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  <p:sldMasterId id="2147483678" r:id="rId3"/>
    <p:sldMasterId id="2147483690" r:id="rId4"/>
    <p:sldMasterId id="2147483703" r:id="rId5"/>
  </p:sldMasterIdLst>
  <p:notesMasterIdLst>
    <p:notesMasterId r:id="rId30"/>
  </p:notesMasterIdLst>
  <p:sldIdLst>
    <p:sldId id="256" r:id="rId6"/>
    <p:sldId id="258" r:id="rId7"/>
    <p:sldId id="262" r:id="rId8"/>
    <p:sldId id="259" r:id="rId9"/>
    <p:sldId id="260" r:id="rId10"/>
    <p:sldId id="264" r:id="rId11"/>
    <p:sldId id="265" r:id="rId12"/>
    <p:sldId id="266" r:id="rId13"/>
    <p:sldId id="268" r:id="rId14"/>
    <p:sldId id="273" r:id="rId15"/>
    <p:sldId id="275" r:id="rId16"/>
    <p:sldId id="276" r:id="rId17"/>
    <p:sldId id="277" r:id="rId18"/>
    <p:sldId id="279" r:id="rId19"/>
    <p:sldId id="285" r:id="rId20"/>
    <p:sldId id="286" r:id="rId21"/>
    <p:sldId id="288" r:id="rId22"/>
    <p:sldId id="291" r:id="rId23"/>
    <p:sldId id="292" r:id="rId24"/>
    <p:sldId id="295" r:id="rId25"/>
    <p:sldId id="297" r:id="rId26"/>
    <p:sldId id="303" r:id="rId27"/>
    <p:sldId id="304" r:id="rId28"/>
    <p:sldId id="305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" pitchFamily="2" charset="77"/>
      <p:regular r:id="rId35"/>
      <p:bold r:id="rId36"/>
      <p:italic r:id="rId37"/>
      <p:boldItalic r:id="rId38"/>
    </p:embeddedFont>
    <p:embeddedFont>
      <p:font typeface="Montserrat Black" panose="020F0502020204030204" pitchFamily="34" charset="0"/>
      <p:bold r:id="rId39"/>
      <p:italic r:id="rId40"/>
      <p:boldItalic r:id="rId41"/>
    </p:embeddedFont>
    <p:embeddedFont>
      <p:font typeface="Montserrat ExtraBold" panose="020F0502020204030204" pitchFamily="34" charset="0"/>
      <p:bold r:id="rId42"/>
      <p:italic r:id="rId43"/>
      <p:boldItalic r:id="rId44"/>
    </p:embeddedFont>
    <p:embeddedFont>
      <p:font typeface="Montserrat Medium" panose="020F0502020204030204" pitchFamily="34" charset="0"/>
      <p:regular r:id="rId45"/>
      <p:bold r:id="rId46"/>
      <p:italic r:id="rId47"/>
      <p:boldItalic r:id="rId48"/>
    </p:embeddedFont>
    <p:embeddedFont>
      <p:font typeface="Proxima Nova" panose="02000506030000020004" pitchFamily="2" charset="0"/>
      <p:regular r:id="rId49"/>
      <p:bold r:id="rId50"/>
      <p:italic r:id="rId51"/>
      <p:bold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7" roundtripDataSignature="AMtx7mjhNMrgzcSqP4HK0HMBwy+UBnvK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7BC0A6-1C17-4477-8AE4-C0D44C6A64A2}">
  <a:tblStyle styleId="{097BC0A6-1C17-4477-8AE4-C0D44C6A64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/>
    <p:restoredTop sz="94650"/>
  </p:normalViewPr>
  <p:slideViewPr>
    <p:cSldViewPr snapToGrid="0">
      <p:cViewPr varScale="1">
        <p:scale>
          <a:sx n="144" d="100"/>
          <a:sy n="144" d="100"/>
        </p:scale>
        <p:origin x="208" y="4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77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font" Target="fonts/font2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24ab26418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g124ab26418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612bebcf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612bebcf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612bebcf5a_1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612bebcf5a_1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612bebcf5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612bebcf5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612bebcf5a_1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612bebcf5a_1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612bebcf5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1" name="Google Shape;691;g1612bebcf5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612bebcf5a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612bebcf5a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612bebcf5a_1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612bebcf5a_1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612bebcf5a_1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612bebcf5a_1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612bebcf5a_1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612bebcf5a_1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70a460c0f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270a460c0f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612bebcf5a_1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612bebcf5a_1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612bebcf5a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612bebcf5a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612bebcf5a_1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g1612bebcf5a_1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612bebcf5a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7" name="Google Shape;897;g1612bebcf5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32ae458e7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Google Shape;923;g132ae458e7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270a460c0f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g1270a460c0f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70a460c0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1270a460c0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270a460c0f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g1270a460c0f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4" name="Google Shape;4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4" name="Google Shape;4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24c58d527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3" name="Google Shape;493;g124c58d527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7"/>
          <p:cNvSpPr txBox="1">
            <a:spLocks noGrp="1"/>
          </p:cNvSpPr>
          <p:nvPr>
            <p:ph type="title"/>
          </p:nvPr>
        </p:nvSpPr>
        <p:spPr>
          <a:xfrm rot="5400000">
            <a:off x="5350051" y="1467545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77"/>
          <p:cNvSpPr txBox="1">
            <a:spLocks noGrp="1"/>
          </p:cNvSpPr>
          <p:nvPr>
            <p:ph type="body" idx="1"/>
          </p:nvPr>
        </p:nvSpPr>
        <p:spPr>
          <a:xfrm rot="5400000">
            <a:off x="1349478" y="-447055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7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7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7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612bebcf5a_0_35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612bebcf5a_0_35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612bebcf5a_0_35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612bebcf5a_0_3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1612bebcf5a_0_3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g1612bebcf5a_0_3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70a460c0f_0_40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g1270a460c0f_0_40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g1270a460c0f_0_4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70a460c0f_0_4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g1270a460c0f_0_4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70a460c0f_0_4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270a460c0f_0_4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g1270a460c0f_0_4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70a460c0f_0_4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270a460c0f_0_4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" name="Google Shape;115;g1270a460c0f_0_4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6" name="Google Shape;116;g1270a460c0f_0_4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70a460c0f_0_4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270a460c0f_0_4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70a460c0f_0_4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g1270a460c0f_0_4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g1270a460c0f_0_4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70a460c0f_0_4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g1270a460c0f_0_4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8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6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6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6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70a460c0f_0_4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1270a460c0f_0_4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0" name="Google Shape;130;g1270a460c0f_0_4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1" name="Google Shape;131;g1270a460c0f_0_4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g1270a460c0f_0_4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70a460c0f_0_4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5" name="Google Shape;135;g1270a460c0f_0_4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70a460c0f_0_44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g1270a460c0f_0_4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g1270a460c0f_0_4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70a460c0f_0_453"/>
          <p:cNvSpPr txBox="1">
            <a:spLocks noGrp="1"/>
          </p:cNvSpPr>
          <p:nvPr>
            <p:ph type="title"/>
          </p:nvPr>
        </p:nvSpPr>
        <p:spPr>
          <a:xfrm>
            <a:off x="1297590" y="72103"/>
            <a:ext cx="65487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 b="1" i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270a460c0f_0_45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g1270a460c0f_0_45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g1270a460c0f_0_45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70a460c0f_0_45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g1270a460c0f_0_45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1270a460c0f_0_45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70a460c0f_0_468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g1270a460c0f_0_46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g1270a460c0f_0_46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g1270a460c0f_0_46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g1270a460c0f_0_46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70a460c0f_0_47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3" name="Google Shape;163;g1270a460c0f_0_4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g1270a460c0f_0_47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g1270a460c0f_0_47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g1270a460c0f_0_47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70a460c0f_0_480"/>
          <p:cNvSpPr txBox="1">
            <a:spLocks noGrp="1"/>
          </p:cNvSpPr>
          <p:nvPr>
            <p:ph type="title"/>
          </p:nvPr>
        </p:nvSpPr>
        <p:spPr>
          <a:xfrm>
            <a:off x="623888" y="1282306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g1270a460c0f_0_480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g1270a460c0f_0_48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g1270a460c0f_0_48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g1270a460c0f_0_48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70a460c0f_0_486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g1270a460c0f_0_48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g1270a460c0f_0_48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g1270a460c0f_0_48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g1270a460c0f_0_48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g1270a460c0f_0_48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70a460c0f_0_493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g1270a460c0f_0_49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g1270a460c0f_0_49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g1270a460c0f_0_493"/>
          <p:cNvSpPr txBox="1">
            <a:spLocks noGrp="1"/>
          </p:cNvSpPr>
          <p:nvPr>
            <p:ph type="body" idx="3"/>
          </p:nvPr>
        </p:nvSpPr>
        <p:spPr>
          <a:xfrm>
            <a:off x="4629153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g1270a460c0f_0_493"/>
          <p:cNvSpPr txBox="1">
            <a:spLocks noGrp="1"/>
          </p:cNvSpPr>
          <p:nvPr>
            <p:ph type="body" idx="4"/>
          </p:nvPr>
        </p:nvSpPr>
        <p:spPr>
          <a:xfrm>
            <a:off x="4629153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g1270a460c0f_0_49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g1270a460c0f_0_49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g1270a460c0f_0_49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70a460c0f_0_502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g1270a460c0f_0_50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g1270a460c0f_0_50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g1270a460c0f_0_50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70a460c0f_0_50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g1270a460c0f_0_50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g1270a460c0f_0_50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70a460c0f_0_5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Google Shape;200;g1270a460c0f_0_511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g1270a460c0f_0_5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g1270a460c0f_0_51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g1270a460c0f_0_51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g1270a460c0f_0_5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70a460c0f_0_5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g1270a460c0f_0_518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g1270a460c0f_0_518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g1270a460c0f_0_5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g1270a460c0f_0_51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g1270a460c0f_0_51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70a460c0f_0_5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g1270a460c0f_0_52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g1270a460c0f_0_5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g1270a460c0f_0_5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g1270a460c0f_0_5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70a460c0f_0_531"/>
          <p:cNvSpPr txBox="1">
            <a:spLocks noGrp="1"/>
          </p:cNvSpPr>
          <p:nvPr>
            <p:ph type="title"/>
          </p:nvPr>
        </p:nvSpPr>
        <p:spPr>
          <a:xfrm rot="5400000">
            <a:off x="5350051" y="1467545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g1270a460c0f_0_531"/>
          <p:cNvSpPr txBox="1">
            <a:spLocks noGrp="1"/>
          </p:cNvSpPr>
          <p:nvPr>
            <p:ph type="body" idx="1"/>
          </p:nvPr>
        </p:nvSpPr>
        <p:spPr>
          <a:xfrm rot="5400000">
            <a:off x="1349478" y="-447055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g1270a460c0f_0_5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g1270a460c0f_0_5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g1270a460c0f_0_5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612bebcf5a_1_647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g1612bebcf5a_1_64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g1612bebcf5a_1_6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g1612bebcf5a_1_6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g1612bebcf5a_1_6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612bebcf5a_1_653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8" name="Google Shape;238;g1612bebcf5a_1_6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g1612bebcf5a_1_6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g1612bebcf5a_1_6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g1612bebcf5a_1_6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12bebcf5a_1_659"/>
          <p:cNvSpPr txBox="1">
            <a:spLocks noGrp="1"/>
          </p:cNvSpPr>
          <p:nvPr>
            <p:ph type="title"/>
          </p:nvPr>
        </p:nvSpPr>
        <p:spPr>
          <a:xfrm>
            <a:off x="623888" y="1282306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g1612bebcf5a_1_659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g1612bebcf5a_1_65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g1612bebcf5a_1_65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g1612bebcf5a_1_65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612bebcf5a_1_66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g1612bebcf5a_1_6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g1612bebcf5a_1_66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g1612bebcf5a_1_66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g1612bebcf5a_1_66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g1612bebcf5a_1_66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>
            <a:spLocks noGrp="1"/>
          </p:cNvSpPr>
          <p:nvPr>
            <p:ph type="title"/>
          </p:nvPr>
        </p:nvSpPr>
        <p:spPr>
          <a:xfrm>
            <a:off x="623888" y="1282306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9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6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6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612bebcf5a_1_672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7" name="Google Shape;257;g1612bebcf5a_1_67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g1612bebcf5a_1_67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g1612bebcf5a_1_672"/>
          <p:cNvSpPr txBox="1">
            <a:spLocks noGrp="1"/>
          </p:cNvSpPr>
          <p:nvPr>
            <p:ph type="body" idx="3"/>
          </p:nvPr>
        </p:nvSpPr>
        <p:spPr>
          <a:xfrm>
            <a:off x="4629153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g1612bebcf5a_1_672"/>
          <p:cNvSpPr txBox="1">
            <a:spLocks noGrp="1"/>
          </p:cNvSpPr>
          <p:nvPr>
            <p:ph type="body" idx="4"/>
          </p:nvPr>
        </p:nvSpPr>
        <p:spPr>
          <a:xfrm>
            <a:off x="4629153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g1612bebcf5a_1_67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g1612bebcf5a_1_67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g1612bebcf5a_1_67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612bebcf5a_1_681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6" name="Google Shape;266;g1612bebcf5a_1_68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g1612bebcf5a_1_68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g1612bebcf5a_1_68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612bebcf5a_1_68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g1612bebcf5a_1_68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g1612bebcf5a_1_68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612bebcf5a_1_69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5" name="Google Shape;275;g1612bebcf5a_1_690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g1612bebcf5a_1_690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g1612bebcf5a_1_69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g1612bebcf5a_1_69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g1612bebcf5a_1_69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12bebcf5a_1_69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2" name="Google Shape;282;g1612bebcf5a_1_697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g1612bebcf5a_1_697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g1612bebcf5a_1_69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g1612bebcf5a_1_69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g1612bebcf5a_1_69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612bebcf5a_1_70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g1612bebcf5a_1_70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g1612bebcf5a_1_70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g1612bebcf5a_1_70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g1612bebcf5a_1_70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612bebcf5a_1_710"/>
          <p:cNvSpPr txBox="1">
            <a:spLocks noGrp="1"/>
          </p:cNvSpPr>
          <p:nvPr>
            <p:ph type="title"/>
          </p:nvPr>
        </p:nvSpPr>
        <p:spPr>
          <a:xfrm rot="5400000">
            <a:off x="5350051" y="1467545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5" name="Google Shape;295;g1612bebcf5a_1_710"/>
          <p:cNvSpPr txBox="1">
            <a:spLocks noGrp="1"/>
          </p:cNvSpPr>
          <p:nvPr>
            <p:ph type="body" idx="1"/>
          </p:nvPr>
        </p:nvSpPr>
        <p:spPr>
          <a:xfrm rot="5400000">
            <a:off x="1349478" y="-447055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g1612bebcf5a_1_71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g1612bebcf5a_1_71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g1612bebcf5a_1_7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12bebcf5a_1_7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g1612bebcf5a_1_7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g1612bebcf5a_1_7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0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7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7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7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1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1"/>
          <p:cNvSpPr txBox="1">
            <a:spLocks noGrp="1"/>
          </p:cNvSpPr>
          <p:nvPr>
            <p:ph type="body" idx="3"/>
          </p:nvPr>
        </p:nvSpPr>
        <p:spPr>
          <a:xfrm>
            <a:off x="4629153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1"/>
          <p:cNvSpPr txBox="1">
            <a:spLocks noGrp="1"/>
          </p:cNvSpPr>
          <p:nvPr>
            <p:ph type="body" idx="4"/>
          </p:nvPr>
        </p:nvSpPr>
        <p:spPr>
          <a:xfrm>
            <a:off x="4629153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2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75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5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7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7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6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7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7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7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7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70a460c0f_0_4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g1270a460c0f_0_4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1270a460c0f_0_4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44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70a460c0f_0_462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g1270a460c0f_0_46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g1270a460c0f_0_46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g1270a460c0f_0_46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g1270a460c0f_0_46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44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612bebcf5a_1_641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g1612bebcf5a_1_6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g1612bebcf5a_1_64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g1612bebcf5a_1_64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g1612bebcf5a_1_64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jpg"/><Relationship Id="rId23" Type="http://schemas.openxmlformats.org/officeDocument/2006/relationships/image" Target="../media/image90.png"/><Relationship Id="rId10" Type="http://schemas.openxmlformats.org/officeDocument/2006/relationships/image" Target="../media/image78.png"/><Relationship Id="rId19" Type="http://schemas.openxmlformats.org/officeDocument/2006/relationships/image" Target="../media/image2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"/>
          <p:cNvSpPr txBox="1"/>
          <p:nvPr/>
        </p:nvSpPr>
        <p:spPr>
          <a:xfrm>
            <a:off x="0" y="3931832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5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ELSA SPEAK</a:t>
            </a:r>
            <a:endParaRPr sz="2500" dirty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5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TOP A.I. ENGLISH LEARNING APP</a:t>
            </a:r>
            <a:endParaRPr sz="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500" b="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1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24ab264182_0_1"/>
          <p:cNvSpPr txBox="1"/>
          <p:nvPr/>
        </p:nvSpPr>
        <p:spPr>
          <a:xfrm>
            <a:off x="4964215" y="1004682"/>
            <a:ext cx="2891100" cy="369300"/>
          </a:xfrm>
          <a:prstGeom prst="rect">
            <a:avLst/>
          </a:prstGeom>
          <a:solidFill>
            <a:srgbClr val="00BA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ENGLISH LANGUAGE TEACHING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g124ab264182_0_1"/>
          <p:cNvPicPr preferRelativeResize="0"/>
          <p:nvPr/>
        </p:nvPicPr>
        <p:blipFill rotWithShape="1">
          <a:blip r:embed="rId3">
            <a:alphaModFix/>
          </a:blip>
          <a:srcRect l="2386" r="6495" b="13081"/>
          <a:stretch/>
        </p:blipFill>
        <p:spPr>
          <a:xfrm>
            <a:off x="4964215" y="1436432"/>
            <a:ext cx="2891200" cy="201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" name="Google Shape;572;g124ab264182_0_1"/>
          <p:cNvGrpSpPr/>
          <p:nvPr/>
        </p:nvGrpSpPr>
        <p:grpSpPr>
          <a:xfrm>
            <a:off x="1481615" y="1437757"/>
            <a:ext cx="3311150" cy="2012500"/>
            <a:chOff x="17050" y="2569775"/>
            <a:chExt cx="3311150" cy="2012500"/>
          </a:xfrm>
        </p:grpSpPr>
        <p:pic>
          <p:nvPicPr>
            <p:cNvPr id="573" name="Google Shape;573;g124ab264182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050" y="3547449"/>
              <a:ext cx="1575395" cy="1016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g124ab264182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29146" y="3565656"/>
              <a:ext cx="1670204" cy="1016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g124ab264182_0_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050" y="2571750"/>
              <a:ext cx="1575392" cy="946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g124ab264182_0_1"/>
            <p:cNvPicPr preferRelativeResize="0"/>
            <p:nvPr/>
          </p:nvPicPr>
          <p:blipFill rotWithShape="1">
            <a:blip r:embed="rId7">
              <a:alphaModFix/>
            </a:blip>
            <a:srcRect t="6890"/>
            <a:stretch/>
          </p:blipFill>
          <p:spPr>
            <a:xfrm>
              <a:off x="1629125" y="2569775"/>
              <a:ext cx="1699075" cy="946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7" name="Google Shape;577;g124ab264182_0_1"/>
          <p:cNvSpPr txBox="1"/>
          <p:nvPr/>
        </p:nvSpPr>
        <p:spPr>
          <a:xfrm>
            <a:off x="1496040" y="1004682"/>
            <a:ext cx="3282300" cy="369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SCHOOLS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124ab264182_0_1"/>
          <p:cNvSpPr txBox="1"/>
          <p:nvPr/>
        </p:nvSpPr>
        <p:spPr>
          <a:xfrm>
            <a:off x="1464590" y="3468757"/>
            <a:ext cx="3282300" cy="9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 in-line with English textbook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at schools and specifically</a:t>
            </a: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enhance English speaking for a holistic 4 English skills development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124ab264182_0_1"/>
          <p:cNvSpPr txBox="1"/>
          <p:nvPr/>
        </p:nvSpPr>
        <p:spPr>
          <a:xfrm>
            <a:off x="4964215" y="3468757"/>
            <a:ext cx="2891100" cy="147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Online &amp; Offline hybrid studying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ELSA is a perfect combination with offline learning at English centers, beside direct interact with teachers in person, ELSA is a 247 supporting AI coach to enhance their speaking skill anywhere anytime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124ab264182_0_1"/>
          <p:cNvSpPr txBox="1"/>
          <p:nvPr/>
        </p:nvSpPr>
        <p:spPr>
          <a:xfrm>
            <a:off x="564175" y="197243"/>
            <a:ext cx="8570157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BEST ENGLISH SPEAKING TRAINING FOR SCHOOLS AND LEARNING CENTERS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g124ab264182_0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" y="152400"/>
            <a:ext cx="411775" cy="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441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g1612bebcf5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1612bebcf5a_0_0"/>
          <p:cNvSpPr txBox="1"/>
          <p:nvPr/>
        </p:nvSpPr>
        <p:spPr>
          <a:xfrm>
            <a:off x="254000" y="1278750"/>
            <a:ext cx="3761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Speech Analyzer </a:t>
            </a: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an </a:t>
            </a:r>
            <a:r>
              <a:rPr lang="en" sz="26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AI-powered English speech web app</a:t>
            </a:r>
            <a:r>
              <a:rPr lang="en" sz="2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that listens to speech and provides instant feedback.</a:t>
            </a:r>
            <a:endParaRPr sz="2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3" name="Google Shape;603;g1612bebcf5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5100" y="570670"/>
            <a:ext cx="4879806" cy="41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1612bebcf5a_0_0"/>
          <p:cNvPicPr preferRelativeResize="0"/>
          <p:nvPr/>
        </p:nvPicPr>
        <p:blipFill rotWithShape="1">
          <a:blip r:embed="rId5">
            <a:alphaModFix/>
          </a:blip>
          <a:srcRect l="11979" t="14299" r="15330" b="16013"/>
          <a:stretch/>
        </p:blipFill>
        <p:spPr>
          <a:xfrm>
            <a:off x="1297962" y="570675"/>
            <a:ext cx="1249926" cy="4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1612bebcf5a_1_732"/>
          <p:cNvPicPr preferRelativeResize="0"/>
          <p:nvPr/>
        </p:nvPicPr>
        <p:blipFill rotWithShape="1">
          <a:blip r:embed="rId3">
            <a:alphaModFix/>
          </a:blip>
          <a:srcRect r="59103"/>
          <a:stretch/>
        </p:blipFill>
        <p:spPr>
          <a:xfrm>
            <a:off x="174845" y="175278"/>
            <a:ext cx="337852" cy="2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1612bebcf5a_1_732"/>
          <p:cNvSpPr txBox="1"/>
          <p:nvPr/>
        </p:nvSpPr>
        <p:spPr>
          <a:xfrm>
            <a:off x="-37825" y="-63266"/>
            <a:ext cx="91440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2400" b="1">
                <a:solidFill>
                  <a:srgbClr val="00B3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400" b="1">
                <a:solidFill>
                  <a:srgbClr val="00B37D"/>
                </a:solidFill>
                <a:latin typeface="Montserrat"/>
                <a:ea typeface="Montserrat"/>
                <a:cs typeface="Montserrat"/>
                <a:sym typeface="Montserrat"/>
              </a:rPr>
              <a:t>ELSA Speech Analyzer</a:t>
            </a:r>
            <a:br>
              <a:rPr lang="en" sz="1700" b="1">
                <a:solidFill>
                  <a:srgbClr val="53525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700" b="1">
                <a:solidFill>
                  <a:srgbClr val="535252"/>
                </a:solidFill>
                <a:latin typeface="Montserrat"/>
                <a:ea typeface="Montserrat"/>
                <a:cs typeface="Montserrat"/>
                <a:sym typeface="Montserrat"/>
              </a:rPr>
              <a:t>AI-powered English speaking proficiency assessment at scale.</a:t>
            </a:r>
            <a:endParaRPr sz="1700" b="1">
              <a:solidFill>
                <a:srgbClr val="53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1" name="Google Shape;611;g1612bebcf5a_1_7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889" y="961730"/>
            <a:ext cx="565463" cy="56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1612bebcf5a_1_7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1454" y="941555"/>
            <a:ext cx="565463" cy="56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1612bebcf5a_1_7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6486" y="2826658"/>
            <a:ext cx="828736" cy="83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1612bebcf5a_1_7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5746" y="2953948"/>
            <a:ext cx="656888" cy="6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1612bebcf5a_1_7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7125" y="829590"/>
            <a:ext cx="828736" cy="83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1612bebcf5a_1_7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062" y="2918432"/>
            <a:ext cx="656888" cy="65936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1612bebcf5a_1_732"/>
          <p:cNvSpPr/>
          <p:nvPr/>
        </p:nvSpPr>
        <p:spPr>
          <a:xfrm>
            <a:off x="665641" y="1644587"/>
            <a:ext cx="2209800" cy="111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Seamless Live Presentation and Assessment</a:t>
            </a:r>
            <a:b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Ideal tool for English speaking proficiency practice and tests.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g1612bebcf5a_1_732"/>
          <p:cNvSpPr/>
          <p:nvPr/>
        </p:nvSpPr>
        <p:spPr>
          <a:xfrm>
            <a:off x="3356096" y="1644581"/>
            <a:ext cx="2209800" cy="111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Register Unique Voice</a:t>
            </a:r>
            <a:b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Register user voice profile to ensure only their speech is assessed.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9" name="Google Shape;619;g1612bebcf5a_1_732"/>
          <p:cNvSpPr/>
          <p:nvPr/>
        </p:nvSpPr>
        <p:spPr>
          <a:xfrm>
            <a:off x="6046526" y="1644576"/>
            <a:ext cx="2209800" cy="111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Get Instant Feedback and Tutorial for Improvement</a:t>
            </a:r>
            <a:b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 5 areas: Pronunciation,  Intonation, Fluency, Grammar, and Vocabulary.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g1612bebcf5a_1_732"/>
          <p:cNvSpPr/>
          <p:nvPr/>
        </p:nvSpPr>
        <p:spPr>
          <a:xfrm>
            <a:off x="665641" y="3719719"/>
            <a:ext cx="2209800" cy="111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Get Score Predictor</a:t>
            </a: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Accurate score predictor of global standard IELTS, TOEFL, CEFR, PTE.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1" name="Google Shape;621;g1612bebcf5a_1_732"/>
          <p:cNvSpPr/>
          <p:nvPr/>
        </p:nvSpPr>
        <p:spPr>
          <a:xfrm>
            <a:off x="3356083" y="3764888"/>
            <a:ext cx="2209800" cy="111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Generate Transcription</a:t>
            </a:r>
            <a:b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Record and get automatic transcription of speech </a:t>
            </a:r>
            <a:b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 later review.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2" name="Google Shape;622;g1612bebcf5a_1_732"/>
          <p:cNvSpPr/>
          <p:nvPr/>
        </p:nvSpPr>
        <p:spPr>
          <a:xfrm>
            <a:off x="6046526" y="3719708"/>
            <a:ext cx="2209800" cy="111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Track Progress</a:t>
            </a: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b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Assess users’ English speaking proficiency and follow their progress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612bebcf5a_0_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628" name="Google Shape;628;g1612bebcf5a_0_24"/>
          <p:cNvGrpSpPr/>
          <p:nvPr/>
        </p:nvGrpSpPr>
        <p:grpSpPr>
          <a:xfrm>
            <a:off x="127450" y="617500"/>
            <a:ext cx="8839198" cy="4001687"/>
            <a:chOff x="181950" y="712575"/>
            <a:chExt cx="8839198" cy="4001687"/>
          </a:xfrm>
        </p:grpSpPr>
        <p:pic>
          <p:nvPicPr>
            <p:cNvPr id="629" name="Google Shape;629;g1612bebcf5a_0_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1950" y="712575"/>
              <a:ext cx="8839198" cy="4001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g1612bebcf5a_0_24"/>
            <p:cNvSpPr/>
            <p:nvPr/>
          </p:nvSpPr>
          <p:spPr>
            <a:xfrm>
              <a:off x="7422125" y="2676775"/>
              <a:ext cx="1015200" cy="187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g1612bebcf5a_0_24"/>
            <p:cNvSpPr/>
            <p:nvPr/>
          </p:nvSpPr>
          <p:spPr>
            <a:xfrm>
              <a:off x="7422125" y="3186425"/>
              <a:ext cx="1015200" cy="187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g1612bebcf5a_0_24"/>
            <p:cNvSpPr/>
            <p:nvPr/>
          </p:nvSpPr>
          <p:spPr>
            <a:xfrm>
              <a:off x="7422125" y="3769825"/>
              <a:ext cx="1015200" cy="187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g1612bebcf5a_0_24"/>
            <p:cNvSpPr/>
            <p:nvPr/>
          </p:nvSpPr>
          <p:spPr>
            <a:xfrm>
              <a:off x="7422125" y="4273825"/>
              <a:ext cx="1015200" cy="187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" name="Google Shape;634;g1612bebcf5a_0_24"/>
          <p:cNvSpPr txBox="1"/>
          <p:nvPr/>
        </p:nvSpPr>
        <p:spPr>
          <a:xfrm>
            <a:off x="-25" y="8125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B37D"/>
                </a:solidFill>
                <a:latin typeface="Montserrat"/>
                <a:ea typeface="Montserrat"/>
                <a:cs typeface="Montserrat"/>
                <a:sym typeface="Montserrat"/>
              </a:rPr>
              <a:t>ELSA Speech Analyzer &amp; Use Case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g1612bebcf5a_1_760"/>
          <p:cNvPicPr preferRelativeResize="0"/>
          <p:nvPr/>
        </p:nvPicPr>
        <p:blipFill rotWithShape="1">
          <a:blip r:embed="rId3">
            <a:alphaModFix/>
          </a:blip>
          <a:srcRect r="59103"/>
          <a:stretch/>
        </p:blipFill>
        <p:spPr>
          <a:xfrm>
            <a:off x="497570" y="283628"/>
            <a:ext cx="337852" cy="2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1612bebcf5a_1_760"/>
          <p:cNvSpPr txBox="1"/>
          <p:nvPr/>
        </p:nvSpPr>
        <p:spPr>
          <a:xfrm>
            <a:off x="-101650" y="57075"/>
            <a:ext cx="914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B37D"/>
                </a:solidFill>
                <a:latin typeface="Montserrat"/>
                <a:ea typeface="Montserrat"/>
                <a:cs typeface="Montserrat"/>
                <a:sym typeface="Montserrat"/>
              </a:rPr>
              <a:t>Get Speaking Score</a:t>
            </a:r>
            <a:endParaRPr sz="3000" b="1">
              <a:solidFill>
                <a:srgbClr val="00B3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IELTS, TOEFL, CEFR, PTE, TOEIC score predictor</a:t>
            </a:r>
            <a:endParaRPr sz="16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0" name="Google Shape;650;g1612bebcf5a_1_760"/>
          <p:cNvPicPr preferRelativeResize="0"/>
          <p:nvPr/>
        </p:nvPicPr>
        <p:blipFill rotWithShape="1">
          <a:blip r:embed="rId4">
            <a:alphaModFix/>
          </a:blip>
          <a:srcRect l="1356" r="1082"/>
          <a:stretch/>
        </p:blipFill>
        <p:spPr>
          <a:xfrm>
            <a:off x="158725" y="1446887"/>
            <a:ext cx="8985277" cy="313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612bebcf5a_0_82"/>
          <p:cNvSpPr txBox="1"/>
          <p:nvPr/>
        </p:nvSpPr>
        <p:spPr>
          <a:xfrm>
            <a:off x="0" y="0"/>
            <a:ext cx="914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B37D"/>
                </a:solidFill>
                <a:latin typeface="Montserrat"/>
                <a:ea typeface="Montserrat"/>
                <a:cs typeface="Montserrat"/>
                <a:sym typeface="Montserrat"/>
              </a:rPr>
              <a:t>Feedback &amp; Tips for Improvements</a:t>
            </a:r>
            <a:endParaRPr sz="3000" b="1">
              <a:solidFill>
                <a:srgbClr val="00B3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4" name="Google Shape;694;g1612bebcf5a_0_82"/>
          <p:cNvPicPr preferRelativeResize="0"/>
          <p:nvPr/>
        </p:nvPicPr>
        <p:blipFill rotWithShape="1">
          <a:blip r:embed="rId3">
            <a:alphaModFix/>
          </a:blip>
          <a:srcRect t="1642"/>
          <a:stretch/>
        </p:blipFill>
        <p:spPr>
          <a:xfrm>
            <a:off x="152400" y="968200"/>
            <a:ext cx="8839201" cy="39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44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g1612bebcf5a_0_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1612bebcf5a_0_366"/>
          <p:cNvPicPr preferRelativeResize="0"/>
          <p:nvPr/>
        </p:nvPicPr>
        <p:blipFill rotWithShape="1">
          <a:blip r:embed="rId4">
            <a:alphaModFix amt="50000"/>
          </a:blip>
          <a:srcRect t="35085" r="55309" b="23036"/>
          <a:stretch/>
        </p:blipFill>
        <p:spPr>
          <a:xfrm>
            <a:off x="-352775" y="1115413"/>
            <a:ext cx="9571075" cy="2351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g1612bebcf5a_0_366"/>
          <p:cNvSpPr txBox="1"/>
          <p:nvPr/>
        </p:nvSpPr>
        <p:spPr>
          <a:xfrm>
            <a:off x="966000" y="1497825"/>
            <a:ext cx="72120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ENGAGE YOUR USERS AND 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STAND OUT FROM COMPETITORS WITH ELSA API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02" name="Google Shape;702;g1612bebcf5a_0_366"/>
          <p:cNvPicPr preferRelativeResize="0"/>
          <p:nvPr/>
        </p:nvPicPr>
        <p:blipFill rotWithShape="1">
          <a:blip r:embed="rId5">
            <a:alphaModFix/>
          </a:blip>
          <a:srcRect l="11979" t="14299" r="15330" b="16013"/>
          <a:stretch/>
        </p:blipFill>
        <p:spPr>
          <a:xfrm>
            <a:off x="3947037" y="450900"/>
            <a:ext cx="1249926" cy="4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1612bebcf5a_0_3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00888">
            <a:off x="7459150" y="4598293"/>
            <a:ext cx="1528050" cy="3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g1612bebcf5a_0_366"/>
          <p:cNvSpPr txBox="1"/>
          <p:nvPr/>
        </p:nvSpPr>
        <p:spPr>
          <a:xfrm>
            <a:off x="1885100" y="3256725"/>
            <a:ext cx="54963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850" rIns="0" bIns="0" anchor="t" anchorCtr="0">
            <a:noAutofit/>
          </a:bodyPr>
          <a:lstStyle/>
          <a:p>
            <a:pPr marL="0" marR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 game-changing solution for your education platform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g1612bebcf5a_1_807"/>
          <p:cNvPicPr preferRelativeResize="0"/>
          <p:nvPr/>
        </p:nvPicPr>
        <p:blipFill rotWithShape="1">
          <a:blip r:embed="rId3">
            <a:alphaModFix/>
          </a:blip>
          <a:srcRect r="59103"/>
          <a:stretch/>
        </p:blipFill>
        <p:spPr>
          <a:xfrm>
            <a:off x="269062" y="199300"/>
            <a:ext cx="507975" cy="44551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1612bebcf5a_1_807"/>
          <p:cNvSpPr/>
          <p:nvPr/>
        </p:nvSpPr>
        <p:spPr>
          <a:xfrm>
            <a:off x="5018350" y="1160125"/>
            <a:ext cx="3607800" cy="3264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g1612bebcf5a_1_807"/>
          <p:cNvSpPr txBox="1"/>
          <p:nvPr/>
        </p:nvSpPr>
        <p:spPr>
          <a:xfrm>
            <a:off x="5309050" y="973825"/>
            <a:ext cx="3026400" cy="3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00B3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Speaking is the </a:t>
            </a:r>
            <a:r>
              <a:rPr lang="en" sz="1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hardest skill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master when learning a language.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Students need </a:t>
            </a:r>
            <a:r>
              <a:rPr lang="en" sz="1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one-on-one practice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" sz="1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instant feedback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help them improve.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Few solutions on the market can offer strong speaking-enabled features due to inhibitive costs of hiring native teachers and a lack of strong speech technology.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9" name="Google Shape;719;g1612bebcf5a_1_8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00" y="1160123"/>
            <a:ext cx="4241300" cy="371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1612bebcf5a_1_807"/>
          <p:cNvSpPr txBox="1"/>
          <p:nvPr/>
        </p:nvSpPr>
        <p:spPr>
          <a:xfrm>
            <a:off x="893227" y="310727"/>
            <a:ext cx="813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00B37C"/>
                </a:solidFill>
                <a:latin typeface="Montserrat"/>
                <a:ea typeface="Montserrat"/>
                <a:cs typeface="Montserrat"/>
                <a:sym typeface="Montserrat"/>
              </a:rPr>
              <a:t>Stand out from competitors by offering world-class </a:t>
            </a:r>
            <a:endParaRPr sz="1900" b="1">
              <a:solidFill>
                <a:srgbClr val="00B3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00B37C"/>
                </a:solidFill>
                <a:latin typeface="Montserrat"/>
                <a:ea typeface="Montserrat"/>
                <a:cs typeface="Montserrat"/>
                <a:sym typeface="Montserrat"/>
              </a:rPr>
              <a:t>speech features</a:t>
            </a:r>
            <a:endParaRPr sz="3100">
              <a:solidFill>
                <a:srgbClr val="00B37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612bebcf5a_1_818"/>
          <p:cNvSpPr txBox="1"/>
          <p:nvPr/>
        </p:nvSpPr>
        <p:spPr>
          <a:xfrm>
            <a:off x="505602" y="379452"/>
            <a:ext cx="813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500" b="1">
                <a:solidFill>
                  <a:srgbClr val="00B37C"/>
                </a:solidFill>
                <a:latin typeface="Montserrat"/>
                <a:ea typeface="Montserrat"/>
                <a:cs typeface="Montserrat"/>
                <a:sym typeface="Montserrat"/>
              </a:rPr>
              <a:t>ELSA SPEAK APP IS IN</a:t>
            </a:r>
            <a:endParaRPr sz="2500" b="1">
              <a:solidFill>
                <a:srgbClr val="00B3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500">
              <a:solidFill>
                <a:srgbClr val="00B3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4" name="Google Shape;744;g1612bebcf5a_1_818"/>
          <p:cNvSpPr txBox="1"/>
          <p:nvPr/>
        </p:nvSpPr>
        <p:spPr>
          <a:xfrm>
            <a:off x="3690850" y="2035500"/>
            <a:ext cx="2205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B37C"/>
                </a:solidFill>
                <a:latin typeface="Montserrat"/>
                <a:ea typeface="Montserrat"/>
                <a:cs typeface="Montserrat"/>
                <a:sym typeface="Montserrat"/>
              </a:rPr>
              <a:t>Top 10% </a:t>
            </a:r>
            <a:endParaRPr sz="2200" b="1">
              <a:solidFill>
                <a:srgbClr val="00B3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 language learning apps</a:t>
            </a:r>
            <a:endParaRPr sz="12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45" name="Google Shape;745;g1612bebcf5a_1_818"/>
          <p:cNvPicPr preferRelativeResize="0"/>
          <p:nvPr/>
        </p:nvPicPr>
        <p:blipFill rotWithShape="1">
          <a:blip r:embed="rId3">
            <a:alphaModFix/>
          </a:blip>
          <a:srcRect r="59103"/>
          <a:stretch/>
        </p:blipFill>
        <p:spPr>
          <a:xfrm>
            <a:off x="418163" y="229125"/>
            <a:ext cx="507975" cy="44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1612bebcf5a_1_818"/>
          <p:cNvPicPr preferRelativeResize="0"/>
          <p:nvPr/>
        </p:nvPicPr>
        <p:blipFill rotWithShape="1">
          <a:blip r:embed="rId4">
            <a:alphaModFix/>
          </a:blip>
          <a:srcRect l="22276" r="18160"/>
          <a:stretch/>
        </p:blipFill>
        <p:spPr>
          <a:xfrm>
            <a:off x="491975" y="1467300"/>
            <a:ext cx="2953225" cy="30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1612bebcf5a_1_8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3086" y="1109048"/>
            <a:ext cx="675850" cy="750962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1612bebcf5a_1_818"/>
          <p:cNvSpPr txBox="1"/>
          <p:nvPr/>
        </p:nvSpPr>
        <p:spPr>
          <a:xfrm>
            <a:off x="6598050" y="2035500"/>
            <a:ext cx="22059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B37C"/>
                </a:solidFill>
                <a:latin typeface="Montserrat"/>
                <a:ea typeface="Montserrat"/>
                <a:cs typeface="Montserrat"/>
                <a:sym typeface="Montserrat"/>
              </a:rPr>
              <a:t>with 23 mins </a:t>
            </a:r>
            <a:endParaRPr sz="2200" b="1">
              <a:solidFill>
                <a:srgbClr val="00B3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average session time</a:t>
            </a:r>
            <a:endParaRPr sz="12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9" name="Google Shape;749;g1612bebcf5a_1_818"/>
          <p:cNvSpPr/>
          <p:nvPr/>
        </p:nvSpPr>
        <p:spPr>
          <a:xfrm>
            <a:off x="3548275" y="3429000"/>
            <a:ext cx="5255700" cy="1245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B3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g1612bebcf5a_1_818"/>
          <p:cNvSpPr txBox="1"/>
          <p:nvPr/>
        </p:nvSpPr>
        <p:spPr>
          <a:xfrm>
            <a:off x="3772975" y="3578400"/>
            <a:ext cx="4806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Adding </a:t>
            </a:r>
            <a:r>
              <a:rPr lang="en">
                <a:solidFill>
                  <a:srgbClr val="00B3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ELSA Speech API</a:t>
            </a:r>
            <a:r>
              <a:rPr lang="en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a high value and interactive feature can greatly boost your app's user engagement - a key success factor in the competitive space of language learning apps.</a:t>
            </a:r>
            <a:endParaRPr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51" name="Google Shape;751;g1612bebcf5a_1_8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5878" y="1109064"/>
            <a:ext cx="675850" cy="750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g1612bebcf5a_1_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488" y="103325"/>
            <a:ext cx="1817025" cy="6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1612bebcf5a_1_821"/>
          <p:cNvSpPr txBox="1"/>
          <p:nvPr/>
        </p:nvSpPr>
        <p:spPr>
          <a:xfrm>
            <a:off x="4410375" y="1560525"/>
            <a:ext cx="37197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2A4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ELSA has been used by</a:t>
            </a:r>
            <a:endParaRPr>
              <a:solidFill>
                <a:srgbClr val="072A4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58" name="Google Shape;758;g1612bebcf5a_1_821"/>
          <p:cNvSpPr txBox="1"/>
          <p:nvPr/>
        </p:nvSpPr>
        <p:spPr>
          <a:xfrm>
            <a:off x="5150400" y="2483350"/>
            <a:ext cx="36090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72A4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759" name="Google Shape;759;g1612bebcf5a_1_821"/>
          <p:cNvGrpSpPr/>
          <p:nvPr/>
        </p:nvGrpSpPr>
        <p:grpSpPr>
          <a:xfrm>
            <a:off x="6" y="1292875"/>
            <a:ext cx="4410372" cy="2706298"/>
            <a:chOff x="6" y="1218600"/>
            <a:chExt cx="4410372" cy="2706298"/>
          </a:xfrm>
        </p:grpSpPr>
        <p:pic>
          <p:nvPicPr>
            <p:cNvPr id="760" name="Google Shape;760;g1612bebcf5a_1_8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" y="1218600"/>
              <a:ext cx="4410372" cy="27062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g1612bebcf5a_1_821"/>
            <p:cNvSpPr/>
            <p:nvPr/>
          </p:nvSpPr>
          <p:spPr>
            <a:xfrm>
              <a:off x="742725" y="1523075"/>
              <a:ext cx="2920800" cy="1823400"/>
            </a:xfrm>
            <a:prstGeom prst="rect">
              <a:avLst/>
            </a:prstGeom>
            <a:solidFill>
              <a:srgbClr val="07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62" name="Google Shape;762;g1612bebcf5a_1_821"/>
            <p:cNvPicPr preferRelativeResize="0"/>
            <p:nvPr/>
          </p:nvPicPr>
          <p:blipFill>
            <a:blip r:embed="rId5">
              <a:alphaModFix amt="48000"/>
            </a:blip>
            <a:stretch>
              <a:fillRect/>
            </a:stretch>
          </p:blipFill>
          <p:spPr>
            <a:xfrm>
              <a:off x="742725" y="1734735"/>
              <a:ext cx="2920804" cy="14000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3" name="Google Shape;763;g1612bebcf5a_1_821"/>
          <p:cNvSpPr txBox="1"/>
          <p:nvPr/>
        </p:nvSpPr>
        <p:spPr>
          <a:xfrm>
            <a:off x="4365775" y="831975"/>
            <a:ext cx="46062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Technology that accurately recognizes</a:t>
            </a:r>
            <a:endParaRPr sz="1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non native accents with +95% accuracy</a:t>
            </a:r>
            <a:endParaRPr sz="1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64" name="Google Shape;764;g1612bebcf5a_1_821"/>
          <p:cNvSpPr txBox="1"/>
          <p:nvPr/>
        </p:nvSpPr>
        <p:spPr>
          <a:xfrm>
            <a:off x="4410375" y="1953450"/>
            <a:ext cx="46062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40+ million users</a:t>
            </a:r>
            <a:endParaRPr sz="1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from 100+ countries in the world</a:t>
            </a:r>
            <a:endParaRPr sz="1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65" name="Google Shape;765;g1612bebcf5a_1_821"/>
          <p:cNvSpPr txBox="1"/>
          <p:nvPr/>
        </p:nvSpPr>
        <p:spPr>
          <a:xfrm>
            <a:off x="4508000" y="2875425"/>
            <a:ext cx="17538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00B37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95%</a:t>
            </a:r>
            <a:endParaRPr sz="5000">
              <a:solidFill>
                <a:srgbClr val="00B37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66" name="Google Shape;766;g1612bebcf5a_1_821"/>
          <p:cNvSpPr txBox="1"/>
          <p:nvPr/>
        </p:nvSpPr>
        <p:spPr>
          <a:xfrm>
            <a:off x="6777450" y="2875425"/>
            <a:ext cx="17538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00B37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90%</a:t>
            </a:r>
            <a:endParaRPr sz="5000">
              <a:solidFill>
                <a:srgbClr val="00B37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67" name="Google Shape;767;g1612bebcf5a_1_821"/>
          <p:cNvSpPr txBox="1"/>
          <p:nvPr/>
        </p:nvSpPr>
        <p:spPr>
          <a:xfrm>
            <a:off x="4508000" y="3797400"/>
            <a:ext cx="19281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Became more confident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speaking English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8" name="Google Shape;768;g1612bebcf5a_1_821"/>
          <p:cNvSpPr txBox="1"/>
          <p:nvPr/>
        </p:nvSpPr>
        <p:spPr>
          <a:xfrm>
            <a:off x="6831300" y="3797400"/>
            <a:ext cx="19281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Improved their pronounciation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70a460c0f_0_286"/>
          <p:cNvSpPr txBox="1"/>
          <p:nvPr/>
        </p:nvSpPr>
        <p:spPr>
          <a:xfrm>
            <a:off x="564175" y="192675"/>
            <a:ext cx="46365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VISION &amp; MISSION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2" name="Google Shape;332;g1270a460c0f_0_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11775" cy="4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1270a460c0f_0_286"/>
          <p:cNvSpPr txBox="1"/>
          <p:nvPr/>
        </p:nvSpPr>
        <p:spPr>
          <a:xfrm>
            <a:off x="261884" y="1516354"/>
            <a:ext cx="3390900" cy="2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ELSA was created to become the best and most accessible pronunciation training tool for more than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1.5 billion language learners around the world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enabling everybody to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speak English confidently and fluently and unlock new opportunities in their lives.</a:t>
            </a:r>
            <a:endParaRPr sz="12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ELSA,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everyone can be understood!</a:t>
            </a:r>
            <a:endParaRPr sz="14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g1270a460c0f_0_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2236" y="1827261"/>
            <a:ext cx="2449018" cy="168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270a460c0f_0_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8801" y="1751136"/>
            <a:ext cx="2436712" cy="16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270a460c0f_0_2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6711" y="3469799"/>
            <a:ext cx="2455172" cy="16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270a460c0f_0_2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0611" y="0"/>
            <a:ext cx="2449018" cy="16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270a460c0f_0_28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9308" y="67711"/>
            <a:ext cx="2461325" cy="169216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1270a460c0f_0_286"/>
          <p:cNvSpPr txBox="1"/>
          <p:nvPr/>
        </p:nvSpPr>
        <p:spPr>
          <a:xfrm>
            <a:off x="4037025" y="1262450"/>
            <a:ext cx="2455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Elementary school students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g1270a460c0f_0_286"/>
          <p:cNvSpPr txBox="1"/>
          <p:nvPr/>
        </p:nvSpPr>
        <p:spPr>
          <a:xfrm>
            <a:off x="6701317" y="1335000"/>
            <a:ext cx="23793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 school students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g1270a460c0f_0_286"/>
          <p:cNvSpPr txBox="1"/>
          <p:nvPr/>
        </p:nvSpPr>
        <p:spPr>
          <a:xfrm>
            <a:off x="3900100" y="2999975"/>
            <a:ext cx="23793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College / university students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g1270a460c0f_0_286"/>
          <p:cNvSpPr txBox="1"/>
          <p:nvPr/>
        </p:nvSpPr>
        <p:spPr>
          <a:xfrm>
            <a:off x="6622358" y="3081088"/>
            <a:ext cx="2455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jobbers &amp; young professionals 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g1270a460c0f_0_286"/>
          <p:cNvSpPr txBox="1"/>
          <p:nvPr/>
        </p:nvSpPr>
        <p:spPr>
          <a:xfrm>
            <a:off x="3900094" y="4737500"/>
            <a:ext cx="24366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 professionals  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4" name="Google Shape;344;g1270a460c0f_0_286"/>
          <p:cNvPicPr preferRelativeResize="0"/>
          <p:nvPr/>
        </p:nvPicPr>
        <p:blipFill rotWithShape="1">
          <a:blip r:embed="rId9">
            <a:alphaModFix/>
          </a:blip>
          <a:srcRect b="11258"/>
          <a:stretch/>
        </p:blipFill>
        <p:spPr>
          <a:xfrm>
            <a:off x="6517657" y="3580658"/>
            <a:ext cx="2556844" cy="15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1270a460c0f_0_286"/>
          <p:cNvSpPr txBox="1"/>
          <p:nvPr/>
        </p:nvSpPr>
        <p:spPr>
          <a:xfrm>
            <a:off x="6606425" y="4674950"/>
            <a:ext cx="25569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Anyone at any age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g1612bebcf5a_1_866"/>
          <p:cNvPicPr preferRelativeResize="0"/>
          <p:nvPr/>
        </p:nvPicPr>
        <p:blipFill rotWithShape="1">
          <a:blip r:embed="rId3">
            <a:alphaModFix/>
          </a:blip>
          <a:srcRect r="59103"/>
          <a:stretch/>
        </p:blipFill>
        <p:spPr>
          <a:xfrm>
            <a:off x="418163" y="229125"/>
            <a:ext cx="507975" cy="44551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1612bebcf5a_1_866"/>
          <p:cNvSpPr txBox="1"/>
          <p:nvPr/>
        </p:nvSpPr>
        <p:spPr>
          <a:xfrm>
            <a:off x="926150" y="674650"/>
            <a:ext cx="28398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200">
                <a:solidFill>
                  <a:srgbClr val="00B37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SCRIPTED API</a:t>
            </a:r>
            <a:endParaRPr sz="2200" b="0" i="0" u="none" strike="noStrike" cap="none">
              <a:solidFill>
                <a:srgbClr val="00B37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96" name="Google Shape;796;g1612bebcf5a_1_866"/>
          <p:cNvSpPr txBox="1"/>
          <p:nvPr/>
        </p:nvSpPr>
        <p:spPr>
          <a:xfrm>
            <a:off x="4699600" y="674650"/>
            <a:ext cx="37686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200">
                <a:solidFill>
                  <a:srgbClr val="00B37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UNSCRIPTED API</a:t>
            </a:r>
            <a:endParaRPr sz="2200" b="0" i="0" u="none" strike="noStrike" cap="none">
              <a:solidFill>
                <a:srgbClr val="00B37C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97" name="Google Shape;797;g1612bebcf5a_1_866"/>
          <p:cNvSpPr txBox="1"/>
          <p:nvPr/>
        </p:nvSpPr>
        <p:spPr>
          <a:xfrm>
            <a:off x="4406700" y="1349050"/>
            <a:ext cx="4597200" cy="3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Customer provides spoken audio</a:t>
            </a:r>
            <a:endParaRPr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ELSA performs speech recognition on the audio + analysis on pronunciation + lexical, syntactic and semantic analyses</a:t>
            </a:r>
            <a:endParaRPr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8" name="Google Shape;798;g1612bebcf5a_1_866"/>
          <p:cNvSpPr txBox="1"/>
          <p:nvPr/>
        </p:nvSpPr>
        <p:spPr>
          <a:xfrm>
            <a:off x="500225" y="1349050"/>
            <a:ext cx="3704100" cy="16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Customer provides spoken audio + expected spoken text</a:t>
            </a:r>
            <a:endParaRPr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ELSA performs analysis on correct pronunciation of the text</a:t>
            </a:r>
            <a:endParaRPr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99" name="Google Shape;799;g1612bebcf5a_1_866"/>
          <p:cNvPicPr preferRelativeResize="0"/>
          <p:nvPr/>
        </p:nvPicPr>
        <p:blipFill rotWithShape="1">
          <a:blip r:embed="rId4">
            <a:alphaModFix/>
          </a:blip>
          <a:srcRect b="72604"/>
          <a:stretch/>
        </p:blipFill>
        <p:spPr>
          <a:xfrm>
            <a:off x="0" y="2749225"/>
            <a:ext cx="9144000" cy="140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44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g1612bebcf5a_1_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g1612bebcf5a_1_257"/>
          <p:cNvSpPr txBox="1"/>
          <p:nvPr/>
        </p:nvSpPr>
        <p:spPr>
          <a:xfrm>
            <a:off x="702450" y="2207400"/>
            <a:ext cx="77391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CLIENTS AND PARTNERS</a:t>
            </a:r>
            <a:endParaRPr sz="3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13" name="Google Shape;813;g1612bebcf5a_1_257"/>
          <p:cNvPicPr preferRelativeResize="0"/>
          <p:nvPr/>
        </p:nvPicPr>
        <p:blipFill rotWithShape="1">
          <a:blip r:embed="rId4">
            <a:alphaModFix/>
          </a:blip>
          <a:srcRect l="11979" t="14299" r="15330" b="16013"/>
          <a:stretch/>
        </p:blipFill>
        <p:spPr>
          <a:xfrm>
            <a:off x="3947037" y="450900"/>
            <a:ext cx="1249926" cy="4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9" name="Google Shape;879;g1612bebcf5a_1_901"/>
          <p:cNvGraphicFramePr/>
          <p:nvPr/>
        </p:nvGraphicFramePr>
        <p:xfrm>
          <a:off x="-5300" y="0"/>
          <a:ext cx="9144000" cy="5143500"/>
        </p:xfrm>
        <a:graphic>
          <a:graphicData uri="http://schemas.openxmlformats.org/drawingml/2006/table">
            <a:tbl>
              <a:tblPr>
                <a:noFill/>
                <a:tableStyleId>{097BC0A6-1C17-4477-8AE4-C0D44C6A64A2}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80" name="Google Shape;880;g1612bebcf5a_1_901"/>
          <p:cNvSpPr txBox="1">
            <a:spLocks noGrp="1"/>
          </p:cNvSpPr>
          <p:nvPr>
            <p:ph type="body" idx="1"/>
          </p:nvPr>
        </p:nvSpPr>
        <p:spPr>
          <a:xfrm>
            <a:off x="54375" y="1229700"/>
            <a:ext cx="21432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Interactive educational and entertainment channel for kids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1" name="Google Shape;881;g1612bebcf5a_1_9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" y="23675"/>
            <a:ext cx="357426" cy="97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g1612bebcf5a_1_9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6293" y="1229700"/>
            <a:ext cx="401193" cy="12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g1612bebcf5a_1_901"/>
          <p:cNvPicPr preferRelativeResize="0"/>
          <p:nvPr/>
        </p:nvPicPr>
        <p:blipFill rotWithShape="1">
          <a:blip r:embed="rId5">
            <a:alphaModFix/>
          </a:blip>
          <a:srcRect b="20647"/>
          <a:stretch/>
        </p:blipFill>
        <p:spPr>
          <a:xfrm>
            <a:off x="4696125" y="4796200"/>
            <a:ext cx="875325" cy="3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g1612bebcf5a_1_9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3305" y="23675"/>
            <a:ext cx="2615213" cy="14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g1612bebcf5a_1_9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149" y="195713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g1612bebcf5a_1_901"/>
          <p:cNvSpPr txBox="1"/>
          <p:nvPr/>
        </p:nvSpPr>
        <p:spPr>
          <a:xfrm>
            <a:off x="168450" y="3528300"/>
            <a:ext cx="21717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Pioneer e-learning company in Japan to provide English language learning, business and professional skills training platform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7" name="Google Shape;887;g1612bebcf5a_1_9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1450" y="2738175"/>
            <a:ext cx="1881000" cy="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g1612bebcf5a_1_901"/>
          <p:cNvPicPr preferRelativeResize="0"/>
          <p:nvPr/>
        </p:nvPicPr>
        <p:blipFill rotWithShape="1">
          <a:blip r:embed="rId9">
            <a:alphaModFix/>
          </a:blip>
          <a:srcRect l="18052" t="11260"/>
          <a:stretch/>
        </p:blipFill>
        <p:spPr>
          <a:xfrm>
            <a:off x="2340150" y="2738175"/>
            <a:ext cx="2143125" cy="23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g1612bebcf5a_1_9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9225" y="2738175"/>
            <a:ext cx="1681500" cy="963699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g1612bebcf5a_1_901"/>
          <p:cNvSpPr txBox="1"/>
          <p:nvPr/>
        </p:nvSpPr>
        <p:spPr>
          <a:xfrm>
            <a:off x="4859225" y="3528300"/>
            <a:ext cx="16815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Leading Online Education provider in Southeast Asia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1" name="Google Shape;891;g1612bebcf5a_1_90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12477" y="374125"/>
            <a:ext cx="1692281" cy="6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g1612bebcf5a_1_901"/>
          <p:cNvSpPr txBox="1"/>
          <p:nvPr/>
        </p:nvSpPr>
        <p:spPr>
          <a:xfrm>
            <a:off x="4727373" y="1229700"/>
            <a:ext cx="22242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Indian-based Edtech Startup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3" name="Google Shape;893;g1612bebcf5a_1_901"/>
          <p:cNvPicPr preferRelativeResize="0"/>
          <p:nvPr/>
        </p:nvPicPr>
        <p:blipFill rotWithShape="1">
          <a:blip r:embed="rId12">
            <a:alphaModFix/>
          </a:blip>
          <a:srcRect b="734"/>
          <a:stretch/>
        </p:blipFill>
        <p:spPr>
          <a:xfrm>
            <a:off x="7195650" y="4"/>
            <a:ext cx="1430576" cy="253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g1612bebcf5a_1_90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85100" y="3133000"/>
            <a:ext cx="2328849" cy="1525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g1612bebcf5a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3407" y="1614406"/>
            <a:ext cx="1117281" cy="51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1612bebcf5a_1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7557" y="1023234"/>
            <a:ext cx="1725275" cy="48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1612bebcf5a_1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659" y="2235921"/>
            <a:ext cx="1149134" cy="69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g1612bebcf5a_1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9705" y="2126799"/>
            <a:ext cx="1237750" cy="12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g1612bebcf5a_1_5"/>
          <p:cNvPicPr preferRelativeResize="0"/>
          <p:nvPr/>
        </p:nvPicPr>
        <p:blipFill rotWithShape="1">
          <a:blip r:embed="rId7">
            <a:alphaModFix/>
          </a:blip>
          <a:srcRect t="24063" b="25254"/>
          <a:stretch/>
        </p:blipFill>
        <p:spPr>
          <a:xfrm>
            <a:off x="2835856" y="2304647"/>
            <a:ext cx="1422400" cy="720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1612bebcf5a_1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4084" y="930643"/>
            <a:ext cx="924450" cy="9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g1612bebcf5a_1_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32855" y="910420"/>
            <a:ext cx="980712" cy="94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g1612bebcf5a_1_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86884" y="930641"/>
            <a:ext cx="920344" cy="92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g1612bebcf5a_1_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975" y="4280647"/>
            <a:ext cx="2151274" cy="4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g1612bebcf5a_1_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81655" y="1099434"/>
            <a:ext cx="1508539" cy="93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g1612bebcf5a_1_5"/>
          <p:cNvPicPr preferRelativeResize="0"/>
          <p:nvPr/>
        </p:nvPicPr>
        <p:blipFill rotWithShape="1">
          <a:blip r:embed="rId13">
            <a:alphaModFix/>
          </a:blip>
          <a:srcRect t="34703" b="34253"/>
          <a:stretch/>
        </p:blipFill>
        <p:spPr>
          <a:xfrm>
            <a:off x="5097658" y="2183918"/>
            <a:ext cx="1676532" cy="52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g1612bebcf5a_1_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27312" y="3571452"/>
            <a:ext cx="1260306" cy="81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g1612bebcf5a_1_5"/>
          <p:cNvPicPr preferRelativeResize="0"/>
          <p:nvPr/>
        </p:nvPicPr>
        <p:blipFill rotWithShape="1">
          <a:blip r:embed="rId15">
            <a:alphaModFix/>
          </a:blip>
          <a:srcRect t="35950" b="24805"/>
          <a:stretch/>
        </p:blipFill>
        <p:spPr>
          <a:xfrm>
            <a:off x="5246265" y="2850207"/>
            <a:ext cx="1422400" cy="558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g1612bebcf5a_1_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37981" y="3808621"/>
            <a:ext cx="1068135" cy="55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g1612bebcf5a_1_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2575" y="2126799"/>
            <a:ext cx="915959" cy="91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1612bebcf5a_1_5"/>
          <p:cNvPicPr preferRelativeResize="0"/>
          <p:nvPr/>
        </p:nvPicPr>
        <p:blipFill rotWithShape="1">
          <a:blip r:embed="rId18">
            <a:alphaModFix/>
          </a:blip>
          <a:srcRect t="12582" b="16009"/>
          <a:stretch/>
        </p:blipFill>
        <p:spPr>
          <a:xfrm>
            <a:off x="7088497" y="3005538"/>
            <a:ext cx="1117619" cy="600107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g1612bebcf5a_1_5"/>
          <p:cNvSpPr txBox="1"/>
          <p:nvPr/>
        </p:nvSpPr>
        <p:spPr>
          <a:xfrm>
            <a:off x="573318" y="192688"/>
            <a:ext cx="85701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ELSA TRUSTED EDUCATION PARTNERS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Google Shape;916;g1612bebcf5a_1_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61543" y="188927"/>
            <a:ext cx="411775" cy="4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g1612bebcf5a_1_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012974" y="3580765"/>
            <a:ext cx="1068149" cy="33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g1612bebcf5a_1_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949898" y="3551390"/>
            <a:ext cx="746627" cy="54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g1612bebcf5a_1_5"/>
          <p:cNvPicPr preferRelativeResize="0"/>
          <p:nvPr/>
        </p:nvPicPr>
        <p:blipFill rotWithShape="1">
          <a:blip r:embed="rId22">
            <a:alphaModFix/>
          </a:blip>
          <a:srcRect l="12222" t="24355" r="11389" b="33396"/>
          <a:stretch/>
        </p:blipFill>
        <p:spPr>
          <a:xfrm>
            <a:off x="487425" y="3576812"/>
            <a:ext cx="1237750" cy="3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g1612bebcf5a_1_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766353" y="4315380"/>
            <a:ext cx="1725275" cy="34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g132ae458e7f_0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g132ae458e7f_0_29"/>
          <p:cNvSpPr txBox="1"/>
          <p:nvPr/>
        </p:nvSpPr>
        <p:spPr>
          <a:xfrm>
            <a:off x="1916400" y="3931832"/>
            <a:ext cx="53112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40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Thank you</a:t>
            </a:r>
            <a:endParaRPr sz="2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g1270a460c0f_0_361"/>
          <p:cNvGrpSpPr/>
          <p:nvPr/>
        </p:nvGrpSpPr>
        <p:grpSpPr>
          <a:xfrm>
            <a:off x="3458400" y="674725"/>
            <a:ext cx="5685600" cy="2229486"/>
            <a:chOff x="3458400" y="674725"/>
            <a:chExt cx="5685600" cy="2229486"/>
          </a:xfrm>
        </p:grpSpPr>
        <p:sp>
          <p:nvSpPr>
            <p:cNvPr id="410" name="Google Shape;410;g1270a460c0f_0_361"/>
            <p:cNvSpPr txBox="1"/>
            <p:nvPr/>
          </p:nvSpPr>
          <p:spPr>
            <a:xfrm>
              <a:off x="3458400" y="674725"/>
              <a:ext cx="5685600" cy="5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THE WORLD’S SMARTEST A.I </a:t>
              </a:r>
              <a:endPara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ENGLISH SPEAKING COACH</a:t>
              </a:r>
              <a:endParaRPr sz="1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411" name="Google Shape;411;g1270a460c0f_0_361"/>
            <p:cNvSpPr txBox="1"/>
            <p:nvPr/>
          </p:nvSpPr>
          <p:spPr>
            <a:xfrm>
              <a:off x="3596786" y="1328911"/>
              <a:ext cx="5325900" cy="15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Calibri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Proprietary speech technology using deep learning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Calibri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Detect pronunciation errors at various levels: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800100" marR="0" lvl="1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Char char="•"/>
              </a:pPr>
              <a:r>
                <a:rPr lang="en" sz="1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Phoneme level:  /æ/</a:t>
              </a:r>
              <a:endPara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800100" marR="0" lvl="1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Char char="•"/>
              </a:pPr>
              <a:r>
                <a:rPr lang="en" sz="1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Word level:         dancing</a:t>
              </a:r>
              <a:endPara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800100" marR="0" lvl="1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Char char="•"/>
              </a:pPr>
              <a:r>
                <a:rPr lang="en" sz="1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Sentence level: I love dancing in the rain</a:t>
              </a:r>
              <a:endPara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Calibri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Real-time feedback and phonetic hints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Calibri"/>
                <a:buChar char="•"/>
              </a:pPr>
              <a:r>
                <a:rPr lang="en" sz="1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200+</a:t>
              </a: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topics | </a:t>
              </a:r>
              <a:r>
                <a:rPr lang="en" sz="1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5,000+</a:t>
              </a: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lessons |  </a:t>
              </a:r>
              <a:r>
                <a:rPr lang="en" sz="1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26,000+</a:t>
              </a: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fun exercises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12" name="Google Shape;412;g1270a460c0f_0_3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175" y="674727"/>
            <a:ext cx="2783174" cy="409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1270a460c0f_0_361"/>
          <p:cNvSpPr txBox="1"/>
          <p:nvPr/>
        </p:nvSpPr>
        <p:spPr>
          <a:xfrm>
            <a:off x="564175" y="192675"/>
            <a:ext cx="46365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IT WORKS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4" name="Google Shape;414;g1270a460c0f_0_3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411775" cy="411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g1270a460c0f_0_361"/>
          <p:cNvGrpSpPr/>
          <p:nvPr/>
        </p:nvGrpSpPr>
        <p:grpSpPr>
          <a:xfrm>
            <a:off x="3416925" y="2962425"/>
            <a:ext cx="5685600" cy="1512000"/>
            <a:chOff x="3416925" y="2962425"/>
            <a:chExt cx="5685600" cy="1512000"/>
          </a:xfrm>
        </p:grpSpPr>
        <p:sp>
          <p:nvSpPr>
            <p:cNvPr id="416" name="Google Shape;416;g1270a460c0f_0_361"/>
            <p:cNvSpPr txBox="1"/>
            <p:nvPr/>
          </p:nvSpPr>
          <p:spPr>
            <a:xfrm>
              <a:off x="3416925" y="2962425"/>
              <a:ext cx="5685600" cy="5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ADAPTIVE LEARNING TECHNOLOGY </a:t>
              </a:r>
              <a:endPara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417" name="Google Shape;417;g1270a460c0f_0_361"/>
            <p:cNvSpPr txBox="1"/>
            <p:nvPr/>
          </p:nvSpPr>
          <p:spPr>
            <a:xfrm>
              <a:off x="3596775" y="3525825"/>
              <a:ext cx="48816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Montserrat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Initial assessment test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Montserrat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Intelligence learning path: customized for each learner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Montserrat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Teaching method optimization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14300" marR="0" lvl="0" indent="-1016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41AA"/>
                </a:buClr>
                <a:buSzPts val="1200"/>
                <a:buFont typeface="Montserrat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Progress per pronunciation skill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1270a460c0f_0_296"/>
          <p:cNvPicPr preferRelativeResize="0"/>
          <p:nvPr/>
        </p:nvPicPr>
        <p:blipFill rotWithShape="1">
          <a:blip r:embed="rId3">
            <a:alphaModFix/>
          </a:blip>
          <a:srcRect l="35010"/>
          <a:stretch/>
        </p:blipFill>
        <p:spPr>
          <a:xfrm>
            <a:off x="4572000" y="2075097"/>
            <a:ext cx="4042971" cy="285761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1270a460c0f_0_296"/>
          <p:cNvSpPr txBox="1"/>
          <p:nvPr/>
        </p:nvSpPr>
        <p:spPr>
          <a:xfrm>
            <a:off x="564175" y="192675"/>
            <a:ext cx="46365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RECOGNITION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2" name="Google Shape;352;g1270a460c0f_0_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411775" cy="4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270a460c0f_0_296"/>
          <p:cNvPicPr preferRelativeResize="0"/>
          <p:nvPr/>
        </p:nvPicPr>
        <p:blipFill rotWithShape="1">
          <a:blip r:embed="rId5">
            <a:alphaModFix/>
          </a:blip>
          <a:srcRect l="6106" t="4150" r="20048" b="11837"/>
          <a:stretch/>
        </p:blipFill>
        <p:spPr>
          <a:xfrm>
            <a:off x="4767209" y="649663"/>
            <a:ext cx="1530850" cy="116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270a460c0f_0_296"/>
          <p:cNvPicPr preferRelativeResize="0"/>
          <p:nvPr/>
        </p:nvPicPr>
        <p:blipFill rotWithShape="1">
          <a:blip r:embed="rId6">
            <a:alphaModFix/>
          </a:blip>
          <a:srcRect l="18509" t="23313" r="22914" b="3622"/>
          <a:stretch/>
        </p:blipFill>
        <p:spPr>
          <a:xfrm>
            <a:off x="7243282" y="741188"/>
            <a:ext cx="1188699" cy="103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270a460c0f_0_2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743" y="883556"/>
            <a:ext cx="3326514" cy="167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270a460c0f_0_296"/>
          <p:cNvPicPr preferRelativeResize="0"/>
          <p:nvPr/>
        </p:nvPicPr>
        <p:blipFill rotWithShape="1">
          <a:blip r:embed="rId8">
            <a:alphaModFix/>
          </a:blip>
          <a:srcRect l="40222" t="22389" r="41785" b="55939"/>
          <a:stretch/>
        </p:blipFill>
        <p:spPr>
          <a:xfrm>
            <a:off x="2402846" y="2655058"/>
            <a:ext cx="1546412" cy="138976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1270a460c0f_0_296"/>
          <p:cNvSpPr txBox="1"/>
          <p:nvPr/>
        </p:nvSpPr>
        <p:spPr>
          <a:xfrm>
            <a:off x="578140" y="2604898"/>
            <a:ext cx="18246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Using AI and Big Data to create changes, ELSA has been recognized as one of 26 companies changing the world</a:t>
            </a:r>
            <a:endParaRPr sz="1000" b="1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g1270a460c0f_0_296"/>
          <p:cNvSpPr/>
          <p:nvPr/>
        </p:nvSpPr>
        <p:spPr>
          <a:xfrm>
            <a:off x="2272599" y="4043617"/>
            <a:ext cx="180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CB INSIGHTS AI 100 2021</a:t>
            </a:r>
            <a:endParaRPr sz="1000" b="1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g1270a460c0f_0_311"/>
          <p:cNvGrpSpPr/>
          <p:nvPr/>
        </p:nvGrpSpPr>
        <p:grpSpPr>
          <a:xfrm>
            <a:off x="5281300" y="3333450"/>
            <a:ext cx="1929300" cy="1932000"/>
            <a:chOff x="3452500" y="4019250"/>
            <a:chExt cx="1929300" cy="1932000"/>
          </a:xfrm>
        </p:grpSpPr>
        <p:sp>
          <p:nvSpPr>
            <p:cNvPr id="364" name="Google Shape;364;g1270a460c0f_0_311"/>
            <p:cNvSpPr/>
            <p:nvPr/>
          </p:nvSpPr>
          <p:spPr>
            <a:xfrm>
              <a:off x="3452500" y="4019250"/>
              <a:ext cx="1929300" cy="1932000"/>
            </a:xfrm>
            <a:prstGeom prst="ellipse">
              <a:avLst/>
            </a:prstGeom>
            <a:solidFill>
              <a:srgbClr val="61A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1270a460c0f_0_311"/>
            <p:cNvSpPr txBox="1"/>
            <p:nvPr/>
          </p:nvSpPr>
          <p:spPr>
            <a:xfrm>
              <a:off x="3756839" y="4364225"/>
              <a:ext cx="1285200" cy="12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207M</a:t>
              </a:r>
              <a:endPara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lessons completed globally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66" name="Google Shape;366;g1270a460c0f_0_311"/>
          <p:cNvGrpSpPr/>
          <p:nvPr/>
        </p:nvGrpSpPr>
        <p:grpSpPr>
          <a:xfrm>
            <a:off x="5146650" y="1432524"/>
            <a:ext cx="1824600" cy="1830600"/>
            <a:chOff x="4537050" y="1432524"/>
            <a:chExt cx="1824600" cy="1830600"/>
          </a:xfrm>
        </p:grpSpPr>
        <p:sp>
          <p:nvSpPr>
            <p:cNvPr id="367" name="Google Shape;367;g1270a460c0f_0_311"/>
            <p:cNvSpPr/>
            <p:nvPr/>
          </p:nvSpPr>
          <p:spPr>
            <a:xfrm>
              <a:off x="4537050" y="1432524"/>
              <a:ext cx="1824600" cy="1830600"/>
            </a:xfrm>
            <a:prstGeom prst="ellipse">
              <a:avLst/>
            </a:prstGeom>
            <a:solidFill>
              <a:srgbClr val="D8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1270a460c0f_0_311"/>
            <p:cNvSpPr txBox="1"/>
            <p:nvPr/>
          </p:nvSpPr>
          <p:spPr>
            <a:xfrm>
              <a:off x="4694697" y="1824475"/>
              <a:ext cx="15093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Users in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n" sz="3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100+</a:t>
              </a:r>
              <a:endParaRPr sz="2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countries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69" name="Google Shape;369;g1270a460c0f_0_311"/>
          <p:cNvGrpSpPr/>
          <p:nvPr/>
        </p:nvGrpSpPr>
        <p:grpSpPr>
          <a:xfrm>
            <a:off x="1189411" y="710512"/>
            <a:ext cx="1991100" cy="1993800"/>
            <a:chOff x="579811" y="710512"/>
            <a:chExt cx="1991100" cy="1993800"/>
          </a:xfrm>
        </p:grpSpPr>
        <p:sp>
          <p:nvSpPr>
            <p:cNvPr id="370" name="Google Shape;370;g1270a460c0f_0_311"/>
            <p:cNvSpPr/>
            <p:nvPr/>
          </p:nvSpPr>
          <p:spPr>
            <a:xfrm>
              <a:off x="579811" y="710512"/>
              <a:ext cx="1991100" cy="1993800"/>
            </a:xfrm>
            <a:prstGeom prst="ellipse">
              <a:avLst/>
            </a:prstGeom>
            <a:solidFill>
              <a:srgbClr val="BB8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1270a460c0f_0_311"/>
            <p:cNvSpPr txBox="1"/>
            <p:nvPr/>
          </p:nvSpPr>
          <p:spPr>
            <a:xfrm>
              <a:off x="903366" y="1091641"/>
              <a:ext cx="13440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Invested by </a:t>
              </a:r>
              <a:r>
                <a:rPr lang="en" sz="2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Google</a:t>
              </a:r>
              <a:r>
                <a:rPr lang="en" sz="3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Gradient Ventures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72" name="Google Shape;372;g1270a460c0f_0_311"/>
          <p:cNvSpPr/>
          <p:nvPr/>
        </p:nvSpPr>
        <p:spPr>
          <a:xfrm>
            <a:off x="6771273" y="792776"/>
            <a:ext cx="1740600" cy="1737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1270a460c0f_0_311"/>
          <p:cNvSpPr txBox="1"/>
          <p:nvPr/>
        </p:nvSpPr>
        <p:spPr>
          <a:xfrm>
            <a:off x="7091981" y="938731"/>
            <a:ext cx="1099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4.7 stars 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300k reviews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74" name="Google Shape;374;g1270a460c0f_0_311"/>
          <p:cNvGrpSpPr/>
          <p:nvPr/>
        </p:nvGrpSpPr>
        <p:grpSpPr>
          <a:xfrm>
            <a:off x="424070" y="2489418"/>
            <a:ext cx="2205000" cy="2200800"/>
            <a:chOff x="-185530" y="2489418"/>
            <a:chExt cx="2205000" cy="2200800"/>
          </a:xfrm>
        </p:grpSpPr>
        <p:sp>
          <p:nvSpPr>
            <p:cNvPr id="375" name="Google Shape;375;g1270a460c0f_0_311"/>
            <p:cNvSpPr/>
            <p:nvPr/>
          </p:nvSpPr>
          <p:spPr>
            <a:xfrm>
              <a:off x="-185530" y="2489418"/>
              <a:ext cx="2205000" cy="2200800"/>
            </a:xfrm>
            <a:prstGeom prst="ellipse">
              <a:avLst/>
            </a:prstGeom>
            <a:solidFill>
              <a:srgbClr val="7BB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g1270a460c0f_0_311"/>
            <p:cNvSpPr txBox="1"/>
            <p:nvPr/>
          </p:nvSpPr>
          <p:spPr>
            <a:xfrm>
              <a:off x="170824" y="2821676"/>
              <a:ext cx="14418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Over</a:t>
              </a: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5K lessons</a:t>
              </a:r>
              <a:endPara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available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77" name="Google Shape;377;g1270a460c0f_0_311"/>
          <p:cNvGrpSpPr/>
          <p:nvPr/>
        </p:nvGrpSpPr>
        <p:grpSpPr>
          <a:xfrm>
            <a:off x="3020918" y="756689"/>
            <a:ext cx="2405700" cy="2404800"/>
            <a:chOff x="1649318" y="756689"/>
            <a:chExt cx="2405700" cy="2404800"/>
          </a:xfrm>
        </p:grpSpPr>
        <p:sp>
          <p:nvSpPr>
            <p:cNvPr id="378" name="Google Shape;378;g1270a460c0f_0_311"/>
            <p:cNvSpPr/>
            <p:nvPr/>
          </p:nvSpPr>
          <p:spPr>
            <a:xfrm>
              <a:off x="1649318" y="756689"/>
              <a:ext cx="2405700" cy="2404800"/>
            </a:xfrm>
            <a:prstGeom prst="ellipse">
              <a:avLst/>
            </a:prstGeom>
            <a:solidFill>
              <a:srgbClr val="01B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1270a460c0f_0_311"/>
            <p:cNvSpPr txBox="1"/>
            <p:nvPr/>
          </p:nvSpPr>
          <p:spPr>
            <a:xfrm>
              <a:off x="1887622" y="1216298"/>
              <a:ext cx="19284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" sz="3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40</a:t>
              </a:r>
              <a:endPara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" sz="3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million+</a:t>
              </a:r>
              <a:endPara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downloads globally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80" name="Google Shape;380;g1270a460c0f_0_311"/>
          <p:cNvSpPr txBox="1"/>
          <p:nvPr/>
        </p:nvSpPr>
        <p:spPr>
          <a:xfrm>
            <a:off x="640375" y="192675"/>
            <a:ext cx="46365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ELSA SPEAK BY THE NUMBERS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1" name="Google Shape;381;g1270a460c0f_0_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52400"/>
            <a:ext cx="411775" cy="411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g1270a460c0f_0_311"/>
          <p:cNvGrpSpPr/>
          <p:nvPr/>
        </p:nvGrpSpPr>
        <p:grpSpPr>
          <a:xfrm>
            <a:off x="2792324" y="2938524"/>
            <a:ext cx="2205000" cy="2204100"/>
            <a:chOff x="2030324" y="881124"/>
            <a:chExt cx="2205000" cy="2204100"/>
          </a:xfrm>
        </p:grpSpPr>
        <p:sp>
          <p:nvSpPr>
            <p:cNvPr id="383" name="Google Shape;383;g1270a460c0f_0_311"/>
            <p:cNvSpPr/>
            <p:nvPr/>
          </p:nvSpPr>
          <p:spPr>
            <a:xfrm>
              <a:off x="2030324" y="881124"/>
              <a:ext cx="2205000" cy="2204100"/>
            </a:xfrm>
            <a:prstGeom prst="ellipse">
              <a:avLst/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1270a460c0f_0_311"/>
            <p:cNvSpPr txBox="1"/>
            <p:nvPr/>
          </p:nvSpPr>
          <p:spPr>
            <a:xfrm>
              <a:off x="2203579" y="1216298"/>
              <a:ext cx="19284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" sz="3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" sz="32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million+</a:t>
              </a:r>
              <a:endPara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downloads in Vietnam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85" name="Google Shape;385;g1270a460c0f_0_311"/>
          <p:cNvGrpSpPr/>
          <p:nvPr/>
        </p:nvGrpSpPr>
        <p:grpSpPr>
          <a:xfrm>
            <a:off x="7033900" y="2952450"/>
            <a:ext cx="1929300" cy="1932000"/>
            <a:chOff x="3452500" y="4019250"/>
            <a:chExt cx="1929300" cy="1932000"/>
          </a:xfrm>
        </p:grpSpPr>
        <p:sp>
          <p:nvSpPr>
            <p:cNvPr id="386" name="Google Shape;386;g1270a460c0f_0_311"/>
            <p:cNvSpPr/>
            <p:nvPr/>
          </p:nvSpPr>
          <p:spPr>
            <a:xfrm>
              <a:off x="3452500" y="4019250"/>
              <a:ext cx="1929300" cy="19320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g1270a460c0f_0_311"/>
            <p:cNvSpPr txBox="1"/>
            <p:nvPr/>
          </p:nvSpPr>
          <p:spPr>
            <a:xfrm>
              <a:off x="3756839" y="4364225"/>
              <a:ext cx="1285200" cy="12894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94M</a:t>
              </a:r>
              <a:endPara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lessons completed in Vietnam</a:t>
              </a:r>
              <a:endPara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"/>
          <p:cNvSpPr txBox="1"/>
          <p:nvPr/>
        </p:nvSpPr>
        <p:spPr>
          <a:xfrm>
            <a:off x="12900" y="3704975"/>
            <a:ext cx="91182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Introducing</a:t>
            </a:r>
            <a:endParaRPr sz="2000" b="1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20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FOR SCHOOLS</a:t>
            </a:r>
            <a:endParaRPr sz="20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A unique solution for English speaking training</a:t>
            </a:r>
            <a:endParaRPr sz="1500" b="1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0" name="Google Shape;44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3488" y="103325"/>
            <a:ext cx="1817025" cy="6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513" y="833099"/>
            <a:ext cx="5804975" cy="2985248"/>
          </a:xfrm>
          <a:prstGeom prst="rect">
            <a:avLst/>
          </a:prstGeom>
          <a:noFill/>
          <a:ln>
            <a:noFill/>
          </a:ln>
          <a:effectLst>
            <a:outerShdw blurRad="57150" dist="38100" dir="6840000" algn="bl" rotWithShape="0">
              <a:srgbClr val="000000">
                <a:alpha val="4745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"/>
          <p:cNvSpPr txBox="1">
            <a:spLocks noGrp="1"/>
          </p:cNvSpPr>
          <p:nvPr>
            <p:ph type="body" idx="1"/>
          </p:nvPr>
        </p:nvSpPr>
        <p:spPr>
          <a:xfrm>
            <a:off x="460675" y="333525"/>
            <a:ext cx="8848800" cy="15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 b="1" dirty="0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ENGLISH TRAINING SOLUTION </a:t>
            </a:r>
            <a:endParaRPr sz="2400" b="1" dirty="0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dirty="0">
                <a:latin typeface="Montserrat"/>
                <a:ea typeface="Montserrat"/>
                <a:cs typeface="Montserrat"/>
                <a:sym typeface="Montserrat"/>
              </a:rPr>
              <a:t>made to </a:t>
            </a:r>
            <a:r>
              <a:rPr lang="en-US" sz="1400" b="1" dirty="0">
                <a:latin typeface="Montserrat"/>
                <a:ea typeface="Montserrat"/>
                <a:cs typeface="Montserrat"/>
                <a:sym typeface="Montserrat"/>
              </a:rPr>
              <a:t>complement</a:t>
            </a:r>
            <a:r>
              <a:rPr lang="en-US" sz="1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400" b="1" dirty="0">
                <a:latin typeface="Montserrat"/>
                <a:ea typeface="Montserrat"/>
                <a:cs typeface="Montserrat"/>
                <a:sym typeface="Montserrat"/>
              </a:rPr>
              <a:t>enhance</a:t>
            </a:r>
            <a:r>
              <a:rPr lang="en-US" sz="1400" dirty="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1400" b="1" dirty="0">
                <a:latin typeface="Montserrat"/>
                <a:ea typeface="Montserrat"/>
                <a:cs typeface="Montserrat"/>
                <a:sym typeface="Montserrat"/>
              </a:rPr>
              <a:t>empower</a:t>
            </a:r>
            <a:r>
              <a:rPr lang="en-US" sz="1400" dirty="0">
                <a:latin typeface="Montserrat"/>
                <a:ea typeface="Montserrat"/>
                <a:cs typeface="Montserrat"/>
                <a:sym typeface="Montserrat"/>
              </a:rPr>
              <a:t> students and teachers, inside and outside the classroom. </a:t>
            </a:r>
            <a:endParaRPr sz="2500" dirty="0">
              <a:solidFill>
                <a:srgbClr val="00B37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47" name="Google Shape;44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762" y="1863231"/>
            <a:ext cx="590466" cy="5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4629" y="1799005"/>
            <a:ext cx="654686" cy="65469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"/>
          <p:cNvSpPr txBox="1"/>
          <p:nvPr/>
        </p:nvSpPr>
        <p:spPr>
          <a:xfrm>
            <a:off x="152400" y="2787700"/>
            <a:ext cx="1639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RESOURCES CONSTRAINT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dedicated resources </a:t>
            </a:r>
            <a:r>
              <a:rPr lang="en" sz="1100" b="1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to support schools</a:t>
            </a:r>
            <a:endParaRPr sz="1100" b="0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3"/>
          <p:cNvSpPr txBox="1"/>
          <p:nvPr/>
        </p:nvSpPr>
        <p:spPr>
          <a:xfrm>
            <a:off x="5403125" y="2787700"/>
            <a:ext cx="19377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STUDENTS 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ENGAGEMENT &amp; 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COMMITMENT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</a:t>
            </a:r>
            <a:r>
              <a:rPr lang="en" sz="1100" b="1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 app</a:t>
            </a: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 learning anywhere anytime</a:t>
            </a:r>
            <a:r>
              <a:rPr lang="en" sz="1100" b="0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b="0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0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1100" b="0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1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Engagement activities</a:t>
            </a: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0" i="0" u="none" strike="noStrike" cap="none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0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3"/>
          <p:cNvSpPr txBox="1"/>
          <p:nvPr/>
        </p:nvSpPr>
        <p:spPr>
          <a:xfrm>
            <a:off x="7340827" y="2787700"/>
            <a:ext cx="16392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MEASURABLE IMPROVEMENT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Dashboard</a:t>
            </a:r>
            <a:r>
              <a:rPr lang="en" sz="1100" b="1" i="0" u="none" strike="noStrike" cap="none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0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2" name="Google Shape;45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9147" y="1805074"/>
            <a:ext cx="642553" cy="64256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"/>
          <p:cNvSpPr txBox="1"/>
          <p:nvPr/>
        </p:nvSpPr>
        <p:spPr>
          <a:xfrm>
            <a:off x="1855388" y="2772400"/>
            <a:ext cx="19377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COST 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CONSTRAINT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cost-efficient AI learning solution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4" name="Google Shape;4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7578" y="1787025"/>
            <a:ext cx="613316" cy="613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"/>
          <p:cNvSpPr txBox="1"/>
          <p:nvPr/>
        </p:nvSpPr>
        <p:spPr>
          <a:xfrm>
            <a:off x="3746600" y="2787700"/>
            <a:ext cx="16392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CUSTOMIZED PROGRAM</a:t>
            </a:r>
            <a:endParaRPr sz="1100" b="1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1" i="0" u="none" strike="noStrike" cap="none">
              <a:solidFill>
                <a:srgbClr val="00B3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b="1" i="0" u="none" strike="noStrike" cap="non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Tailored-made English training</a:t>
            </a:r>
            <a:endParaRPr sz="1100" b="0" i="0" u="none" strike="noStrike" cap="none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6" name="Google Shape;45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96725" y="1724670"/>
            <a:ext cx="808075" cy="80335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"/>
          <p:cNvSpPr/>
          <p:nvPr/>
        </p:nvSpPr>
        <p:spPr>
          <a:xfrm rot="5400000">
            <a:off x="819150" y="3232450"/>
            <a:ext cx="305700" cy="445500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"/>
          <p:cNvSpPr/>
          <p:nvPr/>
        </p:nvSpPr>
        <p:spPr>
          <a:xfrm rot="5400000">
            <a:off x="2671400" y="3232450"/>
            <a:ext cx="305700" cy="445500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"/>
          <p:cNvSpPr/>
          <p:nvPr/>
        </p:nvSpPr>
        <p:spPr>
          <a:xfrm rot="5400000">
            <a:off x="4445250" y="3232450"/>
            <a:ext cx="305700" cy="445500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"/>
          <p:cNvSpPr/>
          <p:nvPr/>
        </p:nvSpPr>
        <p:spPr>
          <a:xfrm rot="5400000">
            <a:off x="6210463" y="3326400"/>
            <a:ext cx="305700" cy="445500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"/>
          <p:cNvSpPr/>
          <p:nvPr/>
        </p:nvSpPr>
        <p:spPr>
          <a:xfrm rot="5400000">
            <a:off x="8007550" y="3232450"/>
            <a:ext cx="305700" cy="445500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128" y="1584531"/>
            <a:ext cx="2310545" cy="129582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"/>
          <p:cNvSpPr txBox="1">
            <a:spLocks noGrp="1"/>
          </p:cNvSpPr>
          <p:nvPr>
            <p:ph type="body" idx="1"/>
          </p:nvPr>
        </p:nvSpPr>
        <p:spPr>
          <a:xfrm>
            <a:off x="193387" y="504752"/>
            <a:ext cx="17826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" sz="2400" b="1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APP</a:t>
            </a:r>
            <a:endParaRPr sz="2400" b="1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</a:pPr>
            <a:r>
              <a:rPr lang="en" sz="1000" b="1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Mobile learning.</a:t>
            </a:r>
            <a:br>
              <a:rPr lang="en" sz="1000" b="1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b="1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Anytime. Anywhere</a:t>
            </a:r>
            <a:endParaRPr sz="1000" b="1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rgbClr val="072A4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8" name="Google Shape;468;p5"/>
          <p:cNvSpPr txBox="1">
            <a:spLocks noGrp="1"/>
          </p:cNvSpPr>
          <p:nvPr>
            <p:ph type="body" idx="1"/>
          </p:nvPr>
        </p:nvSpPr>
        <p:spPr>
          <a:xfrm>
            <a:off x="1999081" y="504752"/>
            <a:ext cx="2350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" sz="2400" b="1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DASHBOARD</a:t>
            </a:r>
            <a:endParaRPr sz="2400">
              <a:solidFill>
                <a:srgbClr val="7030A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" sz="1000" b="1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Live progress updates of each learner and the whole organization</a:t>
            </a:r>
            <a:endParaRPr sz="2400"/>
          </a:p>
          <a:p>
            <a:pPr marL="1397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br>
              <a:rPr lang="en" sz="1000"/>
            </a:br>
            <a:endParaRPr sz="1000" b="1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72A48"/>
              </a:buClr>
              <a:buSzPts val="1100"/>
              <a:buNone/>
            </a:pPr>
            <a:endParaRPr sz="1600" b="1">
              <a:solidFill>
                <a:srgbClr val="072A4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rgbClr val="072A4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9" name="Google Shape;46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173" y="1346335"/>
            <a:ext cx="893348" cy="16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"/>
          <p:cNvSpPr/>
          <p:nvPr/>
        </p:nvSpPr>
        <p:spPr>
          <a:xfrm>
            <a:off x="-25" y="475"/>
            <a:ext cx="4572000" cy="42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CORE OFFERING</a:t>
            </a:r>
            <a:endParaRPr sz="14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71" name="Google Shape;471;p5"/>
          <p:cNvSpPr/>
          <p:nvPr/>
        </p:nvSpPr>
        <p:spPr>
          <a:xfrm>
            <a:off x="0" y="3206775"/>
            <a:ext cx="4396500" cy="42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EXCLUSIVE </a:t>
            </a:r>
            <a:r>
              <a:rPr lang="en" sz="1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CONTENT OFFERING</a:t>
            </a:r>
            <a:endParaRPr sz="14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72" name="Google Shape;47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1575" y="3690950"/>
            <a:ext cx="1761919" cy="69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71575" y="4453401"/>
            <a:ext cx="1761919" cy="69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3250" y="3690950"/>
            <a:ext cx="1106850" cy="1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"/>
          <p:cNvPicPr preferRelativeResize="0"/>
          <p:nvPr/>
        </p:nvPicPr>
        <p:blipFill rotWithShape="1">
          <a:blip r:embed="rId8">
            <a:alphaModFix/>
          </a:blip>
          <a:srcRect t="15750" r="4933" b="20506"/>
          <a:stretch/>
        </p:blipFill>
        <p:spPr>
          <a:xfrm>
            <a:off x="248125" y="3690950"/>
            <a:ext cx="973650" cy="1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3977" y="768136"/>
            <a:ext cx="3446925" cy="29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"/>
          <p:cNvSpPr/>
          <p:nvPr/>
        </p:nvSpPr>
        <p:spPr>
          <a:xfrm>
            <a:off x="4686774" y="475"/>
            <a:ext cx="4457225" cy="42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PREMIUM</a:t>
            </a:r>
            <a:r>
              <a:rPr lang="en" sz="1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OFFERING</a:t>
            </a:r>
            <a:endParaRPr sz="14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78" name="Google Shape;478;p5"/>
          <p:cNvSpPr txBox="1"/>
          <p:nvPr/>
        </p:nvSpPr>
        <p:spPr>
          <a:xfrm>
            <a:off x="5071275" y="3932050"/>
            <a:ext cx="401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Speech Analyzer 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an </a:t>
            </a:r>
            <a:r>
              <a:rPr lang="en" sz="12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AI-powered English speech web app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that listens to unscripted/ scripted speech and provides instant feedback.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g124c58d5277_0_13"/>
          <p:cNvGrpSpPr/>
          <p:nvPr/>
        </p:nvGrpSpPr>
        <p:grpSpPr>
          <a:xfrm>
            <a:off x="0" y="-12"/>
            <a:ext cx="9144000" cy="5143500"/>
            <a:chOff x="0" y="0"/>
            <a:chExt cx="9144000" cy="5143500"/>
          </a:xfrm>
        </p:grpSpPr>
        <p:pic>
          <p:nvPicPr>
            <p:cNvPr id="496" name="Google Shape;496;g124c58d5277_0_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g124c58d5277_0_13"/>
            <p:cNvSpPr/>
            <p:nvPr/>
          </p:nvSpPr>
          <p:spPr>
            <a:xfrm>
              <a:off x="0" y="26472"/>
              <a:ext cx="1563300" cy="13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g124c58d5277_0_13"/>
          <p:cNvSpPr txBox="1">
            <a:spLocks noGrp="1"/>
          </p:cNvSpPr>
          <p:nvPr>
            <p:ph type="body" idx="1"/>
          </p:nvPr>
        </p:nvSpPr>
        <p:spPr>
          <a:xfrm>
            <a:off x="3667725" y="712950"/>
            <a:ext cx="52707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37D"/>
              </a:buClr>
              <a:buSzPts val="2200"/>
              <a:buNone/>
            </a:pPr>
            <a:r>
              <a:rPr lang="en" sz="3000" b="1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ELSA DASHBOARD</a:t>
            </a:r>
            <a:endParaRPr sz="3000" b="1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37D"/>
              </a:buClr>
              <a:buSzPts val="2200"/>
              <a:buNone/>
            </a:pPr>
            <a:r>
              <a:rPr lang="en"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Designed for school leaders</a:t>
            </a:r>
            <a:endParaRPr sz="16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500" b="1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72A48"/>
              </a:buClr>
              <a:buSzPts val="1100"/>
              <a:buNone/>
            </a:pPr>
            <a:endParaRPr sz="1500" b="1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500" b="1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g124c58d5277_0_13"/>
          <p:cNvSpPr txBox="1"/>
          <p:nvPr/>
        </p:nvSpPr>
        <p:spPr>
          <a:xfrm>
            <a:off x="3667725" y="1609375"/>
            <a:ext cx="5270700" cy="3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A platform that allows organizations to set up teams, invite school leaders, teachers to supervise, create study sets and assign homework to the students. 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You can easily </a:t>
            </a:r>
            <a:r>
              <a:rPr lang="en" sz="1250" b="1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manage learning activities, engagement rates, and progress by organization, team, or individual level </a:t>
            </a: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with the following reporting capabilities: 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BCE7"/>
              </a:buClr>
              <a:buSzPts val="1500"/>
              <a:buFont typeface="Proxima Nova"/>
              <a:buChar char="•"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Lessons Overview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BCE7"/>
              </a:buClr>
              <a:buSzPts val="1500"/>
              <a:buFont typeface="Proxima Nova"/>
              <a:buChar char="•"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Number of Lessons and Minutes Practiced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BCE7"/>
              </a:buClr>
              <a:buSzPts val="1500"/>
              <a:buFont typeface="Proxima Nova"/>
              <a:buChar char="•"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Goals Report (Number of Days Practiced Per Week)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BCE7"/>
              </a:buClr>
              <a:buSzPts val="1500"/>
              <a:buFont typeface="Proxima Nova"/>
              <a:buChar char="•"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Average Practice Time per Day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BCE7"/>
              </a:buClr>
              <a:buSzPts val="1500"/>
              <a:buFont typeface="Proxima Nova"/>
              <a:buChar char="•"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Active Students Chart</a:t>
            </a:r>
            <a:endParaRPr sz="1250" b="0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BCE7"/>
              </a:buClr>
              <a:buSzPts val="1500"/>
              <a:buFont typeface="Proxima Nova"/>
              <a:buChar char="•"/>
            </a:pPr>
            <a:r>
              <a:rPr lang="en" sz="1250" b="0" i="0" u="none" strike="noStrike" cap="none">
                <a:solidFill>
                  <a:srgbClr val="102441"/>
                </a:solidFill>
                <a:latin typeface="Montserrat"/>
                <a:ea typeface="Montserrat"/>
                <a:cs typeface="Montserrat"/>
                <a:sym typeface="Montserrat"/>
              </a:rPr>
              <a:t>Progress Chart per ELSA Score</a:t>
            </a:r>
            <a:endParaRPr sz="1250" b="1" i="0" u="none" strike="noStrike" cap="none">
              <a:solidFill>
                <a:srgbClr val="1024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0" name="Google Shape;500;g124c58d5277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" y="2717650"/>
            <a:ext cx="3589125" cy="2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124c58d5277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813" y="1053525"/>
            <a:ext cx="3045498" cy="15667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7450"/>
              </a:srgbClr>
            </a:outerShdw>
          </a:effectLst>
        </p:spPr>
      </p:pic>
      <p:sp>
        <p:nvSpPr>
          <p:cNvPr id="502" name="Google Shape;502;g124c58d5277_0_13"/>
          <p:cNvSpPr/>
          <p:nvPr/>
        </p:nvSpPr>
        <p:spPr>
          <a:xfrm>
            <a:off x="0" y="0"/>
            <a:ext cx="3610500" cy="573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CORE OFFERINGS</a:t>
            </a:r>
            <a:endParaRPr sz="14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03" name="Google Shape;503;g124c58d5277_0_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90254"/>
            <a:ext cx="411775" cy="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937</Words>
  <Application>Microsoft Macintosh PowerPoint</Application>
  <PresentationFormat>On-screen Show (16:9)</PresentationFormat>
  <Paragraphs>175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Montserrat ExtraBold</vt:lpstr>
      <vt:lpstr>Verdana</vt:lpstr>
      <vt:lpstr>Montserrat Medium</vt:lpstr>
      <vt:lpstr>Proxima Nova</vt:lpstr>
      <vt:lpstr>Montserrat</vt:lpstr>
      <vt:lpstr>Montserrat Black</vt:lpstr>
      <vt:lpstr>Calibri</vt:lpstr>
      <vt:lpstr>Arial</vt:lpstr>
      <vt:lpstr>2_Office Theme</vt:lpstr>
      <vt:lpstr>Simple Light</vt:lpstr>
      <vt:lpstr>Office Theme</vt:lpstr>
      <vt:lpstr>Office Theme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Ngo</cp:lastModifiedBy>
  <cp:revision>2</cp:revision>
  <dcterms:modified xsi:type="dcterms:W3CDTF">2022-10-11T02:46:45Z</dcterms:modified>
</cp:coreProperties>
</file>