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7" r:id="rId2"/>
    <p:sldId id="265" r:id="rId3"/>
    <p:sldId id="258" r:id="rId4"/>
    <p:sldId id="259" r:id="rId5"/>
    <p:sldId id="260" r:id="rId6"/>
    <p:sldId id="261" r:id="rId7"/>
    <p:sldId id="256" r:id="rId8"/>
    <p:sldId id="267" r:id="rId9"/>
    <p:sldId id="268" r:id="rId10"/>
    <p:sldId id="269" r:id="rId11"/>
    <p:sldId id="270" r:id="rId12"/>
    <p:sldId id="271" r:id="rId13"/>
    <p:sldId id="285" r:id="rId14"/>
    <p:sldId id="277" r:id="rId15"/>
    <p:sldId id="289" r:id="rId16"/>
    <p:sldId id="290" r:id="rId17"/>
    <p:sldId id="282" r:id="rId18"/>
    <p:sldId id="291" r:id="rId19"/>
    <p:sldId id="344" r:id="rId20"/>
    <p:sldId id="345" r:id="rId21"/>
    <p:sldId id="346" r:id="rId22"/>
    <p:sldId id="347" r:id="rId23"/>
    <p:sldId id="305" r:id="rId24"/>
    <p:sldId id="264" r:id="rId25"/>
    <p:sldId id="348" r:id="rId26"/>
    <p:sldId id="351" r:id="rId27"/>
    <p:sldId id="352" r:id="rId28"/>
    <p:sldId id="354" r:id="rId29"/>
    <p:sldId id="355" r:id="rId30"/>
    <p:sldId id="353" r:id="rId31"/>
    <p:sldId id="342" r:id="rId32"/>
    <p:sldId id="365" r:id="rId33"/>
    <p:sldId id="371" r:id="rId34"/>
    <p:sldId id="372" r:id="rId35"/>
    <p:sldId id="373" r:id="rId36"/>
    <p:sldId id="349" r:id="rId37"/>
    <p:sldId id="300" r:id="rId38"/>
    <p:sldId id="361" r:id="rId39"/>
    <p:sldId id="374" r:id="rId40"/>
    <p:sldId id="363" r:id="rId41"/>
    <p:sldId id="364" r:id="rId42"/>
    <p:sldId id="369" r:id="rId43"/>
    <p:sldId id="375" r:id="rId44"/>
    <p:sldId id="376" r:id="rId45"/>
    <p:sldId id="813" r:id="rId46"/>
    <p:sldId id="809" r:id="rId47"/>
    <p:sldId id="814" r:id="rId48"/>
    <p:sldId id="784" r:id="rId49"/>
    <p:sldId id="812" r:id="rId50"/>
    <p:sldId id="81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327"/>
  </p:normalViewPr>
  <p:slideViewPr>
    <p:cSldViewPr snapToGrid="0">
      <p:cViewPr varScale="1">
        <p:scale>
          <a:sx n="68" d="100"/>
          <a:sy n="68" d="100"/>
        </p:scale>
        <p:origin x="7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412875-DA1D-4DCD-83F4-1F1BA261E11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ID"/>
        </a:p>
      </dgm:t>
    </dgm:pt>
    <dgm:pt modelId="{10ACC4DA-5B1B-4592-8370-D1BB7A8D91E1}">
      <dgm:prSet phldrT="[Text]"/>
      <dgm:spPr/>
      <dgm:t>
        <a:bodyPr/>
        <a:lstStyle/>
        <a:p>
          <a:r>
            <a:rPr lang="en-US" dirty="0"/>
            <a:t> Teachers’ digital Literacy Improvement</a:t>
          </a:r>
          <a:endParaRPr lang="en-ID" dirty="0"/>
        </a:p>
      </dgm:t>
    </dgm:pt>
    <dgm:pt modelId="{1CE46F36-9837-416B-80B4-2BEBF2EFCC43}" type="parTrans" cxnId="{0DAF390C-85CD-4C43-BE14-1EDA2CDE9F05}">
      <dgm:prSet/>
      <dgm:spPr/>
      <dgm:t>
        <a:bodyPr/>
        <a:lstStyle/>
        <a:p>
          <a:endParaRPr lang="en-ID"/>
        </a:p>
      </dgm:t>
    </dgm:pt>
    <dgm:pt modelId="{6640B10E-7B5D-4247-A9B0-1F8CF47F4837}" type="sibTrans" cxnId="{0DAF390C-85CD-4C43-BE14-1EDA2CDE9F05}">
      <dgm:prSet/>
      <dgm:spPr/>
      <dgm:t>
        <a:bodyPr/>
        <a:lstStyle/>
        <a:p>
          <a:endParaRPr lang="en-ID"/>
        </a:p>
      </dgm:t>
    </dgm:pt>
    <dgm:pt modelId="{95233903-5F05-49A1-8B62-A4ED3F9AC787}">
      <dgm:prSet phldrT="[Text]"/>
      <dgm:spPr/>
      <dgm:t>
        <a:bodyPr/>
        <a:lstStyle/>
        <a:p>
          <a:r>
            <a:rPr lang="en-US" dirty="0"/>
            <a:t>21</a:t>
          </a:r>
          <a:r>
            <a:rPr lang="en-US" baseline="30000" dirty="0"/>
            <a:t>st</a:t>
          </a:r>
          <a:r>
            <a:rPr lang="en-US" dirty="0"/>
            <a:t> Century Skills through STEM project-based learning approaches</a:t>
          </a:r>
          <a:endParaRPr lang="en-ID" dirty="0"/>
        </a:p>
      </dgm:t>
    </dgm:pt>
    <dgm:pt modelId="{CBDEC0F2-4688-46D4-B7C1-9B313B2CA41F}" type="parTrans" cxnId="{CE71EAE5-DD52-4EDF-BF48-C75F51933381}">
      <dgm:prSet/>
      <dgm:spPr/>
      <dgm:t>
        <a:bodyPr/>
        <a:lstStyle/>
        <a:p>
          <a:endParaRPr lang="en-ID"/>
        </a:p>
      </dgm:t>
    </dgm:pt>
    <dgm:pt modelId="{F989774B-0625-48CA-B1B1-DCA9B505E3D1}" type="sibTrans" cxnId="{CE71EAE5-DD52-4EDF-BF48-C75F51933381}">
      <dgm:prSet/>
      <dgm:spPr/>
      <dgm:t>
        <a:bodyPr/>
        <a:lstStyle/>
        <a:p>
          <a:endParaRPr lang="en-ID"/>
        </a:p>
      </dgm:t>
    </dgm:pt>
    <dgm:pt modelId="{BA9806D5-4DD9-4D24-AC66-D0D488083223}">
      <dgm:prSet phldrT="[Text]"/>
      <dgm:spPr/>
      <dgm:t>
        <a:bodyPr/>
        <a:lstStyle/>
        <a:p>
          <a:r>
            <a:rPr lang="en-US" dirty="0"/>
            <a:t>Schools with Limited access to connectivity and students from low-economy status family</a:t>
          </a:r>
          <a:endParaRPr lang="en-ID" dirty="0"/>
        </a:p>
      </dgm:t>
    </dgm:pt>
    <dgm:pt modelId="{51617AF3-2D5A-4F9A-AA68-BD7A962FED50}" type="parTrans" cxnId="{E8FC3D85-CB59-431B-B8BE-0840A59E5006}">
      <dgm:prSet/>
      <dgm:spPr/>
      <dgm:t>
        <a:bodyPr/>
        <a:lstStyle/>
        <a:p>
          <a:endParaRPr lang="en-ID"/>
        </a:p>
      </dgm:t>
    </dgm:pt>
    <dgm:pt modelId="{48BCE9CC-9837-4217-A5E1-A48517F0A3C4}" type="sibTrans" cxnId="{E8FC3D85-CB59-431B-B8BE-0840A59E5006}">
      <dgm:prSet/>
      <dgm:spPr/>
      <dgm:t>
        <a:bodyPr/>
        <a:lstStyle/>
        <a:p>
          <a:endParaRPr lang="en-ID"/>
        </a:p>
      </dgm:t>
    </dgm:pt>
    <dgm:pt modelId="{8C988A84-121E-4B5A-815A-010A24E504F8}">
      <dgm:prSet phldrT="[Text]"/>
      <dgm:spPr/>
      <dgm:t>
        <a:bodyPr/>
        <a:lstStyle/>
        <a:p>
          <a:r>
            <a:rPr lang="en-US" dirty="0"/>
            <a:t>Implementation of Merdeka Curriculum</a:t>
          </a:r>
          <a:endParaRPr lang="en-ID" dirty="0"/>
        </a:p>
      </dgm:t>
    </dgm:pt>
    <dgm:pt modelId="{672B01A4-1733-4E73-A626-4EC4EE40FF01}" type="parTrans" cxnId="{7A6415C3-AE57-4118-B17C-BE3907BD5B0B}">
      <dgm:prSet/>
      <dgm:spPr/>
      <dgm:t>
        <a:bodyPr/>
        <a:lstStyle/>
        <a:p>
          <a:endParaRPr lang="en-ID"/>
        </a:p>
      </dgm:t>
    </dgm:pt>
    <dgm:pt modelId="{7C0EA1A5-2EFC-4E1A-96E0-615145D0BE2A}" type="sibTrans" cxnId="{7A6415C3-AE57-4118-B17C-BE3907BD5B0B}">
      <dgm:prSet/>
      <dgm:spPr/>
      <dgm:t>
        <a:bodyPr/>
        <a:lstStyle/>
        <a:p>
          <a:endParaRPr lang="en-ID"/>
        </a:p>
      </dgm:t>
    </dgm:pt>
    <dgm:pt modelId="{70969050-BB2B-4EC8-AF16-7887C3811F11}">
      <dgm:prSet phldrT="[Text]"/>
      <dgm:spPr/>
      <dgm:t>
        <a:bodyPr/>
        <a:lstStyle/>
        <a:p>
          <a:r>
            <a:rPr lang="en-US" dirty="0"/>
            <a:t>Active utilization of Merdeka Mengajar Platform</a:t>
          </a:r>
          <a:endParaRPr lang="en-ID" dirty="0"/>
        </a:p>
      </dgm:t>
    </dgm:pt>
    <dgm:pt modelId="{D6D902F5-22F6-4241-BE95-C33A311240EE}" type="parTrans" cxnId="{F4F4BE8F-DF33-4AE1-968E-691178665A55}">
      <dgm:prSet/>
      <dgm:spPr/>
      <dgm:t>
        <a:bodyPr/>
        <a:lstStyle/>
        <a:p>
          <a:endParaRPr lang="en-ID"/>
        </a:p>
      </dgm:t>
    </dgm:pt>
    <dgm:pt modelId="{D5166C3C-8F18-4036-9286-72525439D670}" type="sibTrans" cxnId="{F4F4BE8F-DF33-4AE1-968E-691178665A55}">
      <dgm:prSet/>
      <dgm:spPr/>
      <dgm:t>
        <a:bodyPr/>
        <a:lstStyle/>
        <a:p>
          <a:endParaRPr lang="en-ID"/>
        </a:p>
      </dgm:t>
    </dgm:pt>
    <dgm:pt modelId="{BC193871-64E3-4DBD-AFC7-937CDCBDC831}" type="pres">
      <dgm:prSet presAssocID="{63412875-DA1D-4DCD-83F4-1F1BA261E11F}" presName="diagram" presStyleCnt="0">
        <dgm:presLayoutVars>
          <dgm:dir/>
          <dgm:resizeHandles val="exact"/>
        </dgm:presLayoutVars>
      </dgm:prSet>
      <dgm:spPr/>
    </dgm:pt>
    <dgm:pt modelId="{3EDED992-152C-4617-8BB5-12B46554324B}" type="pres">
      <dgm:prSet presAssocID="{10ACC4DA-5B1B-4592-8370-D1BB7A8D91E1}" presName="node" presStyleLbl="node1" presStyleIdx="0" presStyleCnt="5" custLinFactY="10075" custLinFactNeighborX="2347" custLinFactNeighborY="100000">
        <dgm:presLayoutVars>
          <dgm:bulletEnabled val="1"/>
        </dgm:presLayoutVars>
      </dgm:prSet>
      <dgm:spPr/>
    </dgm:pt>
    <dgm:pt modelId="{E2C54769-E130-4913-8AD9-BE09470A7D7F}" type="pres">
      <dgm:prSet presAssocID="{6640B10E-7B5D-4247-A9B0-1F8CF47F4837}" presName="sibTrans" presStyleCnt="0"/>
      <dgm:spPr/>
    </dgm:pt>
    <dgm:pt modelId="{25BD9CC7-047E-4956-9924-41D0661FB811}" type="pres">
      <dgm:prSet presAssocID="{95233903-5F05-49A1-8B62-A4ED3F9AC787}" presName="node" presStyleLbl="node1" presStyleIdx="1" presStyleCnt="5" custLinFactY="9516" custLinFactNeighborY="100000">
        <dgm:presLayoutVars>
          <dgm:bulletEnabled val="1"/>
        </dgm:presLayoutVars>
      </dgm:prSet>
      <dgm:spPr/>
    </dgm:pt>
    <dgm:pt modelId="{D6192D23-794A-4471-A47E-0BD64755AAB8}" type="pres">
      <dgm:prSet presAssocID="{F989774B-0625-48CA-B1B1-DCA9B505E3D1}" presName="sibTrans" presStyleCnt="0"/>
      <dgm:spPr/>
    </dgm:pt>
    <dgm:pt modelId="{99F36E1E-1A8E-4B6C-9DE5-DCE17ED94C1E}" type="pres">
      <dgm:prSet presAssocID="{BA9806D5-4DD9-4D24-AC66-D0D488083223}" presName="node" presStyleLbl="node1" presStyleIdx="2" presStyleCnt="5" custLinFactY="8958" custLinFactNeighborY="100000">
        <dgm:presLayoutVars>
          <dgm:bulletEnabled val="1"/>
        </dgm:presLayoutVars>
      </dgm:prSet>
      <dgm:spPr/>
    </dgm:pt>
    <dgm:pt modelId="{034C9D50-2F40-47E3-BC5B-0C73A948E760}" type="pres">
      <dgm:prSet presAssocID="{48BCE9CC-9837-4217-A5E1-A48517F0A3C4}" presName="sibTrans" presStyleCnt="0"/>
      <dgm:spPr/>
    </dgm:pt>
    <dgm:pt modelId="{13B3D35E-E722-4B96-938C-538154A943EB}" type="pres">
      <dgm:prSet presAssocID="{8C988A84-121E-4B5A-815A-010A24E504F8}" presName="node" presStyleLbl="node1" presStyleIdx="3" presStyleCnt="5" custLinFactY="-84233" custLinFactNeighborX="-2347" custLinFactNeighborY="-100000">
        <dgm:presLayoutVars>
          <dgm:bulletEnabled val="1"/>
        </dgm:presLayoutVars>
      </dgm:prSet>
      <dgm:spPr/>
    </dgm:pt>
    <dgm:pt modelId="{6579A3FC-2249-41AF-8C51-9481E4EEC596}" type="pres">
      <dgm:prSet presAssocID="{7C0EA1A5-2EFC-4E1A-96E0-615145D0BE2A}" presName="sibTrans" presStyleCnt="0"/>
      <dgm:spPr/>
    </dgm:pt>
    <dgm:pt modelId="{CF50CFFE-580F-4B4B-AD8B-360500AC1807}" type="pres">
      <dgm:prSet presAssocID="{70969050-BB2B-4EC8-AF16-7887C3811F11}" presName="node" presStyleLbl="node1" presStyleIdx="4" presStyleCnt="5" custLinFactY="-17244" custLinFactNeighborX="-5000" custLinFactNeighborY="-100000">
        <dgm:presLayoutVars>
          <dgm:bulletEnabled val="1"/>
        </dgm:presLayoutVars>
      </dgm:prSet>
      <dgm:spPr/>
    </dgm:pt>
  </dgm:ptLst>
  <dgm:cxnLst>
    <dgm:cxn modelId="{0DAF390C-85CD-4C43-BE14-1EDA2CDE9F05}" srcId="{63412875-DA1D-4DCD-83F4-1F1BA261E11F}" destId="{10ACC4DA-5B1B-4592-8370-D1BB7A8D91E1}" srcOrd="0" destOrd="0" parTransId="{1CE46F36-9837-416B-80B4-2BEBF2EFCC43}" sibTransId="{6640B10E-7B5D-4247-A9B0-1F8CF47F4837}"/>
    <dgm:cxn modelId="{8686AF62-C399-4E25-BAD5-2CE2AF939A36}" type="presOf" srcId="{8C988A84-121E-4B5A-815A-010A24E504F8}" destId="{13B3D35E-E722-4B96-938C-538154A943EB}" srcOrd="0" destOrd="0" presId="urn:microsoft.com/office/officeart/2005/8/layout/default"/>
    <dgm:cxn modelId="{D3D26369-69EC-438C-8DC2-A7F983DFCE7F}" type="presOf" srcId="{BA9806D5-4DD9-4D24-AC66-D0D488083223}" destId="{99F36E1E-1A8E-4B6C-9DE5-DCE17ED94C1E}" srcOrd="0" destOrd="0" presId="urn:microsoft.com/office/officeart/2005/8/layout/default"/>
    <dgm:cxn modelId="{E8FC3D85-CB59-431B-B8BE-0840A59E5006}" srcId="{63412875-DA1D-4DCD-83F4-1F1BA261E11F}" destId="{BA9806D5-4DD9-4D24-AC66-D0D488083223}" srcOrd="2" destOrd="0" parTransId="{51617AF3-2D5A-4F9A-AA68-BD7A962FED50}" sibTransId="{48BCE9CC-9837-4217-A5E1-A48517F0A3C4}"/>
    <dgm:cxn modelId="{F4F4BE8F-DF33-4AE1-968E-691178665A55}" srcId="{63412875-DA1D-4DCD-83F4-1F1BA261E11F}" destId="{70969050-BB2B-4EC8-AF16-7887C3811F11}" srcOrd="4" destOrd="0" parTransId="{D6D902F5-22F6-4241-BE95-C33A311240EE}" sibTransId="{D5166C3C-8F18-4036-9286-72525439D670}"/>
    <dgm:cxn modelId="{2AC6A1BC-6D2D-465B-8341-B12BC758FDC7}" type="presOf" srcId="{63412875-DA1D-4DCD-83F4-1F1BA261E11F}" destId="{BC193871-64E3-4DBD-AFC7-937CDCBDC831}" srcOrd="0" destOrd="0" presId="urn:microsoft.com/office/officeart/2005/8/layout/default"/>
    <dgm:cxn modelId="{7A6415C3-AE57-4118-B17C-BE3907BD5B0B}" srcId="{63412875-DA1D-4DCD-83F4-1F1BA261E11F}" destId="{8C988A84-121E-4B5A-815A-010A24E504F8}" srcOrd="3" destOrd="0" parTransId="{672B01A4-1733-4E73-A626-4EC4EE40FF01}" sibTransId="{7C0EA1A5-2EFC-4E1A-96E0-615145D0BE2A}"/>
    <dgm:cxn modelId="{EB5A65DF-1D5A-43F0-A3FC-538A4306CE31}" type="presOf" srcId="{10ACC4DA-5B1B-4592-8370-D1BB7A8D91E1}" destId="{3EDED992-152C-4617-8BB5-12B46554324B}" srcOrd="0" destOrd="0" presId="urn:microsoft.com/office/officeart/2005/8/layout/default"/>
    <dgm:cxn modelId="{CE71EAE5-DD52-4EDF-BF48-C75F51933381}" srcId="{63412875-DA1D-4DCD-83F4-1F1BA261E11F}" destId="{95233903-5F05-49A1-8B62-A4ED3F9AC787}" srcOrd="1" destOrd="0" parTransId="{CBDEC0F2-4688-46D4-B7C1-9B313B2CA41F}" sibTransId="{F989774B-0625-48CA-B1B1-DCA9B505E3D1}"/>
    <dgm:cxn modelId="{A33907E7-CE62-4989-BBD6-95B90D6DF9DF}" type="presOf" srcId="{70969050-BB2B-4EC8-AF16-7887C3811F11}" destId="{CF50CFFE-580F-4B4B-AD8B-360500AC1807}" srcOrd="0" destOrd="0" presId="urn:microsoft.com/office/officeart/2005/8/layout/default"/>
    <dgm:cxn modelId="{73B9C7EC-B95F-48CC-B4D5-F1764F16F3E4}" type="presOf" srcId="{95233903-5F05-49A1-8B62-A4ED3F9AC787}" destId="{25BD9CC7-047E-4956-9924-41D0661FB811}" srcOrd="0" destOrd="0" presId="urn:microsoft.com/office/officeart/2005/8/layout/default"/>
    <dgm:cxn modelId="{0D2733F3-3D42-4819-9647-07FFD14CD0DC}" type="presParOf" srcId="{BC193871-64E3-4DBD-AFC7-937CDCBDC831}" destId="{3EDED992-152C-4617-8BB5-12B46554324B}" srcOrd="0" destOrd="0" presId="urn:microsoft.com/office/officeart/2005/8/layout/default"/>
    <dgm:cxn modelId="{1B6C50D7-F721-428A-AD78-75B39CF202C1}" type="presParOf" srcId="{BC193871-64E3-4DBD-AFC7-937CDCBDC831}" destId="{E2C54769-E130-4913-8AD9-BE09470A7D7F}" srcOrd="1" destOrd="0" presId="urn:microsoft.com/office/officeart/2005/8/layout/default"/>
    <dgm:cxn modelId="{9C19F026-DE92-4CA8-BCF6-43432113C8FA}" type="presParOf" srcId="{BC193871-64E3-4DBD-AFC7-937CDCBDC831}" destId="{25BD9CC7-047E-4956-9924-41D0661FB811}" srcOrd="2" destOrd="0" presId="urn:microsoft.com/office/officeart/2005/8/layout/default"/>
    <dgm:cxn modelId="{8743A1D5-B2EC-4275-8573-ED6FEF88C23D}" type="presParOf" srcId="{BC193871-64E3-4DBD-AFC7-937CDCBDC831}" destId="{D6192D23-794A-4471-A47E-0BD64755AAB8}" srcOrd="3" destOrd="0" presId="urn:microsoft.com/office/officeart/2005/8/layout/default"/>
    <dgm:cxn modelId="{15170E6B-266A-4A6E-9BEF-E0FFF06BE68C}" type="presParOf" srcId="{BC193871-64E3-4DBD-AFC7-937CDCBDC831}" destId="{99F36E1E-1A8E-4B6C-9DE5-DCE17ED94C1E}" srcOrd="4" destOrd="0" presId="urn:microsoft.com/office/officeart/2005/8/layout/default"/>
    <dgm:cxn modelId="{17D3139A-D746-46C5-BDB9-B40EBE9E96B8}" type="presParOf" srcId="{BC193871-64E3-4DBD-AFC7-937CDCBDC831}" destId="{034C9D50-2F40-47E3-BC5B-0C73A948E760}" srcOrd="5" destOrd="0" presId="urn:microsoft.com/office/officeart/2005/8/layout/default"/>
    <dgm:cxn modelId="{44C98BF2-8569-490E-AA5C-F27A2E32ECF3}" type="presParOf" srcId="{BC193871-64E3-4DBD-AFC7-937CDCBDC831}" destId="{13B3D35E-E722-4B96-938C-538154A943EB}" srcOrd="6" destOrd="0" presId="urn:microsoft.com/office/officeart/2005/8/layout/default"/>
    <dgm:cxn modelId="{E2C44C0A-F523-43A2-B998-24FDAEDD8D3D}" type="presParOf" srcId="{BC193871-64E3-4DBD-AFC7-937CDCBDC831}" destId="{6579A3FC-2249-41AF-8C51-9481E4EEC596}" srcOrd="7" destOrd="0" presId="urn:microsoft.com/office/officeart/2005/8/layout/default"/>
    <dgm:cxn modelId="{7D5123A9-C48D-4A67-9612-F58961EC9D97}" type="presParOf" srcId="{BC193871-64E3-4DBD-AFC7-937CDCBDC831}" destId="{CF50CFFE-580F-4B4B-AD8B-360500AC180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ED992-152C-4617-8BB5-12B46554324B}">
      <dsp:nvSpPr>
        <dsp:cNvPr id="0" name=""/>
        <dsp:cNvSpPr/>
      </dsp:nvSpPr>
      <dsp:spPr>
        <a:xfrm>
          <a:off x="77125" y="2210009"/>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 Teachers’ digital Literacy Improvement</a:t>
          </a:r>
          <a:endParaRPr lang="en-ID" sz="2500" kern="1200" dirty="0"/>
        </a:p>
      </dsp:txBody>
      <dsp:txXfrm>
        <a:off x="77125" y="2210009"/>
        <a:ext cx="3286125" cy="1971675"/>
      </dsp:txXfrm>
    </dsp:sp>
    <dsp:sp modelId="{25BD9CC7-047E-4956-9924-41D0661FB811}">
      <dsp:nvSpPr>
        <dsp:cNvPr id="0" name=""/>
        <dsp:cNvSpPr/>
      </dsp:nvSpPr>
      <dsp:spPr>
        <a:xfrm>
          <a:off x="3614737" y="2198987"/>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21</a:t>
          </a:r>
          <a:r>
            <a:rPr lang="en-US" sz="2500" kern="1200" baseline="30000" dirty="0"/>
            <a:t>st</a:t>
          </a:r>
          <a:r>
            <a:rPr lang="en-US" sz="2500" kern="1200" dirty="0"/>
            <a:t> Century Skills through STEM project-based learning approaches</a:t>
          </a:r>
          <a:endParaRPr lang="en-ID" sz="2500" kern="1200" dirty="0"/>
        </a:p>
      </dsp:txBody>
      <dsp:txXfrm>
        <a:off x="3614737" y="2198987"/>
        <a:ext cx="3286125" cy="1971675"/>
      </dsp:txXfrm>
    </dsp:sp>
    <dsp:sp modelId="{99F36E1E-1A8E-4B6C-9DE5-DCE17ED94C1E}">
      <dsp:nvSpPr>
        <dsp:cNvPr id="0" name=""/>
        <dsp:cNvSpPr/>
      </dsp:nvSpPr>
      <dsp:spPr>
        <a:xfrm>
          <a:off x="7229475" y="2187985"/>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Schools with Limited access to connectivity and students from low-economy status family</a:t>
          </a:r>
          <a:endParaRPr lang="en-ID" sz="2500" kern="1200" dirty="0"/>
        </a:p>
      </dsp:txBody>
      <dsp:txXfrm>
        <a:off x="7229475" y="2187985"/>
        <a:ext cx="3286125" cy="1971675"/>
      </dsp:txXfrm>
    </dsp:sp>
    <dsp:sp modelId="{13B3D35E-E722-4B96-938C-538154A943EB}">
      <dsp:nvSpPr>
        <dsp:cNvPr id="0" name=""/>
        <dsp:cNvSpPr/>
      </dsp:nvSpPr>
      <dsp:spPr>
        <a:xfrm>
          <a:off x="1730243" y="0"/>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Implementation of Merdeka Curriculum</a:t>
          </a:r>
          <a:endParaRPr lang="en-ID" sz="2500" kern="1200" dirty="0"/>
        </a:p>
      </dsp:txBody>
      <dsp:txXfrm>
        <a:off x="1730243" y="0"/>
        <a:ext cx="3286125" cy="1971675"/>
      </dsp:txXfrm>
    </dsp:sp>
    <dsp:sp modelId="{CF50CFFE-580F-4B4B-AD8B-360500AC1807}">
      <dsp:nvSpPr>
        <dsp:cNvPr id="0" name=""/>
        <dsp:cNvSpPr/>
      </dsp:nvSpPr>
      <dsp:spPr>
        <a:xfrm>
          <a:off x="5257799" y="28304"/>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Active utilization of Merdeka Mengajar Platform</a:t>
          </a:r>
          <a:endParaRPr lang="en-ID" sz="2500" kern="1200" dirty="0"/>
        </a:p>
      </dsp:txBody>
      <dsp:txXfrm>
        <a:off x="5257799" y="28304"/>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15A32-808C-4679-9F42-03AB9A5DC10F}" type="datetimeFigureOut">
              <a:rPr lang="fr-FR" smtClean="0"/>
              <a:t>09/10/2022</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E31C9-43A9-4F2C-A133-60530EBAFF4E}" type="slidenum">
              <a:rPr lang="fr-FR" smtClean="0"/>
              <a:t>‹#›</a:t>
            </a:fld>
            <a:endParaRPr lang="fr-FR"/>
          </a:p>
        </p:txBody>
      </p:sp>
    </p:spTree>
    <p:extLst>
      <p:ext uri="{BB962C8B-B14F-4D97-AF65-F5344CB8AC3E}">
        <p14:creationId xmlns:p14="http://schemas.microsoft.com/office/powerpoint/2010/main" val="1175571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(of all kinds) drives the influencing</a:t>
            </a:r>
          </a:p>
        </p:txBody>
      </p:sp>
      <p:sp>
        <p:nvSpPr>
          <p:cNvPr id="4" name="Slide Number Placeholder 3"/>
          <p:cNvSpPr>
            <a:spLocks noGrp="1"/>
          </p:cNvSpPr>
          <p:nvPr>
            <p:ph type="sldNum" sz="quarter" idx="5"/>
          </p:nvPr>
        </p:nvSpPr>
        <p:spPr/>
        <p:txBody>
          <a:bodyPr/>
          <a:lstStyle/>
          <a:p>
            <a:fld id="{488DCF99-22F0-4D4D-88B7-7F1565E49F52}" type="slidenum">
              <a:rPr lang="en-GB" smtClean="0"/>
              <a:t>15</a:t>
            </a:fld>
            <a:endParaRPr lang="en-GB" dirty="0"/>
          </a:p>
        </p:txBody>
      </p:sp>
    </p:spTree>
    <p:extLst>
      <p:ext uri="{BB962C8B-B14F-4D97-AF65-F5344CB8AC3E}">
        <p14:creationId xmlns:p14="http://schemas.microsoft.com/office/powerpoint/2010/main" val="34865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806ada915c_0_2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806ada915c_0_2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0663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0"/>
              </a:spcBef>
              <a:spcAft>
                <a:spcPts val="0"/>
              </a:spcAft>
            </a:pPr>
            <a:r>
              <a:rPr lang="en-US" sz="1100" b="0">
                <a:solidFill>
                  <a:srgbClr val="0E101A"/>
                </a:solidFill>
                <a:effectLst/>
              </a:rPr>
              <a:t>All of the 4 country reports follow the same 5 pillar structure, </a:t>
            </a:r>
            <a:r>
              <a:rPr lang="en-US" sz="1100" b="1">
                <a:solidFill>
                  <a:srgbClr val="0E101A"/>
                </a:solidFill>
                <a:effectLst/>
              </a:rPr>
              <a:t>and here is some findings in Vietnam.</a:t>
            </a:r>
          </a:p>
          <a:p>
            <a:pPr>
              <a:spcBef>
                <a:spcPts val="0"/>
              </a:spcBef>
              <a:spcAft>
                <a:spcPts val="0"/>
              </a:spcAft>
            </a:pPr>
            <a:r>
              <a:rPr lang="en-US" sz="1100">
                <a:solidFill>
                  <a:srgbClr val="0E101A"/>
                </a:solidFill>
                <a:effectLst/>
              </a:rPr>
              <a:t>•Population: almost reach 100M by May this year and ratio between male and female are almost equal. </a:t>
            </a:r>
          </a:p>
          <a:p>
            <a:pPr>
              <a:spcBef>
                <a:spcPts val="0"/>
              </a:spcBef>
              <a:spcAft>
                <a:spcPts val="0"/>
              </a:spcAft>
            </a:pPr>
            <a:r>
              <a:rPr lang="en-US" sz="1100">
                <a:solidFill>
                  <a:srgbClr val="0E101A"/>
                </a:solidFill>
                <a:effectLst/>
              </a:rPr>
              <a:t>•There are 17.6 K12 students and most of them are studying in public schools run by the government. Just less than 5% or nearly 850 thousand studying at International and private schools. </a:t>
            </a:r>
          </a:p>
          <a:p>
            <a:pPr>
              <a:spcBef>
                <a:spcPts val="0"/>
              </a:spcBef>
              <a:spcAft>
                <a:spcPts val="0"/>
              </a:spcAft>
            </a:pPr>
            <a:r>
              <a:rPr lang="en-US" sz="1100">
                <a:solidFill>
                  <a:srgbClr val="0E101A"/>
                </a:solidFill>
                <a:effectLst/>
              </a:rPr>
              <a:t>•Universities and vocational training students account for around 1.7M. We have 237 universities and again, most of them are public institutions, just 65 are private and international and most of them are located in 2 major cities - Hanoi &amp; Hochiminh.</a:t>
            </a:r>
          </a:p>
          <a:p>
            <a:pPr>
              <a:spcBef>
                <a:spcPts val="0"/>
              </a:spcBef>
              <a:spcAft>
                <a:spcPts val="0"/>
              </a:spcAft>
            </a:pPr>
            <a:r>
              <a:rPr lang="en-US" sz="1100">
                <a:solidFill>
                  <a:srgbClr val="0E101A"/>
                </a:solidFill>
                <a:effectLst/>
              </a:rPr>
              <a:t>•In Vietnam, there are certain regions where payment for education is much higher than in other areas. For example, HCM standout with 3.6 times higher than any other city and province.  </a:t>
            </a:r>
          </a:p>
          <a:p>
            <a:pPr>
              <a:spcBef>
                <a:spcPts val="0"/>
              </a:spcBef>
              <a:spcAft>
                <a:spcPts val="0"/>
              </a:spcAft>
            </a:pPr>
            <a:r>
              <a:rPr lang="en-US" sz="1100">
                <a:solidFill>
                  <a:srgbClr val="0E101A"/>
                </a:solidFill>
                <a:effectLst/>
              </a:rPr>
              <a:t>•The text highlighted in blue is the </a:t>
            </a:r>
            <a:r>
              <a:rPr lang="en-US" sz="1100" b="1">
                <a:solidFill>
                  <a:srgbClr val="0E101A"/>
                </a:solidFill>
                <a:effectLst/>
              </a:rPr>
              <a:t>budget structure</a:t>
            </a:r>
            <a:r>
              <a:rPr lang="en-US" sz="1100">
                <a:solidFill>
                  <a:srgbClr val="0E101A"/>
                </a:solidFill>
                <a:effectLst/>
              </a:rPr>
              <a:t> to pay for education in Vietnam, this one is more likely to apply for K12 education rather than universities and vocational schools</a:t>
            </a:r>
          </a:p>
          <a:p>
            <a:pPr>
              <a:spcBef>
                <a:spcPts val="0"/>
              </a:spcBef>
              <a:spcAft>
                <a:spcPts val="0"/>
              </a:spcAft>
            </a:pPr>
            <a:r>
              <a:rPr lang="en-US" sz="1100" b="1">
                <a:solidFill>
                  <a:srgbClr val="0E101A"/>
                </a:solidFill>
                <a:effectLst/>
              </a:rPr>
              <a:t>Some other points that may also interest our audiences</a:t>
            </a:r>
            <a:endParaRPr lang="en-US" sz="1100">
              <a:solidFill>
                <a:srgbClr val="0E101A"/>
              </a:solidFill>
              <a:effectLst/>
            </a:endParaRPr>
          </a:p>
          <a:p>
            <a:pPr>
              <a:spcBef>
                <a:spcPts val="0"/>
              </a:spcBef>
              <a:spcAft>
                <a:spcPts val="0"/>
              </a:spcAft>
            </a:pPr>
            <a:r>
              <a:rPr lang="en-US" sz="1100">
                <a:solidFill>
                  <a:srgbClr val="0E101A"/>
                </a:solidFill>
                <a:effectLst/>
              </a:rPr>
              <a:t>•First of all, The Vietnamese government’s regulations &amp; policies on education in the last 20 years have been stable, and increased support for the cooperation between private and public sectors; and foreign investment in education are also very welcome. </a:t>
            </a:r>
          </a:p>
          <a:p>
            <a:pPr>
              <a:spcBef>
                <a:spcPts val="0"/>
              </a:spcBef>
              <a:spcAft>
                <a:spcPts val="0"/>
              </a:spcAft>
            </a:pPr>
            <a:r>
              <a:rPr lang="en-US" sz="1100">
                <a:solidFill>
                  <a:srgbClr val="0E101A"/>
                </a:solidFill>
                <a:effectLst/>
              </a:rPr>
              <a:t>•Increasing English-speaking young population allows easier delivery of Foreign education, especially digital content and e-learning or online classes.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US" sz="1100" b="1" u="none">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5501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en-US" sz="1100" u="none"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97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overall, All 5 aspects investigated under TIESEA project indicate that Vietnam is in a good condition to transform and digitize the country’s education into a modern and sustainable system with the Government's strong support and guidance through some policies and regulations issued in recent years. </a:t>
            </a:r>
          </a:p>
          <a:p>
            <a:endParaRPr lang="en-US"/>
          </a:p>
          <a:p>
            <a:endParaRPr lang="en-US"/>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b="0" i="0" u="none" strike="noStrike" kern="1200" cap="none" spc="0" normalizeH="0" baseline="0" noProof="0">
              <a:ln>
                <a:noFill/>
              </a:ln>
              <a:effectLst/>
              <a:uLnTx/>
              <a:uFillTx/>
              <a:ea typeface="Arial Unicode MS"/>
              <a:cs typeface="Arial" pitchFamily="34" charset="0"/>
            </a:endParaRPr>
          </a:p>
        </p:txBody>
      </p:sp>
      <p:sp>
        <p:nvSpPr>
          <p:cNvPr id="4" name="Slide Number Placeholder 3"/>
          <p:cNvSpPr>
            <a:spLocks noGrp="1"/>
          </p:cNvSpPr>
          <p:nvPr>
            <p:ph type="sldNum" sz="quarter" idx="5"/>
          </p:nvPr>
        </p:nvSpPr>
        <p:spPr/>
        <p:txBody>
          <a:bodyPr/>
          <a:lstStyle/>
          <a:p>
            <a:fld id="{3DA35302-5E6A-5E48-AE38-9CC7A304EE29}" type="slidenum">
              <a:rPr lang="en-US" smtClean="0"/>
              <a:t>47</a:t>
            </a:fld>
            <a:endParaRPr lang="en-US"/>
          </a:p>
        </p:txBody>
      </p:sp>
    </p:spTree>
    <p:extLst>
      <p:ext uri="{BB962C8B-B14F-4D97-AF65-F5344CB8AC3E}">
        <p14:creationId xmlns:p14="http://schemas.microsoft.com/office/powerpoint/2010/main" val="29442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200" dirty="0">
                <a:solidFill>
                  <a:schemeClr val="tx1"/>
                </a:solidFill>
                <a:latin typeface="Times New Roman" panose="02020603050405020304" pitchFamily="18" charset="0"/>
                <a:cs typeface="Times New Roman" panose="02020603050405020304" pitchFamily="18" charset="0"/>
              </a:rPr>
              <a:t>Here is some of the top players in the local market.  This ranking released by Edtech I Techfest in cooperation with Edtech Agency, </a:t>
            </a:r>
            <a:r>
              <a:rPr lang="en-US" sz="1200" b="1" dirty="0">
                <a:solidFill>
                  <a:schemeClr val="tx1"/>
                </a:solidFill>
                <a:latin typeface="Times New Roman" panose="02020603050405020304" pitchFamily="18" charset="0"/>
                <a:cs typeface="Times New Roman" panose="02020603050405020304" pitchFamily="18" charset="0"/>
              </a:rPr>
              <a:t>November this year</a:t>
            </a:r>
            <a:r>
              <a:rPr lang="en-US" sz="1200" dirty="0">
                <a:solidFill>
                  <a:schemeClr val="tx1"/>
                </a:solidFill>
                <a:latin typeface="Times New Roman" panose="02020603050405020304" pitchFamily="18" charset="0"/>
                <a:cs typeface="Times New Roman" panose="02020603050405020304" pitchFamily="18" charset="0"/>
              </a:rPr>
              <a:t>. </a:t>
            </a:r>
          </a:p>
          <a:p>
            <a:r>
              <a:rPr lang="en-US" sz="1200" dirty="0">
                <a:solidFill>
                  <a:schemeClr val="tx1"/>
                </a:solidFill>
                <a:latin typeface="Times New Roman" panose="02020603050405020304" pitchFamily="18" charset="0"/>
                <a:cs typeface="Times New Roman" panose="02020603050405020304" pitchFamily="18" charset="0"/>
              </a:rPr>
              <a:t>Currently, Vietnam is ranked as the </a:t>
            </a:r>
            <a:r>
              <a:rPr lang="en-US" sz="1200" b="1" dirty="0">
                <a:solidFill>
                  <a:srgbClr val="FFFF00"/>
                </a:solidFill>
                <a:latin typeface="Times New Roman" panose="02020603050405020304" pitchFamily="18" charset="0"/>
                <a:cs typeface="Times New Roman" panose="02020603050405020304" pitchFamily="18" charset="0"/>
              </a:rPr>
              <a:t>top 10 world fastest growing EdTech</a:t>
            </a:r>
            <a:r>
              <a:rPr lang="en-US" sz="1200" dirty="0">
                <a:solidFill>
                  <a:srgbClr val="FFFF00"/>
                </a:solidFill>
                <a:latin typeface="Times New Roman" panose="02020603050405020304" pitchFamily="18" charset="0"/>
                <a:cs typeface="Times New Roman" panose="02020603050405020304" pitchFamily="18" charset="0"/>
              </a:rPr>
              <a:t> </a:t>
            </a:r>
            <a:r>
              <a:rPr lang="en-US" sz="1200" dirty="0">
                <a:solidFill>
                  <a:schemeClr val="tx1"/>
                </a:solidFill>
                <a:latin typeface="Times New Roman" panose="02020603050405020304" pitchFamily="18" charset="0"/>
                <a:cs typeface="Times New Roman" panose="02020603050405020304" pitchFamily="18" charset="0"/>
              </a:rPr>
              <a:t>markets.</a:t>
            </a:r>
          </a:p>
          <a:p>
            <a:r>
              <a:rPr lang="en-US" sz="1200" dirty="0">
                <a:solidFill>
                  <a:schemeClr val="tx1"/>
                </a:solidFill>
                <a:latin typeface="Times New Roman" panose="02020603050405020304" pitchFamily="18" charset="0"/>
                <a:cs typeface="Times New Roman" panose="02020603050405020304" pitchFamily="18" charset="0"/>
              </a:rPr>
              <a:t>And back to </a:t>
            </a:r>
            <a:r>
              <a:rPr lang="en-US" sz="1200" b="0" i="0" u="none" strike="noStrike" cap="none" dirty="0">
                <a:solidFill>
                  <a:srgbClr val="000000"/>
                </a:solidFill>
                <a:effectLst/>
                <a:latin typeface="Arial"/>
                <a:ea typeface="Arial"/>
                <a:cs typeface="Arial"/>
                <a:sym typeface="Arial"/>
              </a:rPr>
              <a:t>2019, the total revenue already reached 1.4 billion USD and expected to reach 3B in 2023. </a:t>
            </a:r>
            <a:endParaRPr lang="en-US" dirty="0">
              <a:effectLs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Up to now, over 600 edtech &amp; elearning products &amp; solutions have been introduced to the market.</a:t>
            </a:r>
            <a:r>
              <a:rPr lang="en-US" sz="1200" b="0" i="0" u="none" strike="noStrike" cap="none" dirty="0">
                <a:solidFill>
                  <a:srgbClr val="000000"/>
                </a:solidFill>
                <a:effectLst/>
                <a:latin typeface="Arial"/>
                <a:ea typeface="Arial"/>
                <a:cs typeface="Arial"/>
                <a:sym typeface="Arial"/>
              </a:rPr>
              <a:t> The most popular ones are SMS, LMS and CLS. </a:t>
            </a:r>
          </a:p>
          <a:p>
            <a:r>
              <a:rPr lang="en-US" dirty="0"/>
              <a:t>Most attractive target markets </a:t>
            </a:r>
            <a:r>
              <a:rPr lang="en-US" b="1" dirty="0"/>
              <a:t>are LMS and content for K12, exam preparation, private tutoring &amp; English language and upskills </a:t>
            </a:r>
            <a:r>
              <a:rPr lang="en-US" dirty="0"/>
              <a:t>for working professional</a:t>
            </a:r>
          </a:p>
          <a:p>
            <a:r>
              <a:rPr lang="en-US" dirty="0"/>
              <a:t>However, none of those market sectors has yet dominated by any edtech company</a:t>
            </a:r>
          </a:p>
        </p:txBody>
      </p:sp>
      <p:sp>
        <p:nvSpPr>
          <p:cNvPr id="4" name="Slide Number Placeholder 3"/>
          <p:cNvSpPr>
            <a:spLocks noGrp="1"/>
          </p:cNvSpPr>
          <p:nvPr>
            <p:ph type="sldNum" sz="quarter" idx="10"/>
          </p:nvPr>
        </p:nvSpPr>
        <p:spPr/>
        <p:txBody>
          <a:bodyPr/>
          <a:lstStyle/>
          <a:p>
            <a:fld id="{45C73934-D492-4443-9427-018DE5D6DDA5}" type="slidenum">
              <a:rPr lang="en-US" smtClean="0"/>
              <a:pPr/>
              <a:t>48</a:t>
            </a:fld>
            <a:endParaRPr lang="en-US" dirty="0"/>
          </a:p>
        </p:txBody>
      </p:sp>
    </p:spTree>
    <p:extLst>
      <p:ext uri="{BB962C8B-B14F-4D97-AF65-F5344CB8AC3E}">
        <p14:creationId xmlns:p14="http://schemas.microsoft.com/office/powerpoint/2010/main" val="1726614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b="1">
                <a:solidFill>
                  <a:srgbClr val="0E101A"/>
                </a:solidFill>
                <a:effectLst/>
              </a:rPr>
              <a:t>My last slide</a:t>
            </a:r>
            <a:r>
              <a:rPr lang="en-US" sz="1200">
                <a:solidFill>
                  <a:srgbClr val="0E101A"/>
                </a:solidFill>
                <a:effectLst/>
              </a:rPr>
              <a:t> focuses on </a:t>
            </a:r>
            <a:r>
              <a:rPr lang="en-US" sz="1200" b="1">
                <a:solidFill>
                  <a:srgbClr val="0E101A"/>
                </a:solidFill>
                <a:effectLst/>
              </a:rPr>
              <a:t>the pilot intervention in Vietnam</a:t>
            </a:r>
            <a:r>
              <a:rPr lang="en-US" sz="1200">
                <a:solidFill>
                  <a:srgbClr val="0E101A"/>
                </a:solidFill>
                <a:effectLst/>
              </a:rPr>
              <a:t> with the hope to tackle a long-term pain point in our traditional education. </a:t>
            </a:r>
          </a:p>
          <a:p>
            <a:pPr>
              <a:spcBef>
                <a:spcPts val="0"/>
              </a:spcBef>
              <a:spcAft>
                <a:spcPts val="0"/>
              </a:spcAft>
            </a:pPr>
            <a:r>
              <a:rPr lang="en-US" sz="1200">
                <a:solidFill>
                  <a:srgbClr val="0E101A"/>
                </a:solidFill>
                <a:effectLst/>
              </a:rPr>
              <a:t>The whole system has been struggling for a decade or more to improve English subject at public schools, particularly the ability to use the language to communicate effectively. That’s why we decided that the pilot will be testing the efficacy of EdTech support for improving English communicative language teaching and learning. The particular focus will be on K-12 students, especially in listening, speaking, and communication skills.</a:t>
            </a:r>
          </a:p>
          <a:p>
            <a:pPr>
              <a:spcBef>
                <a:spcPts val="0"/>
              </a:spcBef>
              <a:spcAft>
                <a:spcPts val="0"/>
              </a:spcAft>
            </a:pPr>
            <a:endParaRPr lang="en-US" sz="1200">
              <a:solidFill>
                <a:srgbClr val="0E101A"/>
              </a:solidFill>
              <a:effectLst/>
            </a:endParaRPr>
          </a:p>
          <a:p>
            <a:pPr>
              <a:spcBef>
                <a:spcPts val="0"/>
              </a:spcBef>
              <a:spcAft>
                <a:spcPts val="0"/>
              </a:spcAft>
            </a:pPr>
            <a:r>
              <a:rPr lang="en-US" sz="1200">
                <a:solidFill>
                  <a:srgbClr val="0E101A"/>
                </a:solidFill>
                <a:effectLst/>
              </a:rPr>
              <a:t>We will have a total of 300 students for both pilot and control schools from 4 different cities and provinces join the project. They will be provided with smartphones, Elsa speak application and 4G sim to get good access to the internet to practice at school and at home. The student improvement will be measured by an Ielt-Standart based exam conducted at the beginning and the end of the pilot program. </a:t>
            </a:r>
          </a:p>
          <a:p>
            <a:pPr>
              <a:spcBef>
                <a:spcPts val="0"/>
              </a:spcBef>
              <a:spcAft>
                <a:spcPts val="0"/>
              </a:spcAft>
            </a:pPr>
            <a:endParaRPr lang="en-US" sz="1200">
              <a:solidFill>
                <a:srgbClr val="0E101A"/>
              </a:solidFill>
              <a:effectLst/>
            </a:endParaRPr>
          </a:p>
          <a:p>
            <a:pPr>
              <a:spcBef>
                <a:spcPts val="0"/>
              </a:spcBef>
              <a:spcAft>
                <a:spcPts val="0"/>
              </a:spcAft>
            </a:pPr>
            <a:r>
              <a:rPr lang="en-US" sz="1200">
                <a:solidFill>
                  <a:srgbClr val="0E101A"/>
                </a:solidFill>
                <a:effectLst/>
              </a:rPr>
              <a:t>All teachers in both control and pilot schools will be trained to use modern communicative language teaching methodologies. The training program will be provided by the University of Languages &amp; International Studies. The teachers will also be provided with Laptops, 4G sim cards to get good access to the Internet, especially to the teacher dashboard provided by Elsa to track student learning outcomes every week. </a:t>
            </a:r>
          </a:p>
          <a:p>
            <a:pPr>
              <a:spcBef>
                <a:spcPts val="0"/>
              </a:spcBef>
              <a:spcAft>
                <a:spcPts val="0"/>
              </a:spcAft>
            </a:pPr>
            <a:endParaRPr lang="en-US" sz="1200">
              <a:solidFill>
                <a:srgbClr val="0E101A"/>
              </a:solidFill>
              <a:effectLst/>
            </a:endParaRPr>
          </a:p>
          <a:p>
            <a:pPr>
              <a:spcBef>
                <a:spcPts val="0"/>
              </a:spcBef>
              <a:spcAft>
                <a:spcPts val="0"/>
              </a:spcAft>
            </a:pPr>
            <a:r>
              <a:rPr lang="en-US" sz="1200">
                <a:solidFill>
                  <a:srgbClr val="0E101A"/>
                </a:solidFill>
                <a:effectLst/>
              </a:rPr>
              <a:t>The pilot schools will use a </a:t>
            </a:r>
            <a:r>
              <a:rPr lang="en-US" sz="1200" b="1">
                <a:solidFill>
                  <a:srgbClr val="0E101A"/>
                </a:solidFill>
                <a:effectLst/>
              </a:rPr>
              <a:t>blended learning approach</a:t>
            </a:r>
            <a:r>
              <a:rPr lang="en-US" sz="1200">
                <a:solidFill>
                  <a:srgbClr val="0E101A"/>
                </a:solidFill>
                <a:effectLst/>
              </a:rPr>
              <a:t> whereby in-class sessions are reinforced through student self-study. Google workspace for education will be installed for all pilot schools to control the students’ smartphones and the students’ activities on the device since they will be allowed to bring smartphones home for self-study. </a:t>
            </a:r>
          </a:p>
          <a:p>
            <a:pPr>
              <a:spcBef>
                <a:spcPts val="0"/>
              </a:spcBef>
              <a:spcAft>
                <a:spcPts val="0"/>
              </a:spcAft>
            </a:pPr>
            <a:endParaRPr lang="en-US" sz="1200">
              <a:solidFill>
                <a:srgbClr val="0E101A"/>
              </a:solidFill>
              <a:effectLst/>
            </a:endParaRPr>
          </a:p>
          <a:p>
            <a:pPr>
              <a:spcBef>
                <a:spcPts val="0"/>
              </a:spcBef>
              <a:spcAft>
                <a:spcPts val="0"/>
              </a:spcAft>
            </a:pPr>
            <a:r>
              <a:rPr lang="en-US" sz="1200" b="1">
                <a:solidFill>
                  <a:srgbClr val="0E101A"/>
                </a:solidFill>
                <a:effectLst/>
              </a:rPr>
              <a:t>Project impact will be assessed in 4 aspects:</a:t>
            </a:r>
          </a:p>
          <a:p>
            <a:pPr>
              <a:spcBef>
                <a:spcPts val="0"/>
              </a:spcBef>
              <a:spcAft>
                <a:spcPts val="0"/>
              </a:spcAft>
            </a:pPr>
            <a:r>
              <a:rPr lang="en-US" sz="1200">
                <a:solidFill>
                  <a:srgbClr val="0E101A"/>
                </a:solidFill>
                <a:effectLst/>
              </a:rPr>
              <a:t>·</a:t>
            </a:r>
            <a:r>
              <a:rPr lang="en-US" sz="1200" b="1">
                <a:solidFill>
                  <a:srgbClr val="0E101A"/>
                </a:solidFill>
                <a:effectLst/>
              </a:rPr>
              <a:t>Firstly, </a:t>
            </a:r>
            <a:r>
              <a:rPr lang="en-US" sz="1200">
                <a:solidFill>
                  <a:srgbClr val="0E101A"/>
                </a:solidFill>
                <a:effectLst/>
              </a:rPr>
              <a:t>student learning outcomes: improvement in their listening, speaking, and communication skills in English compared to their peers in similar schools operating outside the project. Achievement will be measured using the IELTS criteria.</a:t>
            </a:r>
          </a:p>
          <a:p>
            <a:pPr>
              <a:spcBef>
                <a:spcPts val="0"/>
              </a:spcBef>
              <a:spcAft>
                <a:spcPts val="0"/>
              </a:spcAft>
            </a:pPr>
            <a:r>
              <a:rPr lang="en-US" sz="1200" b="1">
                <a:solidFill>
                  <a:srgbClr val="0E101A"/>
                </a:solidFill>
                <a:effectLst/>
              </a:rPr>
              <a:t>·Secondly, </a:t>
            </a:r>
            <a:r>
              <a:rPr lang="en-US" sz="1200">
                <a:solidFill>
                  <a:srgbClr val="0E101A"/>
                </a:solidFill>
                <a:effectLst/>
              </a:rPr>
              <a:t>Teacher capacity to support learning with technology: digital skills and application of technology to enhance classroom practice. </a:t>
            </a:r>
          </a:p>
          <a:p>
            <a:pPr>
              <a:spcBef>
                <a:spcPts val="0"/>
              </a:spcBef>
              <a:spcAft>
                <a:spcPts val="0"/>
              </a:spcAft>
            </a:pPr>
            <a:r>
              <a:rPr lang="en-US" sz="1200">
                <a:solidFill>
                  <a:srgbClr val="0E101A"/>
                </a:solidFill>
                <a:effectLst/>
              </a:rPr>
              <a:t>·</a:t>
            </a:r>
            <a:r>
              <a:rPr lang="en-US" sz="1200" b="1">
                <a:solidFill>
                  <a:srgbClr val="0E101A"/>
                </a:solidFill>
                <a:effectLst/>
              </a:rPr>
              <a:t>Thirdly</a:t>
            </a:r>
            <a:r>
              <a:rPr lang="en-US" sz="1200">
                <a:solidFill>
                  <a:srgbClr val="0E101A"/>
                </a:solidFill>
                <a:effectLst/>
              </a:rPr>
              <a:t>, the potential to integrate the use of EdTech tools into the national curriculum.</a:t>
            </a:r>
          </a:p>
          <a:p>
            <a:pPr>
              <a:spcBef>
                <a:spcPts val="0"/>
              </a:spcBef>
              <a:spcAft>
                <a:spcPts val="0"/>
              </a:spcAft>
            </a:pPr>
            <a:r>
              <a:rPr lang="en-US" sz="1200">
                <a:solidFill>
                  <a:srgbClr val="0E101A"/>
                </a:solidFill>
                <a:effectLst/>
              </a:rPr>
              <a:t>·</a:t>
            </a:r>
            <a:r>
              <a:rPr lang="en-US" sz="1200" b="1">
                <a:solidFill>
                  <a:srgbClr val="0E101A"/>
                </a:solidFill>
                <a:effectLst/>
              </a:rPr>
              <a:t>Last but not least</a:t>
            </a:r>
            <a:r>
              <a:rPr lang="en-US" sz="1200">
                <a:solidFill>
                  <a:srgbClr val="0E101A"/>
                </a:solidFill>
                <a:effectLst/>
              </a:rPr>
              <a:t>, Demonstrate the effectiveness of smartphones to create an enhanced learning environment with appropriate safeguards for students under the monitoring and management of schools and teachers.  </a:t>
            </a:r>
          </a:p>
          <a:p>
            <a:pPr>
              <a:spcBef>
                <a:spcPts val="0"/>
              </a:spcBef>
              <a:spcAft>
                <a:spcPts val="0"/>
              </a:spcAft>
            </a:pPr>
            <a:endParaRPr lang="en-US" sz="1200">
              <a:solidFill>
                <a:srgbClr val="0E101A"/>
              </a:solidFill>
              <a:effectLst/>
            </a:endParaRPr>
          </a:p>
          <a:p>
            <a:pPr>
              <a:spcBef>
                <a:spcPts val="0"/>
              </a:spcBef>
              <a:spcAft>
                <a:spcPts val="0"/>
              </a:spcAft>
            </a:pPr>
            <a:r>
              <a:rPr lang="en-US" sz="1200">
                <a:solidFill>
                  <a:srgbClr val="0E101A"/>
                </a:solidFill>
                <a:effectLst/>
              </a:rPr>
              <a:t>The Tiesea team expects that the pilot project will contribute a good sample of the use of EdTech for teaching and learning, and at the same time to create an EdTech roadmap for Viet Nam based on the key findings of the project. </a:t>
            </a:r>
          </a:p>
          <a:p>
            <a:endParaRPr lang="en-US"/>
          </a:p>
        </p:txBody>
      </p:sp>
      <p:sp>
        <p:nvSpPr>
          <p:cNvPr id="4" name="Slide Number Placeholder 3"/>
          <p:cNvSpPr>
            <a:spLocks noGrp="1"/>
          </p:cNvSpPr>
          <p:nvPr>
            <p:ph type="sldNum" sz="quarter" idx="5"/>
          </p:nvPr>
        </p:nvSpPr>
        <p:spPr/>
        <p:txBody>
          <a:bodyPr/>
          <a:lstStyle/>
          <a:p>
            <a:fld id="{3DA35302-5E6A-5E48-AE38-9CC7A304EE29}" type="slidenum">
              <a:rPr lang="en-US" smtClean="0"/>
              <a:t>49</a:t>
            </a:fld>
            <a:endParaRPr lang="en-US"/>
          </a:p>
        </p:txBody>
      </p:sp>
    </p:spTree>
    <p:extLst>
      <p:ext uri="{BB962C8B-B14F-4D97-AF65-F5344CB8AC3E}">
        <p14:creationId xmlns:p14="http://schemas.microsoft.com/office/powerpoint/2010/main" val="1336341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B6A5D-336B-5465-19D5-721CD488A2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D14DC10-DCF8-7606-8850-FC1D91F4A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BFAB5BE-7C26-27E1-DEA5-EF4A8B7B3389}"/>
              </a:ext>
            </a:extLst>
          </p:cNvPr>
          <p:cNvSpPr>
            <a:spLocks noGrp="1"/>
          </p:cNvSpPr>
          <p:nvPr>
            <p:ph type="dt" sz="half" idx="10"/>
          </p:nvPr>
        </p:nvSpPr>
        <p:spPr/>
        <p:txBody>
          <a:bodyPr/>
          <a:lstStyle/>
          <a:p>
            <a:fld id="{68E73B4A-E3A4-BD4C-B97A-6E667A7B0FAA}" type="datetimeFigureOut">
              <a:rPr lang="en-US" smtClean="0"/>
              <a:t>10/9/2022</a:t>
            </a:fld>
            <a:endParaRPr lang="en-US"/>
          </a:p>
        </p:txBody>
      </p:sp>
      <p:sp>
        <p:nvSpPr>
          <p:cNvPr id="5" name="Footer Placeholder 4">
            <a:extLst>
              <a:ext uri="{FF2B5EF4-FFF2-40B4-BE49-F238E27FC236}">
                <a16:creationId xmlns:a16="http://schemas.microsoft.com/office/drawing/2014/main" id="{FC2EFEBB-D508-780B-1EA6-13555FDC3E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D8030-4068-4D98-5EC4-B68EC9524357}"/>
              </a:ext>
            </a:extLst>
          </p:cNvPr>
          <p:cNvSpPr>
            <a:spLocks noGrp="1"/>
          </p:cNvSpPr>
          <p:nvPr>
            <p:ph type="sldNum" sz="quarter" idx="12"/>
          </p:nvPr>
        </p:nvSpPr>
        <p:spPr/>
        <p:txBody>
          <a:bodyPr/>
          <a:lstStyle/>
          <a:p>
            <a:fld id="{37D9074C-89D4-754F-B1B1-3D2B833ADF9D}" type="slidenum">
              <a:rPr lang="en-US" smtClean="0"/>
              <a:t>‹#›</a:t>
            </a:fld>
            <a:endParaRPr lang="en-US"/>
          </a:p>
        </p:txBody>
      </p:sp>
    </p:spTree>
    <p:extLst>
      <p:ext uri="{BB962C8B-B14F-4D97-AF65-F5344CB8AC3E}">
        <p14:creationId xmlns:p14="http://schemas.microsoft.com/office/powerpoint/2010/main" val="142000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12C1-F070-5D16-0B35-7BB6E17E9B0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9A40EDA-66C5-BD91-3021-2EEF8F0E84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63C190-FAF1-F4AF-6DD3-5157FB8F0669}"/>
              </a:ext>
            </a:extLst>
          </p:cNvPr>
          <p:cNvSpPr>
            <a:spLocks noGrp="1"/>
          </p:cNvSpPr>
          <p:nvPr>
            <p:ph type="dt" sz="half" idx="10"/>
          </p:nvPr>
        </p:nvSpPr>
        <p:spPr/>
        <p:txBody>
          <a:bodyPr/>
          <a:lstStyle/>
          <a:p>
            <a:fld id="{68E73B4A-E3A4-BD4C-B97A-6E667A7B0FAA}" type="datetimeFigureOut">
              <a:rPr lang="en-US" smtClean="0"/>
              <a:t>10/9/2022</a:t>
            </a:fld>
            <a:endParaRPr lang="en-US"/>
          </a:p>
        </p:txBody>
      </p:sp>
      <p:sp>
        <p:nvSpPr>
          <p:cNvPr id="5" name="Footer Placeholder 4">
            <a:extLst>
              <a:ext uri="{FF2B5EF4-FFF2-40B4-BE49-F238E27FC236}">
                <a16:creationId xmlns:a16="http://schemas.microsoft.com/office/drawing/2014/main" id="{3DBB5FC3-A410-F373-09A6-F3EED4FEC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D4F94C-7181-A8A7-1C24-662D4D742003}"/>
              </a:ext>
            </a:extLst>
          </p:cNvPr>
          <p:cNvSpPr>
            <a:spLocks noGrp="1"/>
          </p:cNvSpPr>
          <p:nvPr>
            <p:ph type="sldNum" sz="quarter" idx="12"/>
          </p:nvPr>
        </p:nvSpPr>
        <p:spPr/>
        <p:txBody>
          <a:bodyPr/>
          <a:lstStyle/>
          <a:p>
            <a:fld id="{37D9074C-89D4-754F-B1B1-3D2B833ADF9D}" type="slidenum">
              <a:rPr lang="en-US" smtClean="0"/>
              <a:t>‹#›</a:t>
            </a:fld>
            <a:endParaRPr lang="en-US"/>
          </a:p>
        </p:txBody>
      </p:sp>
    </p:spTree>
    <p:extLst>
      <p:ext uri="{BB962C8B-B14F-4D97-AF65-F5344CB8AC3E}">
        <p14:creationId xmlns:p14="http://schemas.microsoft.com/office/powerpoint/2010/main" val="163605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D2791E-3463-8948-C277-F2E8CE1848D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908C45-7533-644B-E9E2-51F41F3A225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77D634-8E5B-43FC-2793-A4E05CA2F859}"/>
              </a:ext>
            </a:extLst>
          </p:cNvPr>
          <p:cNvSpPr>
            <a:spLocks noGrp="1"/>
          </p:cNvSpPr>
          <p:nvPr>
            <p:ph type="dt" sz="half" idx="10"/>
          </p:nvPr>
        </p:nvSpPr>
        <p:spPr/>
        <p:txBody>
          <a:bodyPr/>
          <a:lstStyle/>
          <a:p>
            <a:fld id="{68E73B4A-E3A4-BD4C-B97A-6E667A7B0FAA}" type="datetimeFigureOut">
              <a:rPr lang="en-US" smtClean="0"/>
              <a:t>10/9/2022</a:t>
            </a:fld>
            <a:endParaRPr lang="en-US"/>
          </a:p>
        </p:txBody>
      </p:sp>
      <p:sp>
        <p:nvSpPr>
          <p:cNvPr id="5" name="Footer Placeholder 4">
            <a:extLst>
              <a:ext uri="{FF2B5EF4-FFF2-40B4-BE49-F238E27FC236}">
                <a16:creationId xmlns:a16="http://schemas.microsoft.com/office/drawing/2014/main" id="{E513AE1D-3B74-9AC5-BF25-4C13F5BCC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7CEDC-F19E-A90A-504B-DE00EDD18978}"/>
              </a:ext>
            </a:extLst>
          </p:cNvPr>
          <p:cNvSpPr>
            <a:spLocks noGrp="1"/>
          </p:cNvSpPr>
          <p:nvPr>
            <p:ph type="sldNum" sz="quarter" idx="12"/>
          </p:nvPr>
        </p:nvSpPr>
        <p:spPr/>
        <p:txBody>
          <a:bodyPr/>
          <a:lstStyle/>
          <a:p>
            <a:fld id="{37D9074C-89D4-754F-B1B1-3D2B833ADF9D}" type="slidenum">
              <a:rPr lang="en-US" smtClean="0"/>
              <a:t>‹#›</a:t>
            </a:fld>
            <a:endParaRPr lang="en-US"/>
          </a:p>
        </p:txBody>
      </p:sp>
    </p:spTree>
    <p:extLst>
      <p:ext uri="{BB962C8B-B14F-4D97-AF65-F5344CB8AC3E}">
        <p14:creationId xmlns:p14="http://schemas.microsoft.com/office/powerpoint/2010/main" val="1938083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2FC5CE1F-8189-47F4-AEB5-2C80CB9963BC}"/>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2" name="Footer">
            <a:extLst>
              <a:ext uri="{FF2B5EF4-FFF2-40B4-BE49-F238E27FC236}">
                <a16:creationId xmlns:a16="http://schemas.microsoft.com/office/drawing/2014/main" id="{2C708DEB-8BC6-488B-B60A-0CECBCB1AAD6}"/>
              </a:ext>
            </a:extLst>
          </p:cNvPr>
          <p:cNvSpPr>
            <a:spLocks noGrp="1"/>
          </p:cNvSpPr>
          <p:nvPr>
            <p:ph type="ftr" sz="quarter" idx="17"/>
          </p:nvPr>
        </p:nvSpPr>
        <p:spPr/>
        <p:txBody>
          <a:bodyPr/>
          <a:lstStyle/>
          <a:p>
            <a:endParaRPr lang="en-US" dirty="0"/>
          </a:p>
        </p:txBody>
      </p:sp>
      <p:sp>
        <p:nvSpPr>
          <p:cNvPr id="8" name="Content">
            <a:extLst>
              <a:ext uri="{FF2B5EF4-FFF2-40B4-BE49-F238E27FC236}">
                <a16:creationId xmlns:a16="http://schemas.microsoft.com/office/drawing/2014/main" id="{57226F2C-BD1C-480B-87E8-4F326C15FDA8}"/>
              </a:ext>
            </a:extLst>
          </p:cNvPr>
          <p:cNvSpPr>
            <a:spLocks noGrp="1"/>
          </p:cNvSpPr>
          <p:nvPr>
            <p:ph idx="1" hasCustomPrompt="1"/>
          </p:nvPr>
        </p:nvSpPr>
        <p:spPr>
          <a:xfrm>
            <a:off x="527049" y="1701800"/>
            <a:ext cx="1113789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585B40A-895D-448A-9BAE-AE8A33983296}"/>
              </a:ext>
            </a:extLst>
          </p:cNvPr>
          <p:cNvSpPr>
            <a:spLocks noGrp="1"/>
          </p:cNvSpPr>
          <p:nvPr>
            <p:ph type="title" hasCustomPrompt="1"/>
          </p:nvPr>
        </p:nvSpPr>
        <p:spPr/>
        <p:txBody>
          <a:bodyPr/>
          <a:lstStyle/>
          <a:p>
            <a:r>
              <a:rPr lang="en-US"/>
              <a:t>Title style – 1 line only</a:t>
            </a:r>
          </a:p>
        </p:txBody>
      </p:sp>
      <p:sp>
        <p:nvSpPr>
          <p:cNvPr id="10" name="Subtitle">
            <a:extLst>
              <a:ext uri="{FF2B5EF4-FFF2-40B4-BE49-F238E27FC236}">
                <a16:creationId xmlns:a16="http://schemas.microsoft.com/office/drawing/2014/main" id="{81176E8F-2808-460E-AE32-FB85364C716A}"/>
              </a:ext>
            </a:extLst>
          </p:cNvPr>
          <p:cNvSpPr>
            <a:spLocks noGrp="1"/>
          </p:cNvSpPr>
          <p:nvPr>
            <p:ph type="subTitle" idx="14" hasCustomPrompt="1"/>
          </p:nvPr>
        </p:nvSpPr>
        <p:spPr>
          <a:xfrm>
            <a:off x="527049" y="1008938"/>
            <a:ext cx="111378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33871920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3">
  <p:cSld name="Title + Design 3">
    <p:spTree>
      <p:nvGrpSpPr>
        <p:cNvPr id="1" name="Shape 110"/>
        <p:cNvGrpSpPr/>
        <p:nvPr/>
      </p:nvGrpSpPr>
      <p:grpSpPr>
        <a:xfrm>
          <a:off x="0" y="0"/>
          <a:ext cx="0" cy="0"/>
          <a:chOff x="0" y="0"/>
          <a:chExt cx="0" cy="0"/>
        </a:xfrm>
      </p:grpSpPr>
      <p:sp>
        <p:nvSpPr>
          <p:cNvPr id="111" name="Google Shape;111;p19"/>
          <p:cNvSpPr txBox="1">
            <a:spLocks noGrp="1"/>
          </p:cNvSpPr>
          <p:nvPr>
            <p:ph type="ctrTitle"/>
          </p:nvPr>
        </p:nvSpPr>
        <p:spPr>
          <a:xfrm>
            <a:off x="2619801" y="470467"/>
            <a:ext cx="6952400" cy="12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116585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07226" y="382630"/>
            <a:ext cx="11009271" cy="642938"/>
          </a:xfrm>
          <a:prstGeom prst="rect">
            <a:avLst/>
          </a:prstGeom>
        </p:spPr>
        <p:txBody>
          <a:bodyPr/>
          <a:lstStyle>
            <a:lvl1pPr marL="0" indent="0">
              <a:buNone/>
              <a:defRPr sz="4400">
                <a:solidFill>
                  <a:schemeClr val="tx1">
                    <a:lumMod val="85000"/>
                    <a:lumOff val="15000"/>
                  </a:schemeClr>
                </a:solidFill>
                <a:latin typeface="Lato Medium"/>
              </a:defRPr>
            </a:lvl1pPr>
          </a:lstStyle>
          <a:p>
            <a:pPr lvl="0"/>
            <a:endParaRPr lang="en-US" dirty="0"/>
          </a:p>
        </p:txBody>
      </p:sp>
      <p:sp>
        <p:nvSpPr>
          <p:cNvPr id="11" name="Text Placeholder 9"/>
          <p:cNvSpPr>
            <a:spLocks noGrp="1"/>
          </p:cNvSpPr>
          <p:nvPr>
            <p:ph type="body" sz="quarter" idx="11"/>
          </p:nvPr>
        </p:nvSpPr>
        <p:spPr>
          <a:xfrm>
            <a:off x="531940" y="942806"/>
            <a:ext cx="10984557" cy="305229"/>
          </a:xfrm>
          <a:prstGeom prst="rect">
            <a:avLst/>
          </a:prstGeom>
        </p:spPr>
        <p:txBody>
          <a:bodyPr/>
          <a:lstStyle>
            <a:lvl1pPr marL="0" indent="0">
              <a:buNone/>
              <a:defRPr sz="1400">
                <a:solidFill>
                  <a:schemeClr val="bg1">
                    <a:lumMod val="50000"/>
                  </a:schemeClr>
                </a:solidFill>
                <a:latin typeface="Lato Light" panose="020F0302020204030203" pitchFamily="34" charset="0"/>
              </a:defRPr>
            </a:lvl1pPr>
          </a:lstStyle>
          <a:p>
            <a:pPr lvl="0"/>
            <a:endParaRPr lang="en-US" dirty="0"/>
          </a:p>
        </p:txBody>
      </p:sp>
      <p:sp>
        <p:nvSpPr>
          <p:cNvPr id="5" name="Slide Number Placeholder 5"/>
          <p:cNvSpPr>
            <a:spLocks noGrp="1"/>
          </p:cNvSpPr>
          <p:nvPr>
            <p:ph type="sldNum" sz="quarter" idx="12"/>
          </p:nvPr>
        </p:nvSpPr>
        <p:spPr>
          <a:xfrm>
            <a:off x="8610600" y="6356350"/>
            <a:ext cx="2743200" cy="365125"/>
          </a:xfrm>
          <a:prstGeom prst="rect">
            <a:avLst/>
          </a:prstGeom>
        </p:spPr>
        <p:txBody>
          <a:bodyPr/>
          <a:lstStyle/>
          <a:p>
            <a:fld id="{2ED4C3CB-8FCE-4E6E-8BD4-52AFDB958BF7}" type="slidenum">
              <a:rPr lang="en-US" smtClean="0"/>
              <a:pPr/>
              <a:t>‹#›</a:t>
            </a:fld>
            <a:endParaRPr lang="en-US" dirty="0"/>
          </a:p>
        </p:txBody>
      </p:sp>
    </p:spTree>
    <p:extLst>
      <p:ext uri="{BB962C8B-B14F-4D97-AF65-F5344CB8AC3E}">
        <p14:creationId xmlns:p14="http://schemas.microsoft.com/office/powerpoint/2010/main" val="243325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E3B37-3E79-1568-DD16-B9971CBBE3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FDD772C-554B-81F4-95BC-C6BCE2C057C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126945-E206-7063-9879-5B2217D4DECC}"/>
              </a:ext>
            </a:extLst>
          </p:cNvPr>
          <p:cNvSpPr>
            <a:spLocks noGrp="1"/>
          </p:cNvSpPr>
          <p:nvPr>
            <p:ph type="dt" sz="half" idx="10"/>
          </p:nvPr>
        </p:nvSpPr>
        <p:spPr/>
        <p:txBody>
          <a:bodyPr/>
          <a:lstStyle/>
          <a:p>
            <a:fld id="{68E73B4A-E3A4-BD4C-B97A-6E667A7B0FAA}" type="datetimeFigureOut">
              <a:rPr lang="en-US" smtClean="0"/>
              <a:t>10/9/2022</a:t>
            </a:fld>
            <a:endParaRPr lang="en-US"/>
          </a:p>
        </p:txBody>
      </p:sp>
      <p:sp>
        <p:nvSpPr>
          <p:cNvPr id="5" name="Footer Placeholder 4">
            <a:extLst>
              <a:ext uri="{FF2B5EF4-FFF2-40B4-BE49-F238E27FC236}">
                <a16:creationId xmlns:a16="http://schemas.microsoft.com/office/drawing/2014/main" id="{21DD561B-C922-EC19-DD49-5718DEA51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CEE9C-41EB-8AB0-4223-7175610F2B82}"/>
              </a:ext>
            </a:extLst>
          </p:cNvPr>
          <p:cNvSpPr>
            <a:spLocks noGrp="1"/>
          </p:cNvSpPr>
          <p:nvPr>
            <p:ph type="sldNum" sz="quarter" idx="12"/>
          </p:nvPr>
        </p:nvSpPr>
        <p:spPr/>
        <p:txBody>
          <a:bodyPr/>
          <a:lstStyle/>
          <a:p>
            <a:fld id="{37D9074C-89D4-754F-B1B1-3D2B833ADF9D}" type="slidenum">
              <a:rPr lang="en-US" smtClean="0"/>
              <a:t>‹#›</a:t>
            </a:fld>
            <a:endParaRPr lang="en-US"/>
          </a:p>
        </p:txBody>
      </p:sp>
    </p:spTree>
    <p:extLst>
      <p:ext uri="{BB962C8B-B14F-4D97-AF65-F5344CB8AC3E}">
        <p14:creationId xmlns:p14="http://schemas.microsoft.com/office/powerpoint/2010/main" val="3888627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7F73-AF5A-2E98-0C70-90A3EA33FCB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F994A8-3063-F20A-03AC-408401EAAB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7936172-134A-3A7A-EEBB-3F7A417E43C4}"/>
              </a:ext>
            </a:extLst>
          </p:cNvPr>
          <p:cNvSpPr>
            <a:spLocks noGrp="1"/>
          </p:cNvSpPr>
          <p:nvPr>
            <p:ph type="dt" sz="half" idx="10"/>
          </p:nvPr>
        </p:nvSpPr>
        <p:spPr/>
        <p:txBody>
          <a:bodyPr/>
          <a:lstStyle/>
          <a:p>
            <a:fld id="{68E73B4A-E3A4-BD4C-B97A-6E667A7B0FAA}" type="datetimeFigureOut">
              <a:rPr lang="en-US" smtClean="0"/>
              <a:t>10/9/2022</a:t>
            </a:fld>
            <a:endParaRPr lang="en-US"/>
          </a:p>
        </p:txBody>
      </p:sp>
      <p:sp>
        <p:nvSpPr>
          <p:cNvPr id="5" name="Footer Placeholder 4">
            <a:extLst>
              <a:ext uri="{FF2B5EF4-FFF2-40B4-BE49-F238E27FC236}">
                <a16:creationId xmlns:a16="http://schemas.microsoft.com/office/drawing/2014/main" id="{AD5FF477-4A60-6B21-32DD-FD6113B25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65440-5367-F016-4658-440D1E18300E}"/>
              </a:ext>
            </a:extLst>
          </p:cNvPr>
          <p:cNvSpPr>
            <a:spLocks noGrp="1"/>
          </p:cNvSpPr>
          <p:nvPr>
            <p:ph type="sldNum" sz="quarter" idx="12"/>
          </p:nvPr>
        </p:nvSpPr>
        <p:spPr/>
        <p:txBody>
          <a:bodyPr/>
          <a:lstStyle/>
          <a:p>
            <a:fld id="{37D9074C-89D4-754F-B1B1-3D2B833ADF9D}" type="slidenum">
              <a:rPr lang="en-US" smtClean="0"/>
              <a:t>‹#›</a:t>
            </a:fld>
            <a:endParaRPr lang="en-US"/>
          </a:p>
        </p:txBody>
      </p:sp>
    </p:spTree>
    <p:extLst>
      <p:ext uri="{BB962C8B-B14F-4D97-AF65-F5344CB8AC3E}">
        <p14:creationId xmlns:p14="http://schemas.microsoft.com/office/powerpoint/2010/main" val="526334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71AD-9718-FEE4-0E99-8D6EF5225C6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31400E6-9D69-738D-0B68-DE71278BAF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36BF018-B73B-8487-2228-1619228113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F6DA5B7-071F-3861-F409-62043BEAA7E2}"/>
              </a:ext>
            </a:extLst>
          </p:cNvPr>
          <p:cNvSpPr>
            <a:spLocks noGrp="1"/>
          </p:cNvSpPr>
          <p:nvPr>
            <p:ph type="dt" sz="half" idx="10"/>
          </p:nvPr>
        </p:nvSpPr>
        <p:spPr/>
        <p:txBody>
          <a:bodyPr/>
          <a:lstStyle/>
          <a:p>
            <a:fld id="{68E73B4A-E3A4-BD4C-B97A-6E667A7B0FAA}" type="datetimeFigureOut">
              <a:rPr lang="en-US" smtClean="0"/>
              <a:t>10/9/2022</a:t>
            </a:fld>
            <a:endParaRPr lang="en-US"/>
          </a:p>
        </p:txBody>
      </p:sp>
      <p:sp>
        <p:nvSpPr>
          <p:cNvPr id="6" name="Footer Placeholder 5">
            <a:extLst>
              <a:ext uri="{FF2B5EF4-FFF2-40B4-BE49-F238E27FC236}">
                <a16:creationId xmlns:a16="http://schemas.microsoft.com/office/drawing/2014/main" id="{51B51187-319A-F82F-A961-179E2D6D47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BD9BB9-3CB6-02A6-AB58-D8DA644447A9}"/>
              </a:ext>
            </a:extLst>
          </p:cNvPr>
          <p:cNvSpPr>
            <a:spLocks noGrp="1"/>
          </p:cNvSpPr>
          <p:nvPr>
            <p:ph type="sldNum" sz="quarter" idx="12"/>
          </p:nvPr>
        </p:nvSpPr>
        <p:spPr/>
        <p:txBody>
          <a:bodyPr/>
          <a:lstStyle/>
          <a:p>
            <a:fld id="{37D9074C-89D4-754F-B1B1-3D2B833ADF9D}" type="slidenum">
              <a:rPr lang="en-US" smtClean="0"/>
              <a:t>‹#›</a:t>
            </a:fld>
            <a:endParaRPr lang="en-US"/>
          </a:p>
        </p:txBody>
      </p:sp>
    </p:spTree>
    <p:extLst>
      <p:ext uri="{BB962C8B-B14F-4D97-AF65-F5344CB8AC3E}">
        <p14:creationId xmlns:p14="http://schemas.microsoft.com/office/powerpoint/2010/main" val="4178368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6F342-0A65-15F8-F20E-F7342FE49BA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2415B3-1429-706D-95DD-3DB95EC765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C2407A4-371F-AB86-41C8-B2F4418887F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8A84E2F-E563-5EA3-FEBF-6977883445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C4E3988-759C-8CF4-B7E3-8B5AD6E15C1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6209799-2CEC-C453-81A3-6D5815D86C80}"/>
              </a:ext>
            </a:extLst>
          </p:cNvPr>
          <p:cNvSpPr>
            <a:spLocks noGrp="1"/>
          </p:cNvSpPr>
          <p:nvPr>
            <p:ph type="dt" sz="half" idx="10"/>
          </p:nvPr>
        </p:nvSpPr>
        <p:spPr/>
        <p:txBody>
          <a:bodyPr/>
          <a:lstStyle/>
          <a:p>
            <a:fld id="{68E73B4A-E3A4-BD4C-B97A-6E667A7B0FAA}" type="datetimeFigureOut">
              <a:rPr lang="en-US" smtClean="0"/>
              <a:t>10/9/2022</a:t>
            </a:fld>
            <a:endParaRPr lang="en-US"/>
          </a:p>
        </p:txBody>
      </p:sp>
      <p:sp>
        <p:nvSpPr>
          <p:cNvPr id="8" name="Footer Placeholder 7">
            <a:extLst>
              <a:ext uri="{FF2B5EF4-FFF2-40B4-BE49-F238E27FC236}">
                <a16:creationId xmlns:a16="http://schemas.microsoft.com/office/drawing/2014/main" id="{360F2F96-86B4-E7A8-C2B1-C8ECBD9221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37D13A-E560-A628-0564-AEEE1BDC72B6}"/>
              </a:ext>
            </a:extLst>
          </p:cNvPr>
          <p:cNvSpPr>
            <a:spLocks noGrp="1"/>
          </p:cNvSpPr>
          <p:nvPr>
            <p:ph type="sldNum" sz="quarter" idx="12"/>
          </p:nvPr>
        </p:nvSpPr>
        <p:spPr/>
        <p:txBody>
          <a:bodyPr/>
          <a:lstStyle/>
          <a:p>
            <a:fld id="{37D9074C-89D4-754F-B1B1-3D2B833ADF9D}" type="slidenum">
              <a:rPr lang="en-US" smtClean="0"/>
              <a:t>‹#›</a:t>
            </a:fld>
            <a:endParaRPr lang="en-US"/>
          </a:p>
        </p:txBody>
      </p:sp>
    </p:spTree>
    <p:extLst>
      <p:ext uri="{BB962C8B-B14F-4D97-AF65-F5344CB8AC3E}">
        <p14:creationId xmlns:p14="http://schemas.microsoft.com/office/powerpoint/2010/main" val="1798572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29D31-1653-3FC5-9FD4-E1E3724692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4583405-51ED-9770-DD61-BBCD9BC9A009}"/>
              </a:ext>
            </a:extLst>
          </p:cNvPr>
          <p:cNvSpPr>
            <a:spLocks noGrp="1"/>
          </p:cNvSpPr>
          <p:nvPr>
            <p:ph type="dt" sz="half" idx="10"/>
          </p:nvPr>
        </p:nvSpPr>
        <p:spPr/>
        <p:txBody>
          <a:bodyPr/>
          <a:lstStyle/>
          <a:p>
            <a:fld id="{68E73B4A-E3A4-BD4C-B97A-6E667A7B0FAA}" type="datetimeFigureOut">
              <a:rPr lang="en-US" smtClean="0"/>
              <a:t>10/9/2022</a:t>
            </a:fld>
            <a:endParaRPr lang="en-US"/>
          </a:p>
        </p:txBody>
      </p:sp>
      <p:sp>
        <p:nvSpPr>
          <p:cNvPr id="4" name="Footer Placeholder 3">
            <a:extLst>
              <a:ext uri="{FF2B5EF4-FFF2-40B4-BE49-F238E27FC236}">
                <a16:creationId xmlns:a16="http://schemas.microsoft.com/office/drawing/2014/main" id="{FEB0C24B-1130-5BA1-B621-AD8CDF71DC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478394-8D78-4356-ED96-6E1E0E0319BF}"/>
              </a:ext>
            </a:extLst>
          </p:cNvPr>
          <p:cNvSpPr>
            <a:spLocks noGrp="1"/>
          </p:cNvSpPr>
          <p:nvPr>
            <p:ph type="sldNum" sz="quarter" idx="12"/>
          </p:nvPr>
        </p:nvSpPr>
        <p:spPr/>
        <p:txBody>
          <a:bodyPr/>
          <a:lstStyle/>
          <a:p>
            <a:fld id="{37D9074C-89D4-754F-B1B1-3D2B833ADF9D}" type="slidenum">
              <a:rPr lang="en-US" smtClean="0"/>
              <a:t>‹#›</a:t>
            </a:fld>
            <a:endParaRPr lang="en-US"/>
          </a:p>
        </p:txBody>
      </p:sp>
    </p:spTree>
    <p:extLst>
      <p:ext uri="{BB962C8B-B14F-4D97-AF65-F5344CB8AC3E}">
        <p14:creationId xmlns:p14="http://schemas.microsoft.com/office/powerpoint/2010/main" val="233849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43331-1443-BBEB-D864-B94B4DCEFBD3}"/>
              </a:ext>
            </a:extLst>
          </p:cNvPr>
          <p:cNvSpPr>
            <a:spLocks noGrp="1"/>
          </p:cNvSpPr>
          <p:nvPr>
            <p:ph type="dt" sz="half" idx="10"/>
          </p:nvPr>
        </p:nvSpPr>
        <p:spPr/>
        <p:txBody>
          <a:bodyPr/>
          <a:lstStyle/>
          <a:p>
            <a:fld id="{68E73B4A-E3A4-BD4C-B97A-6E667A7B0FAA}" type="datetimeFigureOut">
              <a:rPr lang="en-US" smtClean="0"/>
              <a:t>10/9/2022</a:t>
            </a:fld>
            <a:endParaRPr lang="en-US"/>
          </a:p>
        </p:txBody>
      </p:sp>
      <p:sp>
        <p:nvSpPr>
          <p:cNvPr id="3" name="Footer Placeholder 2">
            <a:extLst>
              <a:ext uri="{FF2B5EF4-FFF2-40B4-BE49-F238E27FC236}">
                <a16:creationId xmlns:a16="http://schemas.microsoft.com/office/drawing/2014/main" id="{5DCF3278-9939-9168-C207-DD61368BA4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57717B-2B3A-EB65-DC36-F39EF6681D1A}"/>
              </a:ext>
            </a:extLst>
          </p:cNvPr>
          <p:cNvSpPr>
            <a:spLocks noGrp="1"/>
          </p:cNvSpPr>
          <p:nvPr>
            <p:ph type="sldNum" sz="quarter" idx="12"/>
          </p:nvPr>
        </p:nvSpPr>
        <p:spPr/>
        <p:txBody>
          <a:bodyPr/>
          <a:lstStyle/>
          <a:p>
            <a:fld id="{37D9074C-89D4-754F-B1B1-3D2B833ADF9D}" type="slidenum">
              <a:rPr lang="en-US" smtClean="0"/>
              <a:t>‹#›</a:t>
            </a:fld>
            <a:endParaRPr lang="en-US"/>
          </a:p>
        </p:txBody>
      </p:sp>
    </p:spTree>
    <p:extLst>
      <p:ext uri="{BB962C8B-B14F-4D97-AF65-F5344CB8AC3E}">
        <p14:creationId xmlns:p14="http://schemas.microsoft.com/office/powerpoint/2010/main" val="182154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27D3D-E492-E636-7FC9-010B88E985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EF13D1-F275-51A3-4426-5CB49B7D4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3E59CB4-55E3-A686-E4A3-A02FE7CDCA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19DFBA-48E3-9FB9-ED3F-1ABDCF1FD437}"/>
              </a:ext>
            </a:extLst>
          </p:cNvPr>
          <p:cNvSpPr>
            <a:spLocks noGrp="1"/>
          </p:cNvSpPr>
          <p:nvPr>
            <p:ph type="dt" sz="half" idx="10"/>
          </p:nvPr>
        </p:nvSpPr>
        <p:spPr/>
        <p:txBody>
          <a:bodyPr/>
          <a:lstStyle/>
          <a:p>
            <a:fld id="{68E73B4A-E3A4-BD4C-B97A-6E667A7B0FAA}" type="datetimeFigureOut">
              <a:rPr lang="en-US" smtClean="0"/>
              <a:t>10/9/2022</a:t>
            </a:fld>
            <a:endParaRPr lang="en-US"/>
          </a:p>
        </p:txBody>
      </p:sp>
      <p:sp>
        <p:nvSpPr>
          <p:cNvPr id="6" name="Footer Placeholder 5">
            <a:extLst>
              <a:ext uri="{FF2B5EF4-FFF2-40B4-BE49-F238E27FC236}">
                <a16:creationId xmlns:a16="http://schemas.microsoft.com/office/drawing/2014/main" id="{22ED922E-E0E4-BB05-3280-5D661680D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F1CEF6-FDB9-7225-EC92-4F3EF8411401}"/>
              </a:ext>
            </a:extLst>
          </p:cNvPr>
          <p:cNvSpPr>
            <a:spLocks noGrp="1"/>
          </p:cNvSpPr>
          <p:nvPr>
            <p:ph type="sldNum" sz="quarter" idx="12"/>
          </p:nvPr>
        </p:nvSpPr>
        <p:spPr/>
        <p:txBody>
          <a:bodyPr/>
          <a:lstStyle/>
          <a:p>
            <a:fld id="{37D9074C-89D4-754F-B1B1-3D2B833ADF9D}" type="slidenum">
              <a:rPr lang="en-US" smtClean="0"/>
              <a:t>‹#›</a:t>
            </a:fld>
            <a:endParaRPr lang="en-US"/>
          </a:p>
        </p:txBody>
      </p:sp>
    </p:spTree>
    <p:extLst>
      <p:ext uri="{BB962C8B-B14F-4D97-AF65-F5344CB8AC3E}">
        <p14:creationId xmlns:p14="http://schemas.microsoft.com/office/powerpoint/2010/main" val="2924819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29A3-046F-E098-D11E-B45EFCF9CFD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B093EFE-B749-EB25-7AD7-00D5ED7ED5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C05D4C-DCA8-23F1-CD98-8F8CEFAC9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9E31CB9-39BA-42F4-7F51-6FB9384B4C21}"/>
              </a:ext>
            </a:extLst>
          </p:cNvPr>
          <p:cNvSpPr>
            <a:spLocks noGrp="1"/>
          </p:cNvSpPr>
          <p:nvPr>
            <p:ph type="dt" sz="half" idx="10"/>
          </p:nvPr>
        </p:nvSpPr>
        <p:spPr/>
        <p:txBody>
          <a:bodyPr/>
          <a:lstStyle/>
          <a:p>
            <a:fld id="{68E73B4A-E3A4-BD4C-B97A-6E667A7B0FAA}" type="datetimeFigureOut">
              <a:rPr lang="en-US" smtClean="0"/>
              <a:t>10/9/2022</a:t>
            </a:fld>
            <a:endParaRPr lang="en-US"/>
          </a:p>
        </p:txBody>
      </p:sp>
      <p:sp>
        <p:nvSpPr>
          <p:cNvPr id="6" name="Footer Placeholder 5">
            <a:extLst>
              <a:ext uri="{FF2B5EF4-FFF2-40B4-BE49-F238E27FC236}">
                <a16:creationId xmlns:a16="http://schemas.microsoft.com/office/drawing/2014/main" id="{E95F1908-D206-B2E8-B685-E67F5CEC2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C2C853-D3D7-D7F3-E511-646A89C36664}"/>
              </a:ext>
            </a:extLst>
          </p:cNvPr>
          <p:cNvSpPr>
            <a:spLocks noGrp="1"/>
          </p:cNvSpPr>
          <p:nvPr>
            <p:ph type="sldNum" sz="quarter" idx="12"/>
          </p:nvPr>
        </p:nvSpPr>
        <p:spPr/>
        <p:txBody>
          <a:bodyPr/>
          <a:lstStyle/>
          <a:p>
            <a:fld id="{37D9074C-89D4-754F-B1B1-3D2B833ADF9D}" type="slidenum">
              <a:rPr lang="en-US" smtClean="0"/>
              <a:t>‹#›</a:t>
            </a:fld>
            <a:endParaRPr lang="en-US"/>
          </a:p>
        </p:txBody>
      </p:sp>
    </p:spTree>
    <p:extLst>
      <p:ext uri="{BB962C8B-B14F-4D97-AF65-F5344CB8AC3E}">
        <p14:creationId xmlns:p14="http://schemas.microsoft.com/office/powerpoint/2010/main" val="4079246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09404-1A24-87D5-D383-DBA7B3CBC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24A41A5-86A2-9B33-17F8-EFF4933840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46B30A-9339-A082-D15A-A9F662957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73B4A-E3A4-BD4C-B97A-6E667A7B0FAA}" type="datetimeFigureOut">
              <a:rPr lang="en-US" smtClean="0"/>
              <a:t>10/9/2022</a:t>
            </a:fld>
            <a:endParaRPr lang="en-US"/>
          </a:p>
        </p:txBody>
      </p:sp>
      <p:sp>
        <p:nvSpPr>
          <p:cNvPr id="5" name="Footer Placeholder 4">
            <a:extLst>
              <a:ext uri="{FF2B5EF4-FFF2-40B4-BE49-F238E27FC236}">
                <a16:creationId xmlns:a16="http://schemas.microsoft.com/office/drawing/2014/main" id="{499D1197-015D-20E6-31FE-121B4F9E16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A71CB-5091-9A1A-5746-93001036E6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9074C-89D4-754F-B1B1-3D2B833ADF9D}" type="slidenum">
              <a:rPr lang="en-US" smtClean="0"/>
              <a:t>‹#›</a:t>
            </a:fld>
            <a:endParaRPr lang="en-US"/>
          </a:p>
        </p:txBody>
      </p:sp>
    </p:spTree>
    <p:extLst>
      <p:ext uri="{BB962C8B-B14F-4D97-AF65-F5344CB8AC3E}">
        <p14:creationId xmlns:p14="http://schemas.microsoft.com/office/powerpoint/2010/main" val="295114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hyperlink" Target="http://www.tiesea.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6.tmp"/><Relationship Id="rId3" Type="http://schemas.openxmlformats.org/officeDocument/2006/relationships/image" Target="../media/image11.tmp"/><Relationship Id="rId7" Type="http://schemas.openxmlformats.org/officeDocument/2006/relationships/image" Target="../media/image15.tm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tmp"/><Relationship Id="rId5" Type="http://schemas.openxmlformats.org/officeDocument/2006/relationships/image" Target="../media/image13.tmp"/><Relationship Id="rId4" Type="http://schemas.openxmlformats.org/officeDocument/2006/relationships/image" Target="../media/image12.tmp"/></Relationships>
</file>

<file path=ppt/slides/_rels/slide2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9.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jpg"/><Relationship Id="rId2" Type="http://schemas.openxmlformats.org/officeDocument/2006/relationships/image" Target="../media/image18.png"/><Relationship Id="rId16" Type="http://schemas.openxmlformats.org/officeDocument/2006/relationships/image" Target="../media/image31.svg"/><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microsoft.com/office/2007/relationships/hdphoto" Target="../media/hdphoto1.wdp"/><Relationship Id="rId9" Type="http://schemas.openxmlformats.org/officeDocument/2006/relationships/image" Target="../media/image24.jpg"/><Relationship Id="rId1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hyperlink" Target="http://www.tiesea.org/"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tiesea.org/"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9" Type="http://schemas.openxmlformats.org/officeDocument/2006/relationships/image" Target="../media/image105.png"/><Relationship Id="rId21" Type="http://schemas.openxmlformats.org/officeDocument/2006/relationships/image" Target="../media/image87.png"/><Relationship Id="rId34" Type="http://schemas.openxmlformats.org/officeDocument/2006/relationships/image" Target="../media/image100.png"/><Relationship Id="rId42" Type="http://schemas.openxmlformats.org/officeDocument/2006/relationships/image" Target="../media/image108.png"/><Relationship Id="rId47" Type="http://schemas.openxmlformats.org/officeDocument/2006/relationships/image" Target="../media/image113.jpeg"/><Relationship Id="rId50" Type="http://schemas.openxmlformats.org/officeDocument/2006/relationships/image" Target="../media/image116.png"/><Relationship Id="rId55" Type="http://schemas.openxmlformats.org/officeDocument/2006/relationships/image" Target="../media/image121.png"/><Relationship Id="rId63" Type="http://schemas.openxmlformats.org/officeDocument/2006/relationships/image" Target="../media/image129.png"/><Relationship Id="rId68" Type="http://schemas.openxmlformats.org/officeDocument/2006/relationships/image" Target="../media/image134.png"/><Relationship Id="rId7" Type="http://schemas.openxmlformats.org/officeDocument/2006/relationships/image" Target="../media/image73.png"/><Relationship Id="rId71" Type="http://schemas.openxmlformats.org/officeDocument/2006/relationships/image" Target="../media/image137.png"/><Relationship Id="rId2" Type="http://schemas.openxmlformats.org/officeDocument/2006/relationships/notesSlide" Target="../notesSlides/notesSlide6.xml"/><Relationship Id="rId16" Type="http://schemas.openxmlformats.org/officeDocument/2006/relationships/image" Target="../media/image82.png"/><Relationship Id="rId29" Type="http://schemas.openxmlformats.org/officeDocument/2006/relationships/image" Target="../media/image95.png"/><Relationship Id="rId11" Type="http://schemas.openxmlformats.org/officeDocument/2006/relationships/image" Target="../media/image77.png"/><Relationship Id="rId24" Type="http://schemas.openxmlformats.org/officeDocument/2006/relationships/image" Target="../media/image90.png"/><Relationship Id="rId32" Type="http://schemas.openxmlformats.org/officeDocument/2006/relationships/image" Target="../media/image98.png"/><Relationship Id="rId37" Type="http://schemas.openxmlformats.org/officeDocument/2006/relationships/image" Target="../media/image103.svg"/><Relationship Id="rId40" Type="http://schemas.openxmlformats.org/officeDocument/2006/relationships/image" Target="../media/image106.png"/><Relationship Id="rId45" Type="http://schemas.openxmlformats.org/officeDocument/2006/relationships/image" Target="../media/image111.png"/><Relationship Id="rId53" Type="http://schemas.openxmlformats.org/officeDocument/2006/relationships/image" Target="../media/image119.png"/><Relationship Id="rId58" Type="http://schemas.openxmlformats.org/officeDocument/2006/relationships/image" Target="../media/image124.png"/><Relationship Id="rId66" Type="http://schemas.openxmlformats.org/officeDocument/2006/relationships/image" Target="../media/image132.png"/><Relationship Id="rId74" Type="http://schemas.openxmlformats.org/officeDocument/2006/relationships/image" Target="../media/image140.pn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png"/><Relationship Id="rId36" Type="http://schemas.openxmlformats.org/officeDocument/2006/relationships/image" Target="../media/image102.png"/><Relationship Id="rId49" Type="http://schemas.openxmlformats.org/officeDocument/2006/relationships/image" Target="../media/image115.png"/><Relationship Id="rId57" Type="http://schemas.openxmlformats.org/officeDocument/2006/relationships/image" Target="../media/image123.png"/><Relationship Id="rId61" Type="http://schemas.openxmlformats.org/officeDocument/2006/relationships/image" Target="../media/image127.png"/><Relationship Id="rId10" Type="http://schemas.openxmlformats.org/officeDocument/2006/relationships/image" Target="../media/image76.png"/><Relationship Id="rId19" Type="http://schemas.openxmlformats.org/officeDocument/2006/relationships/image" Target="../media/image85.png"/><Relationship Id="rId31" Type="http://schemas.openxmlformats.org/officeDocument/2006/relationships/image" Target="../media/image97.png"/><Relationship Id="rId44" Type="http://schemas.openxmlformats.org/officeDocument/2006/relationships/image" Target="../media/image110.png"/><Relationship Id="rId52" Type="http://schemas.openxmlformats.org/officeDocument/2006/relationships/image" Target="../media/image118.png"/><Relationship Id="rId60" Type="http://schemas.openxmlformats.org/officeDocument/2006/relationships/image" Target="../media/image126.png"/><Relationship Id="rId65" Type="http://schemas.openxmlformats.org/officeDocument/2006/relationships/image" Target="../media/image131.png"/><Relationship Id="rId73" Type="http://schemas.openxmlformats.org/officeDocument/2006/relationships/image" Target="../media/image139.jpe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 Id="rId35" Type="http://schemas.openxmlformats.org/officeDocument/2006/relationships/image" Target="../media/image101.png"/><Relationship Id="rId43" Type="http://schemas.openxmlformats.org/officeDocument/2006/relationships/image" Target="../media/image109.png"/><Relationship Id="rId48" Type="http://schemas.openxmlformats.org/officeDocument/2006/relationships/image" Target="../media/image114.png"/><Relationship Id="rId56" Type="http://schemas.openxmlformats.org/officeDocument/2006/relationships/image" Target="../media/image122.png"/><Relationship Id="rId64" Type="http://schemas.openxmlformats.org/officeDocument/2006/relationships/image" Target="../media/image130.png"/><Relationship Id="rId69" Type="http://schemas.openxmlformats.org/officeDocument/2006/relationships/image" Target="../media/image135.png"/><Relationship Id="rId8" Type="http://schemas.openxmlformats.org/officeDocument/2006/relationships/image" Target="../media/image74.png"/><Relationship Id="rId51" Type="http://schemas.openxmlformats.org/officeDocument/2006/relationships/image" Target="../media/image117.png"/><Relationship Id="rId72" Type="http://schemas.openxmlformats.org/officeDocument/2006/relationships/image" Target="../media/image138.png"/><Relationship Id="rId3" Type="http://schemas.openxmlformats.org/officeDocument/2006/relationships/image" Target="../media/image69.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38" Type="http://schemas.openxmlformats.org/officeDocument/2006/relationships/image" Target="../media/image104.png"/><Relationship Id="rId46" Type="http://schemas.openxmlformats.org/officeDocument/2006/relationships/image" Target="../media/image112.png"/><Relationship Id="rId59" Type="http://schemas.openxmlformats.org/officeDocument/2006/relationships/image" Target="../media/image125.png"/><Relationship Id="rId67" Type="http://schemas.openxmlformats.org/officeDocument/2006/relationships/image" Target="../media/image133.png"/><Relationship Id="rId20" Type="http://schemas.openxmlformats.org/officeDocument/2006/relationships/image" Target="../media/image86.png"/><Relationship Id="rId41" Type="http://schemas.openxmlformats.org/officeDocument/2006/relationships/image" Target="../media/image107.png"/><Relationship Id="rId54" Type="http://schemas.openxmlformats.org/officeDocument/2006/relationships/image" Target="../media/image120.png"/><Relationship Id="rId62" Type="http://schemas.openxmlformats.org/officeDocument/2006/relationships/image" Target="../media/image128.png"/><Relationship Id="rId70" Type="http://schemas.openxmlformats.org/officeDocument/2006/relationships/image" Target="../media/image136.png"/><Relationship Id="rId75" Type="http://schemas.openxmlformats.org/officeDocument/2006/relationships/image" Target="../media/image141.png"/><Relationship Id="rId1" Type="http://schemas.openxmlformats.org/officeDocument/2006/relationships/slideLayout" Target="../slideLayouts/slideLayout14.xml"/><Relationship Id="rId6"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hyperlink" Target="http://www.tiesea.org/"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E089-BD2E-4145-9238-2E79750F2FF6}"/>
              </a:ext>
            </a:extLst>
          </p:cNvPr>
          <p:cNvSpPr>
            <a:spLocks noGrp="1"/>
          </p:cNvSpPr>
          <p:nvPr>
            <p:ph type="ctrTitle"/>
          </p:nvPr>
        </p:nvSpPr>
        <p:spPr>
          <a:xfrm>
            <a:off x="2930048" y="1640411"/>
            <a:ext cx="6331904" cy="1146013"/>
          </a:xfrm>
        </p:spPr>
        <p:txBody>
          <a:bodyPr anchor="t">
            <a:normAutofit fontScale="90000"/>
          </a:bodyPr>
          <a:lstStyle/>
          <a:p>
            <a:r>
              <a:rPr lang="en-US" sz="4000" b="1" dirty="0">
                <a:solidFill>
                  <a:schemeClr val="accent1">
                    <a:lumMod val="75000"/>
                  </a:schemeClr>
                </a:solidFill>
                <a:latin typeface="+mn-lt"/>
              </a:rPr>
              <a:t>TIESEA</a:t>
            </a:r>
            <a:br>
              <a:rPr lang="en-US" sz="4000" b="1" dirty="0">
                <a:solidFill>
                  <a:schemeClr val="accent1">
                    <a:lumMod val="75000"/>
                  </a:schemeClr>
                </a:solidFill>
                <a:latin typeface="+mn-lt"/>
              </a:rPr>
            </a:br>
            <a:r>
              <a:rPr lang="en-US" sz="4000" b="1" dirty="0">
                <a:solidFill>
                  <a:schemeClr val="accent1">
                    <a:lumMod val="75000"/>
                  </a:schemeClr>
                </a:solidFill>
                <a:latin typeface="+mn-lt"/>
              </a:rPr>
              <a:t>Project Summary</a:t>
            </a:r>
            <a:br>
              <a:rPr lang="en-US" sz="2500" dirty="0">
                <a:solidFill>
                  <a:schemeClr val="tx2"/>
                </a:solidFill>
              </a:rPr>
            </a:br>
            <a:r>
              <a:rPr lang="en-US" sz="2500" b="1" dirty="0">
                <a:solidFill>
                  <a:schemeClr val="tx2"/>
                </a:solidFill>
              </a:rPr>
              <a:t> </a:t>
            </a:r>
            <a:endParaRPr lang="en-US" sz="2500" dirty="0">
              <a:solidFill>
                <a:schemeClr val="tx2"/>
              </a:solidFill>
            </a:endParaRPr>
          </a:p>
        </p:txBody>
      </p:sp>
      <p:grpSp>
        <p:nvGrpSpPr>
          <p:cNvPr id="6" name="Group 5">
            <a:extLst>
              <a:ext uri="{FF2B5EF4-FFF2-40B4-BE49-F238E27FC236}">
                <a16:creationId xmlns:a16="http://schemas.microsoft.com/office/drawing/2014/main" id="{164AA8F4-A476-4C60-A16C-0D75B4763380}"/>
              </a:ext>
            </a:extLst>
          </p:cNvPr>
          <p:cNvGrpSpPr/>
          <p:nvPr/>
        </p:nvGrpSpPr>
        <p:grpSpPr>
          <a:xfrm>
            <a:off x="262952" y="5833923"/>
            <a:ext cx="11711470" cy="980122"/>
            <a:chOff x="326452" y="5859323"/>
            <a:chExt cx="11711470" cy="980122"/>
          </a:xfrm>
        </p:grpSpPr>
        <p:pic>
          <p:nvPicPr>
            <p:cNvPr id="19" name="Picture 18">
              <a:extLst>
                <a:ext uri="{FF2B5EF4-FFF2-40B4-BE49-F238E27FC236}">
                  <a16:creationId xmlns:a16="http://schemas.microsoft.com/office/drawing/2014/main" id="{0B0D8D37-82A3-454E-B5EE-EC7BACB0DA07}"/>
                </a:ext>
              </a:extLst>
            </p:cNvPr>
            <p:cNvPicPr>
              <a:picLocks noChangeAspect="1"/>
            </p:cNvPicPr>
            <p:nvPr/>
          </p:nvPicPr>
          <p:blipFill rotWithShape="1">
            <a:blip r:embed="rId3"/>
            <a:srcRect l="69060" t="9686" r="2466" b="24157"/>
            <a:stretch/>
          </p:blipFill>
          <p:spPr>
            <a:xfrm>
              <a:off x="8720298" y="5953016"/>
              <a:ext cx="3317624" cy="886429"/>
            </a:xfrm>
            <a:prstGeom prst="rect">
              <a:avLst/>
            </a:prstGeom>
          </p:spPr>
        </p:pic>
        <p:pic>
          <p:nvPicPr>
            <p:cNvPr id="25" name="Picture 24">
              <a:extLst>
                <a:ext uri="{FF2B5EF4-FFF2-40B4-BE49-F238E27FC236}">
                  <a16:creationId xmlns:a16="http://schemas.microsoft.com/office/drawing/2014/main" id="{31B6F21C-FF18-41C7-8D62-F15B58595C16}"/>
                </a:ext>
              </a:extLst>
            </p:cNvPr>
            <p:cNvPicPr>
              <a:picLocks noChangeAspect="1"/>
            </p:cNvPicPr>
            <p:nvPr/>
          </p:nvPicPr>
          <p:blipFill rotWithShape="1">
            <a:blip r:embed="rId3"/>
            <a:srcRect l="38385" r="34415" b="32170"/>
            <a:stretch/>
          </p:blipFill>
          <p:spPr>
            <a:xfrm>
              <a:off x="4715606" y="5859323"/>
              <a:ext cx="3090988" cy="886429"/>
            </a:xfrm>
            <a:prstGeom prst="rect">
              <a:avLst/>
            </a:prstGeom>
          </p:spPr>
        </p:pic>
        <p:pic>
          <p:nvPicPr>
            <p:cNvPr id="1026" name="Picture 5">
              <a:extLst>
                <a:ext uri="{FF2B5EF4-FFF2-40B4-BE49-F238E27FC236}">
                  <a16:creationId xmlns:a16="http://schemas.microsoft.com/office/drawing/2014/main" id="{8D47D5F3-E54E-4A20-9CDE-FF39B97807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5380"/>
            <a:stretch/>
          </p:blipFill>
          <p:spPr bwMode="auto">
            <a:xfrm>
              <a:off x="326452" y="5953016"/>
              <a:ext cx="3317624" cy="886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Subtitle 2">
            <a:extLst>
              <a:ext uri="{FF2B5EF4-FFF2-40B4-BE49-F238E27FC236}">
                <a16:creationId xmlns:a16="http://schemas.microsoft.com/office/drawing/2014/main" id="{040B7813-18D8-533C-64DE-839F12E5F70D}"/>
              </a:ext>
            </a:extLst>
          </p:cNvPr>
          <p:cNvSpPr txBox="1">
            <a:spLocks/>
          </p:cNvSpPr>
          <p:nvPr/>
        </p:nvSpPr>
        <p:spPr>
          <a:xfrm>
            <a:off x="2759157" y="3256325"/>
            <a:ext cx="6673686" cy="1824515"/>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0"/>
              </a:spcBef>
            </a:pPr>
            <a:r>
              <a:rPr lang="en-US" sz="2000" b="1" dirty="0"/>
              <a:t>Expert Forum – opportunities and risks for EdTech in Southeast Asia </a:t>
            </a:r>
          </a:p>
          <a:p>
            <a:pPr>
              <a:lnSpc>
                <a:spcPct val="110000"/>
              </a:lnSpc>
              <a:spcBef>
                <a:spcPts val="0"/>
              </a:spcBef>
            </a:pPr>
            <a:r>
              <a:rPr lang="en-US" sz="2000" b="1" dirty="0"/>
              <a:t>(TIESEA project)</a:t>
            </a:r>
            <a:br>
              <a:rPr lang="en-US" sz="2000" b="1" dirty="0"/>
            </a:br>
            <a:r>
              <a:rPr lang="en-US" sz="2000" b="1" dirty="0">
                <a:solidFill>
                  <a:schemeClr val="tx2"/>
                </a:solidFill>
              </a:rPr>
              <a:t> </a:t>
            </a:r>
            <a:r>
              <a:rPr lang="en-US" sz="2000" b="1" dirty="0"/>
              <a:t>11</a:t>
            </a:r>
            <a:r>
              <a:rPr lang="en-US" sz="2000" b="1" baseline="30000" dirty="0"/>
              <a:t>th</a:t>
            </a:r>
            <a:r>
              <a:rPr lang="es-ES" sz="2000" b="1" dirty="0"/>
              <a:t> </a:t>
            </a:r>
            <a:r>
              <a:rPr lang="es-ES" sz="2000" b="1" dirty="0" err="1"/>
              <a:t>October</a:t>
            </a:r>
            <a:r>
              <a:rPr lang="es-ES" sz="2000" b="1" dirty="0"/>
              <a:t> 2022, BETT Asia, Bangkok</a:t>
            </a:r>
            <a:endParaRPr lang="en-PH" sz="2000" dirty="0"/>
          </a:p>
          <a:p>
            <a:pPr>
              <a:lnSpc>
                <a:spcPct val="110000"/>
              </a:lnSpc>
              <a:spcBef>
                <a:spcPts val="600"/>
              </a:spcBef>
            </a:pPr>
            <a:endParaRPr lang="en-US" sz="2000" b="1" dirty="0">
              <a:solidFill>
                <a:schemeClr val="tx2"/>
              </a:solidFill>
            </a:endParaRPr>
          </a:p>
        </p:txBody>
      </p:sp>
    </p:spTree>
    <p:extLst>
      <p:ext uri="{BB962C8B-B14F-4D97-AF65-F5344CB8AC3E}">
        <p14:creationId xmlns:p14="http://schemas.microsoft.com/office/powerpoint/2010/main" val="3292111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E089-BD2E-4145-9238-2E79750F2FF6}"/>
              </a:ext>
            </a:extLst>
          </p:cNvPr>
          <p:cNvSpPr>
            <a:spLocks noGrp="1"/>
          </p:cNvSpPr>
          <p:nvPr>
            <p:ph type="title"/>
          </p:nvPr>
        </p:nvSpPr>
        <p:spPr>
          <a:xfrm>
            <a:off x="1141413" y="170353"/>
            <a:ext cx="9905998" cy="1478570"/>
          </a:xfrm>
        </p:spPr>
        <p:txBody>
          <a:bodyPr>
            <a:normAutofit/>
          </a:bodyPr>
          <a:lstStyle/>
          <a:p>
            <a:pPr algn="ctr"/>
            <a:r>
              <a:rPr lang="en-US" b="1" dirty="0"/>
              <a:t>Infrastructure:</a:t>
            </a:r>
            <a:br>
              <a:rPr lang="en-US" b="1" dirty="0"/>
            </a:br>
            <a:r>
              <a:rPr lang="en-US" b="1" dirty="0"/>
              <a:t>Telephony and Internet</a:t>
            </a:r>
          </a:p>
        </p:txBody>
      </p:sp>
      <p:sp>
        <p:nvSpPr>
          <p:cNvPr id="3" name="Subtitle 2">
            <a:extLst>
              <a:ext uri="{FF2B5EF4-FFF2-40B4-BE49-F238E27FC236}">
                <a16:creationId xmlns:a16="http://schemas.microsoft.com/office/drawing/2014/main" id="{1EE1F36B-DEBE-CB44-94EA-54630FC71BC9}"/>
              </a:ext>
            </a:extLst>
          </p:cNvPr>
          <p:cNvSpPr>
            <a:spLocks noGrp="1"/>
          </p:cNvSpPr>
          <p:nvPr>
            <p:ph idx="1"/>
          </p:nvPr>
        </p:nvSpPr>
        <p:spPr>
          <a:xfrm>
            <a:off x="838200" y="1517073"/>
            <a:ext cx="10515600" cy="4618615"/>
          </a:xfrm>
        </p:spPr>
        <p:txBody>
          <a:bodyPr>
            <a:normAutofit fontScale="92500" lnSpcReduction="10000"/>
          </a:bodyPr>
          <a:lstStyle/>
          <a:p>
            <a:pPr lvl="0">
              <a:lnSpc>
                <a:spcPct val="100000"/>
              </a:lnSpc>
              <a:buFont typeface="Wingdings" panose="05000000000000000000" pitchFamily="2" charset="2"/>
              <a:buChar char="§"/>
            </a:pPr>
            <a:r>
              <a:rPr lang="en-US" b="1" dirty="0"/>
              <a:t>Telephony 21.18 million</a:t>
            </a:r>
            <a:r>
              <a:rPr lang="en-US" dirty="0"/>
              <a:t> mobile connections in Cambodia in January 2021 (Kemp, 2021)</a:t>
            </a:r>
          </a:p>
          <a:p>
            <a:pPr>
              <a:lnSpc>
                <a:spcPct val="100000"/>
              </a:lnSpc>
              <a:buFont typeface="Wingdings" panose="05000000000000000000" pitchFamily="2" charset="2"/>
              <a:buChar char="§"/>
            </a:pPr>
            <a:r>
              <a:rPr lang="en-US" b="1" dirty="0"/>
              <a:t>Internet </a:t>
            </a:r>
            <a:r>
              <a:rPr lang="en-US" dirty="0"/>
              <a:t>ranks </a:t>
            </a:r>
            <a:r>
              <a:rPr lang="en-US" b="1" dirty="0"/>
              <a:t>66</a:t>
            </a:r>
            <a:r>
              <a:rPr lang="en-US" b="1" baseline="30000" dirty="0"/>
              <a:t>th</a:t>
            </a:r>
            <a:r>
              <a:rPr lang="en-US" baseline="30000" dirty="0"/>
              <a:t> </a:t>
            </a:r>
            <a:r>
              <a:rPr lang="en-US" dirty="0"/>
              <a:t>in terms of mobile data rates in the world, </a:t>
            </a:r>
            <a:r>
              <a:rPr lang="en-US" b="1" dirty="0"/>
              <a:t>8.86 million </a:t>
            </a:r>
            <a:r>
              <a:rPr lang="en-US" dirty="0"/>
              <a:t>internet users (</a:t>
            </a:r>
            <a:r>
              <a:rPr lang="en-US" b="1" dirty="0"/>
              <a:t>52.6%</a:t>
            </a:r>
            <a:r>
              <a:rPr lang="en-US" dirty="0"/>
              <a:t> internet penetration) (Kemp, 2021)</a:t>
            </a:r>
          </a:p>
          <a:p>
            <a:pPr lvl="0">
              <a:lnSpc>
                <a:spcPct val="100000"/>
              </a:lnSpc>
              <a:buFont typeface="Wingdings" panose="05000000000000000000" pitchFamily="2" charset="2"/>
              <a:buChar char="§"/>
            </a:pPr>
            <a:r>
              <a:rPr lang="en-US" dirty="0">
                <a:solidFill>
                  <a:srgbClr val="0070C0"/>
                </a:solidFill>
              </a:rPr>
              <a:t>Lack of computers in households, </a:t>
            </a:r>
            <a:r>
              <a:rPr lang="en-US" b="1" dirty="0"/>
              <a:t>41.1%</a:t>
            </a:r>
            <a:r>
              <a:rPr lang="en-US" dirty="0"/>
              <a:t> of households in the Asia &amp; Pacific region have access to computer, </a:t>
            </a:r>
            <a:r>
              <a:rPr lang="en-US" b="1" dirty="0">
                <a:solidFill>
                  <a:srgbClr val="0070C0"/>
                </a:solidFill>
              </a:rPr>
              <a:t>13.3%</a:t>
            </a:r>
            <a:r>
              <a:rPr lang="en-US" dirty="0">
                <a:solidFill>
                  <a:srgbClr val="0070C0"/>
                </a:solidFill>
              </a:rPr>
              <a:t> of Cambodian households have access to a computer </a:t>
            </a:r>
            <a:r>
              <a:rPr lang="en-US" dirty="0"/>
              <a:t>(ITU, 2019)</a:t>
            </a:r>
          </a:p>
          <a:p>
            <a:pPr lvl="0">
              <a:lnSpc>
                <a:spcPct val="100000"/>
              </a:lnSpc>
              <a:buFont typeface="Wingdings" panose="05000000000000000000" pitchFamily="2" charset="2"/>
              <a:buChar char="§"/>
            </a:pPr>
            <a:r>
              <a:rPr lang="en-US" b="1" dirty="0"/>
              <a:t>TV, 18</a:t>
            </a:r>
            <a:r>
              <a:rPr lang="en-US" dirty="0"/>
              <a:t> TV stations, TV is the most popular media type in Cambodia, reaching </a:t>
            </a:r>
            <a:r>
              <a:rPr lang="en-US" b="1" dirty="0"/>
              <a:t>96%</a:t>
            </a:r>
            <a:r>
              <a:rPr lang="en-US" dirty="0"/>
              <a:t> of the Cambodian audience.</a:t>
            </a:r>
          </a:p>
          <a:p>
            <a:pPr>
              <a:lnSpc>
                <a:spcPct val="100000"/>
              </a:lnSpc>
              <a:buFont typeface="Wingdings" panose="05000000000000000000" pitchFamily="2" charset="2"/>
              <a:buChar char="§"/>
            </a:pPr>
            <a:r>
              <a:rPr lang="en-US" b="1" dirty="0"/>
              <a:t>Radio, 175</a:t>
            </a:r>
            <a:r>
              <a:rPr lang="en-US" dirty="0"/>
              <a:t> radio stations: </a:t>
            </a:r>
            <a:r>
              <a:rPr lang="en-US" b="1" dirty="0"/>
              <a:t>4</a:t>
            </a:r>
            <a:r>
              <a:rPr lang="en-US" dirty="0"/>
              <a:t> most popular radio stations gather </a:t>
            </a:r>
            <a:r>
              <a:rPr lang="en-US" b="1" dirty="0"/>
              <a:t>43%</a:t>
            </a:r>
            <a:r>
              <a:rPr lang="en-US" dirty="0"/>
              <a:t> of listenership</a:t>
            </a:r>
          </a:p>
          <a:p>
            <a:pPr lvl="0">
              <a:lnSpc>
                <a:spcPct val="100000"/>
              </a:lnSpc>
              <a:buFont typeface="Wingdings" panose="05000000000000000000" pitchFamily="2" charset="2"/>
              <a:buChar char="§"/>
            </a:pPr>
            <a:endParaRPr lang="en-US" dirty="0"/>
          </a:p>
          <a:p>
            <a:pPr>
              <a:lnSpc>
                <a:spcPct val="100000"/>
              </a:lnSpc>
              <a:buFont typeface="Wingdings" panose="05000000000000000000" pitchFamily="2" charset="2"/>
              <a:buChar char="§"/>
            </a:pPr>
            <a:endParaRPr lang="en-US" dirty="0"/>
          </a:p>
        </p:txBody>
      </p:sp>
    </p:spTree>
    <p:extLst>
      <p:ext uri="{BB962C8B-B14F-4D97-AF65-F5344CB8AC3E}">
        <p14:creationId xmlns:p14="http://schemas.microsoft.com/office/powerpoint/2010/main" val="2907573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E089-BD2E-4145-9238-2E79750F2FF6}"/>
              </a:ext>
            </a:extLst>
          </p:cNvPr>
          <p:cNvSpPr>
            <a:spLocks noGrp="1"/>
          </p:cNvSpPr>
          <p:nvPr>
            <p:ph type="title"/>
          </p:nvPr>
        </p:nvSpPr>
        <p:spPr>
          <a:xfrm>
            <a:off x="1143001" y="135429"/>
            <a:ext cx="9905998" cy="1478570"/>
          </a:xfrm>
        </p:spPr>
        <p:txBody>
          <a:bodyPr>
            <a:normAutofit/>
          </a:bodyPr>
          <a:lstStyle/>
          <a:p>
            <a:pPr algn="ctr"/>
            <a:r>
              <a:rPr lang="en-US" b="1" dirty="0"/>
              <a:t>Government:</a:t>
            </a:r>
            <a:br>
              <a:rPr lang="en-US" b="1" dirty="0"/>
            </a:br>
            <a:r>
              <a:rPr lang="en-US" b="1" dirty="0"/>
              <a:t>Policy and Funding</a:t>
            </a:r>
          </a:p>
        </p:txBody>
      </p:sp>
      <p:sp>
        <p:nvSpPr>
          <p:cNvPr id="3" name="Subtitle 2">
            <a:extLst>
              <a:ext uri="{FF2B5EF4-FFF2-40B4-BE49-F238E27FC236}">
                <a16:creationId xmlns:a16="http://schemas.microsoft.com/office/drawing/2014/main" id="{1EE1F36B-DEBE-CB44-94EA-54630FC71BC9}"/>
              </a:ext>
            </a:extLst>
          </p:cNvPr>
          <p:cNvSpPr>
            <a:spLocks noGrp="1"/>
          </p:cNvSpPr>
          <p:nvPr>
            <p:ph idx="1"/>
          </p:nvPr>
        </p:nvSpPr>
        <p:spPr>
          <a:xfrm>
            <a:off x="838200" y="1391315"/>
            <a:ext cx="10515600" cy="4351338"/>
          </a:xfrm>
        </p:spPr>
        <p:txBody>
          <a:bodyPr>
            <a:normAutofit fontScale="92500" lnSpcReduction="10000"/>
          </a:bodyPr>
          <a:lstStyle/>
          <a:p>
            <a:pPr marL="0" indent="0">
              <a:lnSpc>
                <a:spcPct val="100000"/>
              </a:lnSpc>
              <a:buNone/>
            </a:pPr>
            <a:r>
              <a:rPr lang="en-US" b="1" dirty="0"/>
              <a:t>Policies</a:t>
            </a:r>
          </a:p>
          <a:p>
            <a:pPr>
              <a:lnSpc>
                <a:spcPct val="100000"/>
              </a:lnSpc>
              <a:buFont typeface="Wingdings" panose="05000000000000000000" pitchFamily="2" charset="2"/>
              <a:buChar char="§"/>
            </a:pPr>
            <a:r>
              <a:rPr lang="en-US" dirty="0"/>
              <a:t>Rectangular Strategy Phase IV, </a:t>
            </a:r>
          </a:p>
          <a:p>
            <a:pPr>
              <a:lnSpc>
                <a:spcPct val="100000"/>
              </a:lnSpc>
              <a:buFont typeface="Wingdings" panose="05000000000000000000" pitchFamily="2" charset="2"/>
              <a:buChar char="§"/>
            </a:pPr>
            <a:r>
              <a:rPr lang="en-US" dirty="0"/>
              <a:t>ICT Master Plan 2020, </a:t>
            </a:r>
          </a:p>
          <a:p>
            <a:pPr>
              <a:lnSpc>
                <a:spcPct val="100000"/>
              </a:lnSpc>
              <a:buFont typeface="Wingdings" panose="05000000000000000000" pitchFamily="2" charset="2"/>
              <a:buChar char="§"/>
            </a:pPr>
            <a:r>
              <a:rPr lang="en-US" dirty="0"/>
              <a:t>Telecom/ICT (T-ICT) Development Policy 2020, </a:t>
            </a:r>
          </a:p>
          <a:p>
            <a:pPr>
              <a:lnSpc>
                <a:spcPct val="100000"/>
              </a:lnSpc>
              <a:buFont typeface="Wingdings" panose="05000000000000000000" pitchFamily="2" charset="2"/>
              <a:buChar char="§"/>
            </a:pPr>
            <a:r>
              <a:rPr lang="en-US" dirty="0"/>
              <a:t>Law on Telecommunication, and the </a:t>
            </a:r>
          </a:p>
          <a:p>
            <a:pPr>
              <a:lnSpc>
                <a:spcPct val="100000"/>
              </a:lnSpc>
              <a:buFont typeface="Wingdings" panose="05000000000000000000" pitchFamily="2" charset="2"/>
              <a:buChar char="§"/>
            </a:pPr>
            <a:r>
              <a:rPr lang="en-US" dirty="0"/>
              <a:t>ICT Strategic Framework.</a:t>
            </a:r>
          </a:p>
          <a:p>
            <a:pPr>
              <a:lnSpc>
                <a:spcPct val="100000"/>
              </a:lnSpc>
              <a:buFont typeface="Wingdings" panose="05000000000000000000" pitchFamily="2" charset="2"/>
              <a:buChar char="§"/>
            </a:pPr>
            <a:r>
              <a:rPr lang="en-US" b="1" dirty="0"/>
              <a:t>Funding</a:t>
            </a:r>
          </a:p>
          <a:p>
            <a:pPr marL="0" indent="0">
              <a:lnSpc>
                <a:spcPct val="100000"/>
              </a:lnSpc>
              <a:buNone/>
            </a:pPr>
            <a:r>
              <a:rPr lang="en-US" dirty="0">
                <a:solidFill>
                  <a:srgbClr val="0070C0"/>
                </a:solidFill>
              </a:rPr>
              <a:t>As yet, no dedicated budget line for EdTech expenditure designated for usage in schools and the sub-national level </a:t>
            </a:r>
          </a:p>
        </p:txBody>
      </p:sp>
    </p:spTree>
    <p:extLst>
      <p:ext uri="{BB962C8B-B14F-4D97-AF65-F5344CB8AC3E}">
        <p14:creationId xmlns:p14="http://schemas.microsoft.com/office/powerpoint/2010/main" val="3552986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E089-BD2E-4145-9238-2E79750F2FF6}"/>
              </a:ext>
            </a:extLst>
          </p:cNvPr>
          <p:cNvSpPr>
            <a:spLocks noGrp="1"/>
          </p:cNvSpPr>
          <p:nvPr>
            <p:ph type="title"/>
          </p:nvPr>
        </p:nvSpPr>
        <p:spPr>
          <a:xfrm>
            <a:off x="1141412" y="175173"/>
            <a:ext cx="9905998" cy="1478570"/>
          </a:xfrm>
        </p:spPr>
        <p:txBody>
          <a:bodyPr>
            <a:normAutofit/>
          </a:bodyPr>
          <a:lstStyle/>
          <a:p>
            <a:pPr algn="ctr"/>
            <a:r>
              <a:rPr lang="en-US" b="1" dirty="0"/>
              <a:t>School/teachers:</a:t>
            </a:r>
            <a:br>
              <a:rPr lang="en-US" b="1" dirty="0"/>
            </a:br>
            <a:r>
              <a:rPr lang="en-US" b="1" dirty="0"/>
              <a:t>Teacher capacity in Edtech</a:t>
            </a:r>
          </a:p>
        </p:txBody>
      </p:sp>
      <p:sp>
        <p:nvSpPr>
          <p:cNvPr id="3" name="Subtitle 2">
            <a:extLst>
              <a:ext uri="{FF2B5EF4-FFF2-40B4-BE49-F238E27FC236}">
                <a16:creationId xmlns:a16="http://schemas.microsoft.com/office/drawing/2014/main" id="{1EE1F36B-DEBE-CB44-94EA-54630FC71BC9}"/>
              </a:ext>
            </a:extLst>
          </p:cNvPr>
          <p:cNvSpPr>
            <a:spLocks noGrp="1"/>
          </p:cNvSpPr>
          <p:nvPr>
            <p:ph idx="1"/>
          </p:nvPr>
        </p:nvSpPr>
        <p:spPr>
          <a:xfrm>
            <a:off x="1141412" y="2075150"/>
            <a:ext cx="10332131" cy="3610541"/>
          </a:xfrm>
        </p:spPr>
        <p:txBody>
          <a:bodyPr>
            <a:normAutofit fontScale="40000" lnSpcReduction="20000"/>
          </a:bodyPr>
          <a:lstStyle/>
          <a:p>
            <a:pPr>
              <a:lnSpc>
                <a:spcPct val="100000"/>
              </a:lnSpc>
              <a:buFont typeface="Wingdings" panose="05000000000000000000" pitchFamily="2" charset="2"/>
              <a:buChar char="§"/>
            </a:pPr>
            <a:r>
              <a:rPr lang="en-US" sz="4500" dirty="0"/>
              <a:t>Pre-service training on ICT, but small amount of in-service training</a:t>
            </a:r>
          </a:p>
          <a:p>
            <a:pPr>
              <a:lnSpc>
                <a:spcPct val="100000"/>
              </a:lnSpc>
              <a:buFont typeface="Wingdings" panose="05000000000000000000" pitchFamily="2" charset="2"/>
              <a:buChar char="§"/>
            </a:pPr>
            <a:r>
              <a:rPr lang="en-US" sz="4500" dirty="0"/>
              <a:t>Pre-service training typically focuses on MS Office suite, internet browser, or using Windows operating system on a PC</a:t>
            </a:r>
          </a:p>
          <a:p>
            <a:pPr>
              <a:buFont typeface="Wingdings" panose="05000000000000000000" pitchFamily="2" charset="2"/>
              <a:buChar char="§"/>
            </a:pPr>
            <a:r>
              <a:rPr lang="en-US" sz="4500" dirty="0"/>
              <a:t>Major barriers to EdTech use in schools include:</a:t>
            </a:r>
          </a:p>
          <a:p>
            <a:pPr lvl="1">
              <a:buFont typeface="Wingdings" panose="05000000000000000000" pitchFamily="2" charset="2"/>
              <a:buChar char="§"/>
            </a:pPr>
            <a:r>
              <a:rPr lang="en-US" sz="4000" dirty="0"/>
              <a:t>Lack of computers.</a:t>
            </a:r>
          </a:p>
          <a:p>
            <a:pPr lvl="1">
              <a:buFont typeface="Wingdings" panose="05000000000000000000" pitchFamily="2" charset="2"/>
              <a:buChar char="§"/>
            </a:pPr>
            <a:r>
              <a:rPr lang="en-US" sz="4000" dirty="0"/>
              <a:t>No or poor Internet access, particularly unreliable and/or insufficient bandwidth.</a:t>
            </a:r>
          </a:p>
          <a:p>
            <a:pPr lvl="1">
              <a:buFont typeface="Wingdings" panose="05000000000000000000" pitchFamily="2" charset="2"/>
              <a:buChar char="§"/>
            </a:pPr>
            <a:r>
              <a:rPr lang="en-US" sz="4000" dirty="0"/>
              <a:t>Absence of or unreliable LAN infrastructure in schools.</a:t>
            </a:r>
          </a:p>
          <a:p>
            <a:pPr lvl="1">
              <a:buFont typeface="Wingdings" panose="05000000000000000000" pitchFamily="2" charset="2"/>
              <a:buChar char="§"/>
            </a:pPr>
            <a:r>
              <a:rPr lang="en-US" sz="4000" dirty="0"/>
              <a:t>Lack of competent staff to manage the EdTech infrastructure and support users in schools.</a:t>
            </a:r>
          </a:p>
          <a:p>
            <a:pPr>
              <a:buFont typeface="Wingdings" panose="05000000000000000000" pitchFamily="2" charset="2"/>
              <a:buChar char="§"/>
            </a:pPr>
            <a:r>
              <a:rPr lang="en-US" sz="4500" dirty="0">
                <a:solidFill>
                  <a:srgbClr val="0070C0"/>
                </a:solidFill>
              </a:rPr>
              <a:t>Only </a:t>
            </a:r>
            <a:r>
              <a:rPr lang="en-US" sz="4500" b="1" dirty="0">
                <a:solidFill>
                  <a:srgbClr val="0070C0"/>
                </a:solidFill>
              </a:rPr>
              <a:t>5%</a:t>
            </a:r>
            <a:r>
              <a:rPr lang="en-US" sz="4500" dirty="0">
                <a:solidFill>
                  <a:srgbClr val="0070C0"/>
                </a:solidFill>
              </a:rPr>
              <a:t> of lower secondary schools and </a:t>
            </a:r>
            <a:r>
              <a:rPr lang="en-US" sz="4500" b="1" dirty="0">
                <a:solidFill>
                  <a:srgbClr val="0070C0"/>
                </a:solidFill>
              </a:rPr>
              <a:t>17%</a:t>
            </a:r>
            <a:r>
              <a:rPr lang="en-US" sz="4500" dirty="0">
                <a:solidFill>
                  <a:srgbClr val="0070C0"/>
                </a:solidFill>
              </a:rPr>
              <a:t> of upper secondary schools have access to computer labs.</a:t>
            </a:r>
          </a:p>
          <a:p>
            <a:pPr marL="285750" indent="-285750">
              <a:buFont typeface="Arial" charset="0"/>
              <a:buChar char="•"/>
            </a:pPr>
            <a:r>
              <a:rPr lang="en-US" sz="4500" dirty="0">
                <a:solidFill>
                  <a:srgbClr val="0070C0"/>
                </a:solidFill>
              </a:rPr>
              <a:t>Only </a:t>
            </a:r>
            <a:r>
              <a:rPr lang="en-US" sz="4500" b="1" dirty="0">
                <a:solidFill>
                  <a:srgbClr val="0070C0"/>
                </a:solidFill>
              </a:rPr>
              <a:t>13.3%</a:t>
            </a:r>
            <a:r>
              <a:rPr lang="en-US" sz="4500" dirty="0">
                <a:solidFill>
                  <a:srgbClr val="0070C0"/>
                </a:solidFill>
              </a:rPr>
              <a:t> of Cambodian households have access to a computer.</a:t>
            </a:r>
            <a:endParaRPr lang="en-US" sz="4500" dirty="0"/>
          </a:p>
          <a:p>
            <a:pPr marL="285750" indent="-285750">
              <a:buFont typeface="Arial" charset="0"/>
              <a:buChar char="•"/>
            </a:pPr>
            <a:r>
              <a:rPr lang="en-US" sz="4500" b="1" dirty="0"/>
              <a:t>40%</a:t>
            </a:r>
            <a:r>
              <a:rPr lang="en-US" sz="4500" dirty="0"/>
              <a:t> of upper secondary schools have access to the internet and in most cases use for administrative purpose only.</a:t>
            </a:r>
          </a:p>
          <a:p>
            <a:pPr marL="457200" lvl="1" indent="0">
              <a:lnSpc>
                <a:spcPct val="100000"/>
              </a:lnSpc>
              <a:buNone/>
            </a:pPr>
            <a:endParaRPr lang="en-US" dirty="0"/>
          </a:p>
        </p:txBody>
      </p:sp>
    </p:spTree>
    <p:extLst>
      <p:ext uri="{BB962C8B-B14F-4D97-AF65-F5344CB8AC3E}">
        <p14:creationId xmlns:p14="http://schemas.microsoft.com/office/powerpoint/2010/main" val="33063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E089-BD2E-4145-9238-2E79750F2FF6}"/>
              </a:ext>
            </a:extLst>
          </p:cNvPr>
          <p:cNvSpPr>
            <a:spLocks noGrp="1"/>
          </p:cNvSpPr>
          <p:nvPr>
            <p:ph type="title"/>
          </p:nvPr>
        </p:nvSpPr>
        <p:spPr>
          <a:xfrm>
            <a:off x="1141413" y="147463"/>
            <a:ext cx="9905998" cy="1478570"/>
          </a:xfrm>
        </p:spPr>
        <p:txBody>
          <a:bodyPr>
            <a:normAutofit/>
          </a:bodyPr>
          <a:lstStyle/>
          <a:p>
            <a:pPr algn="ctr"/>
            <a:r>
              <a:rPr lang="en-US" b="1" dirty="0"/>
              <a:t>Home students/parents:</a:t>
            </a:r>
            <a:br>
              <a:rPr lang="en-US" b="1" dirty="0"/>
            </a:br>
            <a:r>
              <a:rPr lang="en-US" b="1" dirty="0"/>
              <a:t>Digital literacy of students</a:t>
            </a:r>
          </a:p>
        </p:txBody>
      </p:sp>
      <p:sp>
        <p:nvSpPr>
          <p:cNvPr id="3" name="Subtitle 2">
            <a:extLst>
              <a:ext uri="{FF2B5EF4-FFF2-40B4-BE49-F238E27FC236}">
                <a16:creationId xmlns:a16="http://schemas.microsoft.com/office/drawing/2014/main" id="{1EE1F36B-DEBE-CB44-94EA-54630FC71BC9}"/>
              </a:ext>
            </a:extLst>
          </p:cNvPr>
          <p:cNvSpPr>
            <a:spLocks noGrp="1"/>
          </p:cNvSpPr>
          <p:nvPr>
            <p:ph idx="1"/>
          </p:nvPr>
        </p:nvSpPr>
        <p:spPr>
          <a:xfrm>
            <a:off x="1141412" y="1917699"/>
            <a:ext cx="9905999" cy="3873501"/>
          </a:xfrm>
        </p:spPr>
        <p:txBody>
          <a:bodyPr>
            <a:normAutofit fontScale="77500" lnSpcReduction="20000"/>
          </a:bodyPr>
          <a:lstStyle/>
          <a:p>
            <a:pPr>
              <a:lnSpc>
                <a:spcPct val="100000"/>
              </a:lnSpc>
              <a:buFont typeface="Wingdings" panose="05000000000000000000" pitchFamily="2" charset="2"/>
              <a:buChar char="§"/>
            </a:pPr>
            <a:r>
              <a:rPr lang="en-US" dirty="0"/>
              <a:t>In the Global Competitiveness Report 2019, Cambodia ranked </a:t>
            </a:r>
            <a:r>
              <a:rPr lang="en-US" b="1" dirty="0"/>
              <a:t>112th</a:t>
            </a:r>
            <a:r>
              <a:rPr lang="en-US" dirty="0"/>
              <a:t> out of 141 countries for digital skills among the active population.</a:t>
            </a:r>
          </a:p>
          <a:p>
            <a:pPr lvl="0">
              <a:lnSpc>
                <a:spcPct val="100000"/>
              </a:lnSpc>
              <a:buFont typeface="Wingdings" panose="05000000000000000000" pitchFamily="2" charset="2"/>
              <a:buChar char="§"/>
            </a:pPr>
            <a:r>
              <a:rPr lang="en-US" dirty="0">
                <a:solidFill>
                  <a:srgbClr val="0070C0"/>
                </a:solidFill>
              </a:rPr>
              <a:t>Most of the students interviewed have no knowledge about online safety at all, while most of teachers interviewed admitted that they did not teach their students regarding safety measures online</a:t>
            </a:r>
          </a:p>
          <a:p>
            <a:pPr lvl="0">
              <a:lnSpc>
                <a:spcPct val="100000"/>
              </a:lnSpc>
              <a:buFont typeface="Wingdings" panose="05000000000000000000" pitchFamily="2" charset="2"/>
              <a:buChar char="§"/>
            </a:pPr>
            <a:r>
              <a:rPr lang="en-US" dirty="0">
                <a:solidFill>
                  <a:srgbClr val="0070C0"/>
                </a:solidFill>
              </a:rPr>
              <a:t>Parents lack knowledge regarding digital devices and their functionalities and provided little to no support at all to their children when using learning devices at home.</a:t>
            </a:r>
          </a:p>
          <a:p>
            <a:pPr>
              <a:lnSpc>
                <a:spcPct val="100000"/>
              </a:lnSpc>
              <a:buFont typeface="Wingdings" panose="05000000000000000000" pitchFamily="2" charset="2"/>
              <a:buChar char="§"/>
            </a:pPr>
            <a:r>
              <a:rPr lang="en-US" dirty="0">
                <a:solidFill>
                  <a:srgbClr val="0070C0"/>
                </a:solidFill>
              </a:rPr>
              <a:t>Literacy unevenly spread across regions. Students in more advanced areas tend to have better ICT skills and more access to support programs. </a:t>
            </a:r>
          </a:p>
          <a:p>
            <a:pPr>
              <a:lnSpc>
                <a:spcPct val="100000"/>
              </a:lnSpc>
              <a:buFont typeface="Wingdings" panose="05000000000000000000" pitchFamily="2" charset="2"/>
              <a:buChar char="§"/>
            </a:pPr>
            <a:r>
              <a:rPr lang="en-US" dirty="0">
                <a:solidFill>
                  <a:srgbClr val="0070C0"/>
                </a:solidFill>
              </a:rPr>
              <a:t>During the spread of COVID-19, many students still do not have adequate digital skills to receive classes online.</a:t>
            </a:r>
          </a:p>
        </p:txBody>
      </p:sp>
    </p:spTree>
    <p:extLst>
      <p:ext uri="{BB962C8B-B14F-4D97-AF65-F5344CB8AC3E}">
        <p14:creationId xmlns:p14="http://schemas.microsoft.com/office/powerpoint/2010/main" val="2739358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E089-BD2E-4145-9238-2E79750F2FF6}"/>
              </a:ext>
            </a:extLst>
          </p:cNvPr>
          <p:cNvSpPr>
            <a:spLocks noGrp="1"/>
          </p:cNvSpPr>
          <p:nvPr>
            <p:ph type="title"/>
          </p:nvPr>
        </p:nvSpPr>
        <p:spPr>
          <a:xfrm>
            <a:off x="1141412" y="138227"/>
            <a:ext cx="9905998" cy="1478570"/>
          </a:xfrm>
        </p:spPr>
        <p:txBody>
          <a:bodyPr>
            <a:normAutofit/>
          </a:bodyPr>
          <a:lstStyle/>
          <a:p>
            <a:pPr algn="ctr"/>
            <a:r>
              <a:rPr lang="en-US" b="1" dirty="0"/>
              <a:t>Providers – public/private partnerships:</a:t>
            </a:r>
            <a:br>
              <a:rPr lang="en-US" b="1" dirty="0"/>
            </a:br>
            <a:r>
              <a:rPr lang="en-US" b="1" dirty="0"/>
              <a:t>E learning systems</a:t>
            </a:r>
          </a:p>
        </p:txBody>
      </p:sp>
      <p:sp>
        <p:nvSpPr>
          <p:cNvPr id="3" name="Subtitle 2">
            <a:extLst>
              <a:ext uri="{FF2B5EF4-FFF2-40B4-BE49-F238E27FC236}">
                <a16:creationId xmlns:a16="http://schemas.microsoft.com/office/drawing/2014/main" id="{1EE1F36B-DEBE-CB44-94EA-54630FC71BC9}"/>
              </a:ext>
            </a:extLst>
          </p:cNvPr>
          <p:cNvSpPr>
            <a:spLocks noGrp="1"/>
          </p:cNvSpPr>
          <p:nvPr>
            <p:ph idx="1"/>
          </p:nvPr>
        </p:nvSpPr>
        <p:spPr>
          <a:xfrm>
            <a:off x="1141412" y="1866900"/>
            <a:ext cx="9905999" cy="4114800"/>
          </a:xfrm>
        </p:spPr>
        <p:txBody>
          <a:bodyPr>
            <a:normAutofit/>
          </a:bodyPr>
          <a:lstStyle/>
          <a:p>
            <a:pPr>
              <a:lnSpc>
                <a:spcPct val="100000"/>
              </a:lnSpc>
              <a:buFont typeface="Wingdings" panose="05000000000000000000" pitchFamily="2" charset="2"/>
              <a:buChar char="§"/>
            </a:pPr>
            <a:r>
              <a:rPr lang="en-US" dirty="0"/>
              <a:t>Many public and private providers providing different products and services for E-learning platform in Cambodia.</a:t>
            </a:r>
          </a:p>
          <a:p>
            <a:pPr>
              <a:lnSpc>
                <a:spcPct val="100000"/>
              </a:lnSpc>
              <a:buFont typeface="Wingdings" panose="05000000000000000000" pitchFamily="2" charset="2"/>
              <a:buChar char="§"/>
            </a:pPr>
            <a:r>
              <a:rPr lang="en-US" dirty="0"/>
              <a:t>Major players like UNESCO, UNICEF, ADB, JICA and many other private sector offers, including different products and services, such as a school management system, attendance, online library management, document storage, various educational apps and Education TV etc.</a:t>
            </a:r>
          </a:p>
        </p:txBody>
      </p:sp>
    </p:spTree>
    <p:extLst>
      <p:ext uri="{BB962C8B-B14F-4D97-AF65-F5344CB8AC3E}">
        <p14:creationId xmlns:p14="http://schemas.microsoft.com/office/powerpoint/2010/main" val="155135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E5F8E89E-7998-4912-9C74-B6C35F72EA91}"/>
              </a:ext>
            </a:extLst>
          </p:cNvPr>
          <p:cNvSpPr/>
          <p:nvPr/>
        </p:nvSpPr>
        <p:spPr>
          <a:xfrm>
            <a:off x="73820" y="978343"/>
            <a:ext cx="12044362" cy="4908616"/>
          </a:xfrm>
          <a:prstGeom prst="triangle">
            <a:avLst>
              <a:gd name="adj" fmla="val 49328"/>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p>
        </p:txBody>
      </p:sp>
      <p:sp>
        <p:nvSpPr>
          <p:cNvPr id="8" name="Rectangle 7">
            <a:extLst>
              <a:ext uri="{FF2B5EF4-FFF2-40B4-BE49-F238E27FC236}">
                <a16:creationId xmlns:a16="http://schemas.microsoft.com/office/drawing/2014/main" id="{05067C5A-BF7B-49D8-AC53-DD4D7FF463EE}"/>
              </a:ext>
            </a:extLst>
          </p:cNvPr>
          <p:cNvSpPr/>
          <p:nvPr/>
        </p:nvSpPr>
        <p:spPr>
          <a:xfrm>
            <a:off x="73819" y="978343"/>
            <a:ext cx="3960000" cy="4915918"/>
          </a:xfrm>
          <a:prstGeom prst="rect">
            <a:avLst/>
          </a:prstGeom>
          <a:solidFill>
            <a:srgbClr val="F8AC04">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399"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Community/student/parents</a:t>
            </a:r>
          </a:p>
          <a:p>
            <a:endParaRPr lang="en-GB" sz="2399" dirty="0"/>
          </a:p>
          <a:p>
            <a:endParaRPr lang="en-GB" sz="2399" dirty="0"/>
          </a:p>
        </p:txBody>
      </p:sp>
      <p:sp>
        <p:nvSpPr>
          <p:cNvPr id="10" name="Rectangle 9">
            <a:extLst>
              <a:ext uri="{FF2B5EF4-FFF2-40B4-BE49-F238E27FC236}">
                <a16:creationId xmlns:a16="http://schemas.microsoft.com/office/drawing/2014/main" id="{7C04B4F7-B3B0-449B-AB7F-E66F2F3DB108}"/>
              </a:ext>
            </a:extLst>
          </p:cNvPr>
          <p:cNvSpPr/>
          <p:nvPr/>
        </p:nvSpPr>
        <p:spPr>
          <a:xfrm>
            <a:off x="4116000" y="971041"/>
            <a:ext cx="3960000" cy="4915918"/>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399"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School/teachers</a:t>
            </a:r>
          </a:p>
          <a:p>
            <a:endParaRPr lang="en-GB" sz="2399" dirty="0"/>
          </a:p>
          <a:p>
            <a:endParaRPr lang="en-GB" sz="2399" dirty="0"/>
          </a:p>
        </p:txBody>
      </p:sp>
      <p:sp>
        <p:nvSpPr>
          <p:cNvPr id="11" name="Rectangle 10">
            <a:extLst>
              <a:ext uri="{FF2B5EF4-FFF2-40B4-BE49-F238E27FC236}">
                <a16:creationId xmlns:a16="http://schemas.microsoft.com/office/drawing/2014/main" id="{35B00C5F-261F-402D-89B2-E3A96E1A6253}"/>
              </a:ext>
            </a:extLst>
          </p:cNvPr>
          <p:cNvSpPr/>
          <p:nvPr/>
        </p:nvSpPr>
        <p:spPr>
          <a:xfrm>
            <a:off x="8158181" y="971041"/>
            <a:ext cx="3960000" cy="4908616"/>
          </a:xfrm>
          <a:prstGeom prst="rect">
            <a:avLst/>
          </a:pr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399"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National/ministry</a:t>
            </a:r>
          </a:p>
          <a:p>
            <a:endParaRPr lang="en-GB" sz="2399" b="1" dirty="0"/>
          </a:p>
        </p:txBody>
      </p:sp>
      <p:sp>
        <p:nvSpPr>
          <p:cNvPr id="21" name="TextBox 20">
            <a:extLst>
              <a:ext uri="{FF2B5EF4-FFF2-40B4-BE49-F238E27FC236}">
                <a16:creationId xmlns:a16="http://schemas.microsoft.com/office/drawing/2014/main" id="{10174F92-1759-4D99-A40A-473FBF4A2A28}"/>
              </a:ext>
            </a:extLst>
          </p:cNvPr>
          <p:cNvSpPr txBox="1"/>
          <p:nvPr/>
        </p:nvSpPr>
        <p:spPr>
          <a:xfrm>
            <a:off x="306702" y="1479399"/>
            <a:ext cx="3494234" cy="2431435"/>
          </a:xfrm>
          <a:prstGeom prst="rect">
            <a:avLst/>
          </a:prstGeom>
          <a:noFill/>
        </p:spPr>
        <p:txBody>
          <a:bodyPr wrap="square" rtlCol="0">
            <a:spAutoFit/>
          </a:bodyPr>
          <a:lstStyle/>
          <a:p>
            <a:pPr marL="285750" lvl="0" indent="-285750">
              <a:buFont typeface="Arial" charset="0"/>
              <a:buChar char="•"/>
            </a:pPr>
            <a:r>
              <a:rPr lang="en-US" dirty="0"/>
              <a:t>Low digital literacy skills among parents and students.</a:t>
            </a:r>
          </a:p>
          <a:p>
            <a:pPr marL="285750" lvl="0" indent="-285750">
              <a:buFont typeface="Arial" charset="0"/>
              <a:buChar char="•"/>
            </a:pPr>
            <a:endParaRPr lang="en-US" dirty="0"/>
          </a:p>
          <a:p>
            <a:pPr marL="285750" lvl="0" indent="-285750">
              <a:buFont typeface="Arial" charset="0"/>
              <a:buChar char="•"/>
            </a:pPr>
            <a:r>
              <a:rPr lang="en-US" dirty="0"/>
              <a:t>Limited access to ICT resources.</a:t>
            </a:r>
          </a:p>
          <a:p>
            <a:endParaRPr lang="en-US" sz="4000" dirty="0"/>
          </a:p>
          <a:p>
            <a:pPr marL="285750" lvl="0" indent="-285750">
              <a:buFont typeface="Arial" charset="0"/>
              <a:buChar char="•"/>
            </a:pPr>
            <a:endParaRPr lang="en-US" sz="4000" dirty="0"/>
          </a:p>
        </p:txBody>
      </p:sp>
      <p:sp>
        <p:nvSpPr>
          <p:cNvPr id="25" name="TextBox 24">
            <a:extLst>
              <a:ext uri="{FF2B5EF4-FFF2-40B4-BE49-F238E27FC236}">
                <a16:creationId xmlns:a16="http://schemas.microsoft.com/office/drawing/2014/main" id="{063B8FD8-2DD8-400A-8B64-E148FAF8301B}"/>
              </a:ext>
            </a:extLst>
          </p:cNvPr>
          <p:cNvSpPr txBox="1"/>
          <p:nvPr/>
        </p:nvSpPr>
        <p:spPr>
          <a:xfrm>
            <a:off x="4368922" y="1479399"/>
            <a:ext cx="3293478" cy="3570208"/>
          </a:xfrm>
          <a:prstGeom prst="rect">
            <a:avLst/>
          </a:prstGeom>
          <a:noFill/>
        </p:spPr>
        <p:txBody>
          <a:bodyPr wrap="square" rtlCol="0">
            <a:spAutoFit/>
          </a:bodyPr>
          <a:lstStyle/>
          <a:p>
            <a:pPr marL="285750" indent="-285750">
              <a:buFont typeface="Arial" charset="0"/>
              <a:buChar char="•"/>
            </a:pPr>
            <a:r>
              <a:rPr lang="en-US" dirty="0"/>
              <a:t>Limited access to ICT resources among teachers.</a:t>
            </a:r>
          </a:p>
          <a:p>
            <a:pPr marL="285750" indent="-285750">
              <a:buFont typeface="Arial" charset="0"/>
              <a:buChar char="•"/>
            </a:pPr>
            <a:r>
              <a:rPr lang="en-US" dirty="0"/>
              <a:t>Lack of competent staff to manage the EdTech infrastructure and support users in schools.</a:t>
            </a:r>
          </a:p>
          <a:p>
            <a:pPr marL="285750" indent="-285750">
              <a:buFont typeface="Arial" charset="0"/>
              <a:buChar char="•"/>
            </a:pPr>
            <a:r>
              <a:rPr lang="en-US" dirty="0"/>
              <a:t>Limit ICT training to teachers both Pre-service and In-service.</a:t>
            </a:r>
            <a:endParaRPr lang="en-US" sz="3200" dirty="0"/>
          </a:p>
          <a:p>
            <a:endParaRPr lang="en-GB" sz="3200" dirty="0">
              <a:solidFill>
                <a:srgbClr val="202124"/>
              </a:solidFill>
              <a:ea typeface="SimSun" panose="02010600030101010101" pitchFamily="2" charset="-122"/>
            </a:endParaRPr>
          </a:p>
          <a:p>
            <a:endParaRPr lang="en-GB" sz="3200" dirty="0"/>
          </a:p>
        </p:txBody>
      </p:sp>
      <p:sp>
        <p:nvSpPr>
          <p:cNvPr id="26" name="TextBox 25">
            <a:extLst>
              <a:ext uri="{FF2B5EF4-FFF2-40B4-BE49-F238E27FC236}">
                <a16:creationId xmlns:a16="http://schemas.microsoft.com/office/drawing/2014/main" id="{FD706C2F-F88B-410B-9AC8-630CDF0D59A1}"/>
              </a:ext>
            </a:extLst>
          </p:cNvPr>
          <p:cNvSpPr txBox="1"/>
          <p:nvPr/>
        </p:nvSpPr>
        <p:spPr>
          <a:xfrm>
            <a:off x="8240390" y="1479399"/>
            <a:ext cx="3717113" cy="4524315"/>
          </a:xfrm>
          <a:prstGeom prst="rect">
            <a:avLst/>
          </a:prstGeom>
          <a:noFill/>
        </p:spPr>
        <p:txBody>
          <a:bodyPr wrap="square" rtlCol="0">
            <a:spAutoFit/>
          </a:bodyPr>
          <a:lstStyle/>
          <a:p>
            <a:pPr marL="285750" lvl="0" indent="-285750">
              <a:buFont typeface="Arial" charset="0"/>
              <a:buChar char="•"/>
            </a:pPr>
            <a:r>
              <a:rPr lang="en-US" dirty="0"/>
              <a:t>ICT Master Plan, Policy development, Law on Telecommunication, and the ICT Strategic Framework.</a:t>
            </a:r>
          </a:p>
          <a:p>
            <a:pPr marL="285750" lvl="0" indent="-285750">
              <a:buFont typeface="Arial" charset="0"/>
              <a:buChar char="•"/>
            </a:pPr>
            <a:endParaRPr lang="en-US" dirty="0"/>
          </a:p>
          <a:p>
            <a:pPr marL="285750" indent="-285750">
              <a:buFont typeface="Arial" charset="0"/>
              <a:buChar char="•"/>
            </a:pPr>
            <a:r>
              <a:rPr lang="en-US" dirty="0"/>
              <a:t>Cambodia has invested significant time and resources into creating and implementing plans to increase the effective use of ICT in education.</a:t>
            </a:r>
          </a:p>
          <a:p>
            <a:pPr marL="285750" indent="-285750">
              <a:buFont typeface="Arial" charset="0"/>
              <a:buChar char="•"/>
            </a:pPr>
            <a:endParaRPr lang="en-US" dirty="0"/>
          </a:p>
          <a:p>
            <a:pPr marL="285750" lvl="0" indent="-285750">
              <a:buFont typeface="Arial" charset="0"/>
              <a:buChar char="•"/>
            </a:pPr>
            <a:r>
              <a:rPr lang="en-US" dirty="0"/>
              <a:t>Computer Programming integrated into the new national curriculum for students from Grade 4 to Grade 12.</a:t>
            </a:r>
          </a:p>
          <a:p>
            <a:endParaRPr lang="en-GB" dirty="0"/>
          </a:p>
        </p:txBody>
      </p:sp>
      <p:sp>
        <p:nvSpPr>
          <p:cNvPr id="29" name="Title 1">
            <a:extLst>
              <a:ext uri="{FF2B5EF4-FFF2-40B4-BE49-F238E27FC236}">
                <a16:creationId xmlns:a16="http://schemas.microsoft.com/office/drawing/2014/main" id="{1A9EE089-BD2E-4145-9238-2E79750F2FF6}"/>
              </a:ext>
            </a:extLst>
          </p:cNvPr>
          <p:cNvSpPr>
            <a:spLocks noGrp="1"/>
          </p:cNvSpPr>
          <p:nvPr>
            <p:ph type="title"/>
          </p:nvPr>
        </p:nvSpPr>
        <p:spPr>
          <a:xfrm>
            <a:off x="1143001" y="-249699"/>
            <a:ext cx="9905998" cy="1478570"/>
          </a:xfrm>
        </p:spPr>
        <p:txBody>
          <a:bodyPr>
            <a:normAutofit/>
          </a:bodyPr>
          <a:lstStyle/>
          <a:p>
            <a:pPr algn="ctr"/>
            <a:r>
              <a:rPr lang="en-US" b="1" dirty="0"/>
              <a:t>Key Finding for Edtech in Cambodia</a:t>
            </a:r>
          </a:p>
        </p:txBody>
      </p:sp>
    </p:spTree>
    <p:extLst>
      <p:ext uri="{BB962C8B-B14F-4D97-AF65-F5344CB8AC3E}">
        <p14:creationId xmlns:p14="http://schemas.microsoft.com/office/powerpoint/2010/main" val="62278716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4543" y="1"/>
            <a:ext cx="10929257" cy="1298713"/>
          </a:xfrm>
        </p:spPr>
        <p:txBody>
          <a:bodyPr/>
          <a:lstStyle/>
          <a:p>
            <a:pPr algn="ctr"/>
            <a:r>
              <a:rPr lang="en-US" b="1" dirty="0"/>
              <a:t>TIESEA Cambodia Proposed Pilot Intervention</a:t>
            </a:r>
          </a:p>
        </p:txBody>
      </p:sp>
      <p:sp>
        <p:nvSpPr>
          <p:cNvPr id="6" name="Content Placeholder 5">
            <a:extLst>
              <a:ext uri="{FF2B5EF4-FFF2-40B4-BE49-F238E27FC236}">
                <a16:creationId xmlns:a16="http://schemas.microsoft.com/office/drawing/2014/main" id="{BB354471-3587-4406-A840-4A9A74BD9738}"/>
              </a:ext>
            </a:extLst>
          </p:cNvPr>
          <p:cNvSpPr>
            <a:spLocks noGrp="1"/>
          </p:cNvSpPr>
          <p:nvPr>
            <p:ph idx="1"/>
          </p:nvPr>
        </p:nvSpPr>
        <p:spPr>
          <a:xfrm>
            <a:off x="112919" y="1298714"/>
            <a:ext cx="2595619" cy="47177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5950" tIns="95950" rIns="95950" bIns="95950" rtlCol="0" anchor="t" anchorCtr="0">
            <a:noAutofit/>
          </a:bodyPr>
          <a:lstStyle/>
          <a:p>
            <a:pPr marL="0" indent="0">
              <a:buNone/>
            </a:pPr>
            <a:r>
              <a:rPr lang="en-US" sz="2200" dirty="0"/>
              <a:t>Major barriers to EdTech use in schools:</a:t>
            </a:r>
          </a:p>
          <a:p>
            <a:pPr>
              <a:buFont typeface="Wingdings" panose="05000000000000000000" pitchFamily="2" charset="2"/>
              <a:buChar char="§"/>
            </a:pPr>
            <a:r>
              <a:rPr lang="en-US" sz="2200" dirty="0"/>
              <a:t>Lack of access to ICT resources</a:t>
            </a:r>
          </a:p>
          <a:p>
            <a:pPr>
              <a:buFont typeface="Wingdings" panose="05000000000000000000" pitchFamily="2" charset="2"/>
              <a:buChar char="§"/>
            </a:pPr>
            <a:r>
              <a:rPr lang="en-US" sz="2200" dirty="0"/>
              <a:t>No or poor Internet access</a:t>
            </a:r>
          </a:p>
          <a:p>
            <a:pPr>
              <a:buFont typeface="Wingdings" panose="05000000000000000000" pitchFamily="2" charset="2"/>
              <a:buChar char="§"/>
            </a:pPr>
            <a:r>
              <a:rPr lang="en-US" sz="2200" dirty="0"/>
              <a:t>Lack of competent staff to manage the EdTech infrastructure and support users in schools</a:t>
            </a:r>
          </a:p>
        </p:txBody>
      </p:sp>
      <p:sp>
        <p:nvSpPr>
          <p:cNvPr id="7" name="Arrow: Right 1">
            <a:extLst>
              <a:ext uri="{FF2B5EF4-FFF2-40B4-BE49-F238E27FC236}">
                <a16:creationId xmlns:a16="http://schemas.microsoft.com/office/drawing/2014/main" id="{781162A4-F31B-4F18-B63F-C2E01270BA19}"/>
              </a:ext>
            </a:extLst>
          </p:cNvPr>
          <p:cNvSpPr/>
          <p:nvPr/>
        </p:nvSpPr>
        <p:spPr>
          <a:xfrm>
            <a:off x="2799265" y="2815937"/>
            <a:ext cx="939615" cy="77054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5B00C5F-261F-402D-89B2-E3A96E1A6253}"/>
              </a:ext>
            </a:extLst>
          </p:cNvPr>
          <p:cNvSpPr/>
          <p:nvPr/>
        </p:nvSpPr>
        <p:spPr>
          <a:xfrm>
            <a:off x="3890157" y="1298714"/>
            <a:ext cx="1985279" cy="4717773"/>
          </a:xfrm>
          <a:prstGeom prst="rect">
            <a:avLst/>
          </a:prstGeom>
          <a:solidFill>
            <a:schemeClr val="accent1">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000" dirty="0"/>
          </a:p>
          <a:p>
            <a:r>
              <a:rPr lang="en-GB" sz="2200" dirty="0"/>
              <a:t>Working in partnership with public/private sector to address the Edtech barriers</a:t>
            </a:r>
          </a:p>
        </p:txBody>
      </p:sp>
      <p:sp>
        <p:nvSpPr>
          <p:cNvPr id="9" name="Rectangle 8">
            <a:extLst>
              <a:ext uri="{FF2B5EF4-FFF2-40B4-BE49-F238E27FC236}">
                <a16:creationId xmlns:a16="http://schemas.microsoft.com/office/drawing/2014/main" id="{35B00C5F-261F-402D-89B2-E3A96E1A6253}"/>
              </a:ext>
            </a:extLst>
          </p:cNvPr>
          <p:cNvSpPr/>
          <p:nvPr/>
        </p:nvSpPr>
        <p:spPr>
          <a:xfrm>
            <a:off x="6966328" y="1298714"/>
            <a:ext cx="5112753" cy="4717773"/>
          </a:xfrm>
          <a:prstGeom prst="rect">
            <a:avLst/>
          </a:prstGeom>
          <a:solidFill>
            <a:srgbClr val="56C43C">
              <a:alpha val="9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t>Provide access of internet, devices and necessary training to teachers, students and parents:</a:t>
            </a:r>
          </a:p>
          <a:p>
            <a:pPr marL="342900" indent="-342900">
              <a:buFont typeface="Arial" charset="0"/>
              <a:buChar char="•"/>
            </a:pPr>
            <a:r>
              <a:rPr lang="en-GB" dirty="0"/>
              <a:t>Digital literacy training to teachers, students and parents </a:t>
            </a:r>
          </a:p>
          <a:p>
            <a:pPr marL="342900" lvl="1" indent="-342900">
              <a:buFont typeface="Arial" charset="0"/>
              <a:buChar char="•"/>
            </a:pPr>
            <a:r>
              <a:rPr lang="en-GB" dirty="0"/>
              <a:t>STEM education, Science Experiment, Project based learning, </a:t>
            </a:r>
            <a:r>
              <a:rPr lang="en-US" dirty="0"/>
              <a:t>21</a:t>
            </a:r>
            <a:r>
              <a:rPr lang="en-US" baseline="30000" dirty="0"/>
              <a:t>st</a:t>
            </a:r>
            <a:r>
              <a:rPr lang="en-US" dirty="0"/>
              <a:t> Century Education and Skills, Teaching Approach/Methods/Techniques etc.</a:t>
            </a:r>
            <a:r>
              <a:rPr lang="en-GB" dirty="0"/>
              <a:t> training to subject teachers</a:t>
            </a:r>
          </a:p>
          <a:p>
            <a:pPr marL="342900" lvl="1" indent="-342900">
              <a:buFont typeface="Arial" charset="0"/>
              <a:buChar char="•"/>
            </a:pPr>
            <a:r>
              <a:rPr lang="en-GB" dirty="0"/>
              <a:t>Implementation of new teaching and learning approach in treatment and control schools</a:t>
            </a:r>
          </a:p>
          <a:p>
            <a:pPr marL="342900" indent="-342900">
              <a:buFont typeface="Arial" charset="0"/>
              <a:buChar char="•"/>
            </a:pPr>
            <a:r>
              <a:rPr lang="en-GB" dirty="0"/>
              <a:t>Technical support to teachers and students in the user of EdTech devices in their teaching and learning</a:t>
            </a:r>
          </a:p>
          <a:p>
            <a:pPr marL="342900" indent="-342900">
              <a:buFont typeface="Arial" charset="0"/>
              <a:buChar char="•"/>
            </a:pPr>
            <a:r>
              <a:rPr lang="en-GB" dirty="0"/>
              <a:t>Assessing outcome compared with baseline</a:t>
            </a:r>
          </a:p>
          <a:p>
            <a:pPr marL="342900" indent="-342900">
              <a:buFont typeface="Arial" charset="0"/>
              <a:buChar char="•"/>
            </a:pPr>
            <a:r>
              <a:rPr lang="en-GB" dirty="0"/>
              <a:t>Reporting and recommendations</a:t>
            </a:r>
          </a:p>
        </p:txBody>
      </p:sp>
      <p:sp>
        <p:nvSpPr>
          <p:cNvPr id="2" name="Arrow: Right 1">
            <a:extLst>
              <a:ext uri="{FF2B5EF4-FFF2-40B4-BE49-F238E27FC236}">
                <a16:creationId xmlns:a16="http://schemas.microsoft.com/office/drawing/2014/main" id="{1844EE07-2E10-0F9F-AD52-59B3C7A5EFFA}"/>
              </a:ext>
            </a:extLst>
          </p:cNvPr>
          <p:cNvSpPr/>
          <p:nvPr/>
        </p:nvSpPr>
        <p:spPr>
          <a:xfrm>
            <a:off x="6026713" y="2815937"/>
            <a:ext cx="939615" cy="77054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41255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38200" y="699247"/>
            <a:ext cx="10515600" cy="5477716"/>
          </a:xfrm>
        </p:spPr>
        <p:txBody>
          <a:bodyPr>
            <a:normAutofit/>
          </a:bodyPr>
          <a:lstStyle/>
          <a:p>
            <a:pPr marL="0" indent="0" algn="ctr">
              <a:buNone/>
            </a:pPr>
            <a:r>
              <a:rPr lang="en-PH" sz="6000" b="1" dirty="0">
                <a:cs typeface="Arial" panose="020B0604020202020204" pitchFamily="34" charset="0"/>
              </a:rPr>
              <a:t>Thank you!</a:t>
            </a:r>
          </a:p>
          <a:p>
            <a:pPr algn="ctr"/>
            <a:endParaRPr lang="en-PH" sz="4000" b="1" dirty="0">
              <a:cs typeface="Arial" panose="020B0604020202020204" pitchFamily="34" charset="0"/>
            </a:endParaRPr>
          </a:p>
          <a:p>
            <a:pPr marL="0" indent="0" algn="ctr">
              <a:buNone/>
            </a:pPr>
            <a:r>
              <a:rPr lang="en-PH" sz="4800" b="1" dirty="0">
                <a:cs typeface="Arial" panose="020B0604020202020204" pitchFamily="34" charset="0"/>
              </a:rPr>
              <a:t>For more information on the TIESEA project, visit our website: </a:t>
            </a:r>
          </a:p>
          <a:p>
            <a:pPr marL="0" indent="0" algn="ctr">
              <a:buNone/>
            </a:pPr>
            <a:r>
              <a:rPr lang="en-PH" sz="4800" b="1" dirty="0">
                <a:cs typeface="Arial" panose="020B0604020202020204" pitchFamily="34" charset="0"/>
                <a:hlinkClick r:id="rId2"/>
              </a:rPr>
              <a:t>www.tiesea.org</a:t>
            </a:r>
            <a:r>
              <a:rPr lang="en-PH" sz="4800" b="1">
                <a:cs typeface="Arial" panose="020B0604020202020204" pitchFamily="34" charset="0"/>
              </a:rPr>
              <a:t> </a:t>
            </a:r>
          </a:p>
        </p:txBody>
      </p:sp>
    </p:spTree>
    <p:extLst>
      <p:ext uri="{BB962C8B-B14F-4D97-AF65-F5344CB8AC3E}">
        <p14:creationId xmlns:p14="http://schemas.microsoft.com/office/powerpoint/2010/main" val="4067962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E1F36B-DEBE-CB44-94EA-54630FC71BC9}"/>
              </a:ext>
            </a:extLst>
          </p:cNvPr>
          <p:cNvSpPr>
            <a:spLocks noGrp="1"/>
          </p:cNvSpPr>
          <p:nvPr>
            <p:ph type="subTitle" idx="1"/>
          </p:nvPr>
        </p:nvSpPr>
        <p:spPr>
          <a:xfrm>
            <a:off x="1472588" y="1090670"/>
            <a:ext cx="9246824" cy="4167131"/>
          </a:xfrm>
        </p:spPr>
        <p:txBody>
          <a:bodyPr>
            <a:normAutofit fontScale="92500" lnSpcReduction="10000"/>
          </a:bodyPr>
          <a:lstStyle/>
          <a:p>
            <a:pPr>
              <a:lnSpc>
                <a:spcPct val="110000"/>
              </a:lnSpc>
              <a:spcBef>
                <a:spcPts val="0"/>
              </a:spcBef>
            </a:pPr>
            <a:r>
              <a:rPr kumimoji="0" lang="en-US" sz="30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j-ea"/>
                <a:cs typeface="+mj-cs"/>
              </a:rPr>
              <a:t>Assessment of EdTech Readiness &amp; </a:t>
            </a:r>
            <a:r>
              <a:rPr lang="en-US" sz="3000" b="1" dirty="0">
                <a:solidFill>
                  <a:schemeClr val="accent1">
                    <a:lumMod val="75000"/>
                  </a:schemeClr>
                </a:solidFill>
                <a:latin typeface="Calibri" panose="020F0502020204030204" pitchFamily="34" charset="0"/>
                <a:ea typeface="+mj-ea"/>
                <a:cs typeface="+mj-cs"/>
              </a:rPr>
              <a:t>TIESEA </a:t>
            </a:r>
            <a:r>
              <a:rPr kumimoji="0" lang="en-US" sz="30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j-ea"/>
                <a:cs typeface="+mj-cs"/>
              </a:rPr>
              <a:t>Intervention</a:t>
            </a:r>
          </a:p>
          <a:p>
            <a:pPr>
              <a:lnSpc>
                <a:spcPct val="110000"/>
              </a:lnSpc>
              <a:spcBef>
                <a:spcPts val="0"/>
              </a:spcBef>
            </a:pPr>
            <a:r>
              <a:rPr lang="en-US" sz="3000" b="1" dirty="0">
                <a:solidFill>
                  <a:schemeClr val="accent1">
                    <a:lumMod val="75000"/>
                  </a:schemeClr>
                </a:solidFill>
                <a:latin typeface="Calibri" panose="020F0502020204030204" pitchFamily="34" charset="0"/>
                <a:ea typeface="+mj-ea"/>
                <a:cs typeface="+mj-cs"/>
              </a:rPr>
              <a:t>INDONESIA</a:t>
            </a:r>
          </a:p>
          <a:p>
            <a:pPr>
              <a:lnSpc>
                <a:spcPct val="110000"/>
              </a:lnSpc>
            </a:pPr>
            <a:br>
              <a:rPr kumimoji="0" lang="en-US" sz="2800" b="1" i="0" u="none" strike="noStrike" kern="1200" cap="none" spc="0" normalizeH="0" baseline="0" noProof="0" dirty="0">
                <a:ln>
                  <a:noFill/>
                </a:ln>
                <a:effectLst/>
                <a:highlight>
                  <a:srgbClr val="FFFF00"/>
                </a:highlight>
                <a:uLnTx/>
                <a:uFillTx/>
                <a:latin typeface="Calibri" panose="020F0502020204030204" pitchFamily="34" charset="0"/>
                <a:ea typeface="+mj-ea"/>
                <a:cs typeface="+mj-cs"/>
              </a:rPr>
            </a:br>
            <a:br>
              <a:rPr kumimoji="0" lang="en-US" sz="2800" b="1" i="0" u="none" strike="noStrike" kern="1200" cap="none" spc="0" normalizeH="0" baseline="0" noProof="0" dirty="0">
                <a:ln>
                  <a:noFill/>
                </a:ln>
                <a:effectLst/>
                <a:highlight>
                  <a:srgbClr val="FFFF00"/>
                </a:highlight>
                <a:uLnTx/>
                <a:uFillTx/>
                <a:latin typeface="Calibri" panose="020F0502020204030204" pitchFamily="34" charset="0"/>
                <a:ea typeface="+mj-ea"/>
                <a:cs typeface="+mj-cs"/>
              </a:rPr>
            </a:br>
            <a:br>
              <a:rPr kumimoji="0" lang="en-US" sz="2800" b="1" i="0" u="none" strike="noStrike" kern="1200" cap="none" spc="0" normalizeH="0" baseline="0" noProof="0" dirty="0">
                <a:ln>
                  <a:noFill/>
                </a:ln>
                <a:effectLst/>
                <a:uLnTx/>
                <a:uFillTx/>
                <a:latin typeface="Calibri" panose="020F0502020204030204" pitchFamily="34" charset="0"/>
                <a:ea typeface="+mj-ea"/>
                <a:cs typeface="+mj-cs"/>
              </a:rPr>
            </a:br>
            <a:endParaRPr kumimoji="0" lang="en-US" sz="2800" b="1" i="0" u="none" strike="noStrike" kern="1200" cap="none" spc="0" normalizeH="0" baseline="0" noProof="0" dirty="0">
              <a:ln>
                <a:noFill/>
              </a:ln>
              <a:effectLst/>
              <a:uLnTx/>
              <a:uFillTx/>
              <a:latin typeface="Calibri" panose="020F0502020204030204" pitchFamily="34" charset="0"/>
              <a:ea typeface="+mj-ea"/>
              <a:cs typeface="+mj-cs"/>
            </a:endParaRPr>
          </a:p>
          <a:p>
            <a:pPr>
              <a:lnSpc>
                <a:spcPct val="110000"/>
              </a:lnSpc>
              <a:spcBef>
                <a:spcPts val="0"/>
              </a:spcBef>
            </a:pPr>
            <a:br>
              <a:rPr kumimoji="0" lang="en-US" sz="2800" b="1" i="0" u="none" strike="noStrike" kern="1200" cap="none" spc="0" normalizeH="0" baseline="0" noProof="0" dirty="0">
                <a:ln>
                  <a:noFill/>
                </a:ln>
                <a:effectLst/>
                <a:uLnTx/>
                <a:uFillTx/>
                <a:latin typeface="Calibri" panose="020F0502020204030204" pitchFamily="34" charset="0"/>
                <a:ea typeface="+mj-ea"/>
                <a:cs typeface="+mj-cs"/>
              </a:rPr>
            </a:br>
            <a:r>
              <a:rPr lang="en-US" sz="2400" b="1" dirty="0"/>
              <a:t>Expert Forum – opportunities and risks for EdTech in Southeast Asia </a:t>
            </a:r>
          </a:p>
          <a:p>
            <a:pPr>
              <a:lnSpc>
                <a:spcPct val="110000"/>
              </a:lnSpc>
              <a:spcBef>
                <a:spcPts val="0"/>
              </a:spcBef>
            </a:pPr>
            <a:r>
              <a:rPr lang="en-US" sz="2400" b="1" dirty="0"/>
              <a:t>(TIESEA project)</a:t>
            </a:r>
            <a:br>
              <a:rPr lang="en-US" sz="2400" b="1" dirty="0"/>
            </a:br>
            <a:r>
              <a:rPr lang="en-US" sz="2400" b="1" dirty="0">
                <a:solidFill>
                  <a:schemeClr val="tx2"/>
                </a:solidFill>
              </a:rPr>
              <a:t> </a:t>
            </a:r>
            <a:r>
              <a:rPr lang="en-US" sz="2400" b="1" dirty="0"/>
              <a:t>11</a:t>
            </a:r>
            <a:r>
              <a:rPr lang="en-US" sz="2400" b="1" baseline="30000" dirty="0"/>
              <a:t>th</a:t>
            </a:r>
            <a:r>
              <a:rPr lang="es-ES" sz="2400" b="1" dirty="0"/>
              <a:t> </a:t>
            </a:r>
            <a:r>
              <a:rPr lang="es-ES" sz="2400" b="1" dirty="0" err="1"/>
              <a:t>October</a:t>
            </a:r>
            <a:r>
              <a:rPr lang="es-ES" sz="2400" b="1" dirty="0"/>
              <a:t> 2022, BETT Asia, Bangkok</a:t>
            </a:r>
            <a:endParaRPr lang="en-PH" sz="2400" dirty="0"/>
          </a:p>
          <a:p>
            <a:endParaRPr lang="en-PH" dirty="0"/>
          </a:p>
          <a:p>
            <a:endParaRPr lang="en-PH" dirty="0"/>
          </a:p>
        </p:txBody>
      </p:sp>
      <p:pic>
        <p:nvPicPr>
          <p:cNvPr id="2" name="Picture 4">
            <a:extLst>
              <a:ext uri="{FF2B5EF4-FFF2-40B4-BE49-F238E27FC236}">
                <a16:creationId xmlns:a16="http://schemas.microsoft.com/office/drawing/2014/main" id="{690CBE06-76AF-23F8-C491-BFD8A8942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640" y="2190930"/>
            <a:ext cx="1588721" cy="112790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37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D8E1D9-69F6-9C6F-0C49-985EB1D39160}"/>
              </a:ext>
            </a:extLst>
          </p:cNvPr>
          <p:cNvSpPr>
            <a:spLocks noGrp="1"/>
          </p:cNvSpPr>
          <p:nvPr>
            <p:ph type="title"/>
          </p:nvPr>
        </p:nvSpPr>
        <p:spPr>
          <a:xfrm>
            <a:off x="5366132" y="136525"/>
            <a:ext cx="5987668" cy="1325563"/>
          </a:xfrm>
        </p:spPr>
        <p:txBody>
          <a:bodyPr/>
          <a:lstStyle/>
          <a:p>
            <a:pPr algn="ctr"/>
            <a:r>
              <a:rPr lang="en-US" dirty="0"/>
              <a:t>Agenda</a:t>
            </a:r>
            <a:endParaRPr lang="en-ID" dirty="0"/>
          </a:p>
        </p:txBody>
      </p:sp>
      <p:sp>
        <p:nvSpPr>
          <p:cNvPr id="6" name="Content Placeholder 5">
            <a:extLst>
              <a:ext uri="{FF2B5EF4-FFF2-40B4-BE49-F238E27FC236}">
                <a16:creationId xmlns:a16="http://schemas.microsoft.com/office/drawing/2014/main" id="{86132189-017B-7A9B-9B5A-6CDB3A68DC08}"/>
              </a:ext>
            </a:extLst>
          </p:cNvPr>
          <p:cNvSpPr>
            <a:spLocks noGrp="1"/>
          </p:cNvSpPr>
          <p:nvPr>
            <p:ph sz="half" idx="1"/>
          </p:nvPr>
        </p:nvSpPr>
        <p:spPr>
          <a:xfrm>
            <a:off x="5366132" y="1368024"/>
            <a:ext cx="6598186" cy="4351338"/>
          </a:xfrm>
        </p:spPr>
        <p:txBody>
          <a:bodyPr>
            <a:normAutofit fontScale="92500" lnSpcReduction="10000"/>
          </a:bodyPr>
          <a:lstStyle/>
          <a:p>
            <a:pPr marL="514350" indent="-514350">
              <a:buFont typeface="+mj-lt"/>
              <a:buAutoNum type="arabicPeriod"/>
            </a:pPr>
            <a:r>
              <a:rPr lang="en-US" dirty="0"/>
              <a:t>Report on the applying EdTech readiness framework to Indonesia</a:t>
            </a:r>
          </a:p>
          <a:p>
            <a:pPr marL="971550" lvl="1" indent="-514350">
              <a:buFont typeface="+mj-lt"/>
              <a:buAutoNum type="arabicPeriod"/>
            </a:pPr>
            <a:r>
              <a:rPr lang="en-US" dirty="0"/>
              <a:t>Infrastructure </a:t>
            </a:r>
          </a:p>
          <a:p>
            <a:pPr marL="971550" lvl="1" indent="-514350">
              <a:buFont typeface="+mj-lt"/>
              <a:buAutoNum type="arabicPeriod"/>
            </a:pPr>
            <a:r>
              <a:rPr lang="en-US" dirty="0"/>
              <a:t>Government policies</a:t>
            </a:r>
          </a:p>
          <a:p>
            <a:pPr marL="971550" lvl="1" indent="-514350">
              <a:buFont typeface="+mj-lt"/>
              <a:buAutoNum type="arabicPeriod"/>
            </a:pPr>
            <a:r>
              <a:rPr lang="en-US" dirty="0"/>
              <a:t>School/teachers &amp; principals</a:t>
            </a:r>
          </a:p>
          <a:p>
            <a:pPr marL="971550" lvl="1" indent="-514350">
              <a:buFont typeface="+mj-lt"/>
              <a:buAutoNum type="arabicPeriod"/>
            </a:pPr>
            <a:r>
              <a:rPr lang="en-US" dirty="0"/>
              <a:t>Home/students &amp; parents</a:t>
            </a:r>
          </a:p>
          <a:p>
            <a:pPr marL="971550" lvl="1" indent="-514350">
              <a:buFont typeface="+mj-lt"/>
              <a:buAutoNum type="arabicPeriod"/>
            </a:pPr>
            <a:r>
              <a:rPr lang="en-US" dirty="0"/>
              <a:t>Providers/public-private partnership </a:t>
            </a:r>
          </a:p>
          <a:p>
            <a:pPr marL="457200" lvl="1" indent="0">
              <a:buNone/>
            </a:pPr>
            <a:r>
              <a:rPr lang="en-US" dirty="0"/>
              <a:t> </a:t>
            </a:r>
          </a:p>
          <a:p>
            <a:pPr marL="514350" indent="-514350">
              <a:buFont typeface="+mj-lt"/>
              <a:buAutoNum type="arabicPeriod"/>
            </a:pPr>
            <a:r>
              <a:rPr lang="en-US" dirty="0"/>
              <a:t>Progress report on the TIESEA intervention in Indonesia</a:t>
            </a:r>
          </a:p>
          <a:p>
            <a:pPr marL="971550" lvl="1" indent="-514350">
              <a:buFont typeface="+mj-lt"/>
              <a:buAutoNum type="arabicPeriod"/>
            </a:pPr>
            <a:r>
              <a:rPr lang="en-US" dirty="0"/>
              <a:t>Overview of the EdTech intervention </a:t>
            </a:r>
          </a:p>
          <a:p>
            <a:pPr marL="971550" lvl="1" indent="-514350">
              <a:buFont typeface="+mj-lt"/>
              <a:buAutoNum type="arabicPeriod"/>
            </a:pPr>
            <a:r>
              <a:rPr lang="en-US" dirty="0"/>
              <a:t>1</a:t>
            </a:r>
            <a:r>
              <a:rPr lang="en-US" baseline="30000" dirty="0"/>
              <a:t>st</a:t>
            </a:r>
            <a:r>
              <a:rPr lang="en-US" dirty="0"/>
              <a:t> TPD workshop  </a:t>
            </a:r>
          </a:p>
        </p:txBody>
      </p:sp>
      <p:pic>
        <p:nvPicPr>
          <p:cNvPr id="9" name="Content Placeholder 8">
            <a:extLst>
              <a:ext uri="{FF2B5EF4-FFF2-40B4-BE49-F238E27FC236}">
                <a16:creationId xmlns:a16="http://schemas.microsoft.com/office/drawing/2014/main" id="{55D0867E-0DA9-45A6-3366-7FDAEFCAF5C8}"/>
              </a:ext>
            </a:extLst>
          </p:cNvPr>
          <p:cNvPicPr>
            <a:picLocks noGrp="1" noChangeAspect="1"/>
          </p:cNvPicPr>
          <p:nvPr>
            <p:ph sz="half" idx="2"/>
          </p:nvPr>
        </p:nvPicPr>
        <p:blipFill>
          <a:blip r:embed="rId2"/>
          <a:stretch>
            <a:fillRect/>
          </a:stretch>
        </p:blipFill>
        <p:spPr>
          <a:xfrm>
            <a:off x="1830017" y="406624"/>
            <a:ext cx="2466153" cy="4351338"/>
          </a:xfrm>
        </p:spPr>
      </p:pic>
      <p:sp>
        <p:nvSpPr>
          <p:cNvPr id="4" name="Footer Placeholder 3">
            <a:extLst>
              <a:ext uri="{FF2B5EF4-FFF2-40B4-BE49-F238E27FC236}">
                <a16:creationId xmlns:a16="http://schemas.microsoft.com/office/drawing/2014/main" id="{4D6796D5-A0A5-62B0-9892-46B5B70EBEAA}"/>
              </a:ext>
            </a:extLst>
          </p:cNvPr>
          <p:cNvSpPr>
            <a:spLocks noGrp="1"/>
          </p:cNvSpPr>
          <p:nvPr>
            <p:ph type="ftr" sz="quarter" idx="11"/>
          </p:nvPr>
        </p:nvSpPr>
        <p:spPr/>
        <p:txBody>
          <a:bodyPr/>
          <a:lstStyle/>
          <a:p>
            <a:endParaRPr lang="en-US" dirty="0"/>
          </a:p>
        </p:txBody>
      </p:sp>
      <p:sp>
        <p:nvSpPr>
          <p:cNvPr id="11" name="TextBox 10">
            <a:extLst>
              <a:ext uri="{FF2B5EF4-FFF2-40B4-BE49-F238E27FC236}">
                <a16:creationId xmlns:a16="http://schemas.microsoft.com/office/drawing/2014/main" id="{97633053-431A-552F-44EB-03934A815092}"/>
              </a:ext>
            </a:extLst>
          </p:cNvPr>
          <p:cNvSpPr txBox="1"/>
          <p:nvPr/>
        </p:nvSpPr>
        <p:spPr>
          <a:xfrm>
            <a:off x="1752494" y="5029424"/>
            <a:ext cx="2621201" cy="646331"/>
          </a:xfrm>
          <a:prstGeom prst="rect">
            <a:avLst/>
          </a:prstGeom>
          <a:noFill/>
        </p:spPr>
        <p:txBody>
          <a:bodyPr wrap="square" rtlCol="0">
            <a:spAutoFit/>
          </a:bodyPr>
          <a:lstStyle/>
          <a:p>
            <a:pPr algn="ctr"/>
            <a:r>
              <a:rPr lang="en-US" b="1" dirty="0"/>
              <a:t>Cahya K. Ratih</a:t>
            </a:r>
          </a:p>
          <a:p>
            <a:pPr algn="ctr"/>
            <a:r>
              <a:rPr lang="en-US" dirty="0"/>
              <a:t>cahya@seamolec.org</a:t>
            </a:r>
            <a:endParaRPr lang="en-ID" dirty="0"/>
          </a:p>
        </p:txBody>
      </p:sp>
    </p:spTree>
    <p:extLst>
      <p:ext uri="{BB962C8B-B14F-4D97-AF65-F5344CB8AC3E}">
        <p14:creationId xmlns:p14="http://schemas.microsoft.com/office/powerpoint/2010/main" val="2301334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E089-BD2E-4145-9238-2E79750F2FF6}"/>
              </a:ext>
            </a:extLst>
          </p:cNvPr>
          <p:cNvSpPr>
            <a:spLocks noGrp="1"/>
          </p:cNvSpPr>
          <p:nvPr>
            <p:ph type="ctrTitle"/>
          </p:nvPr>
        </p:nvSpPr>
        <p:spPr>
          <a:xfrm>
            <a:off x="2930048" y="1640411"/>
            <a:ext cx="6331904" cy="1146013"/>
          </a:xfrm>
        </p:spPr>
        <p:txBody>
          <a:bodyPr anchor="t">
            <a:normAutofit/>
          </a:bodyPr>
          <a:lstStyle/>
          <a:p>
            <a:r>
              <a:rPr lang="en-US" sz="4000" b="1" dirty="0">
                <a:solidFill>
                  <a:srgbClr val="0070C0"/>
                </a:solidFill>
                <a:latin typeface="+mn-lt"/>
              </a:rPr>
              <a:t>What works with EdTech ?</a:t>
            </a:r>
            <a:br>
              <a:rPr lang="en-US" sz="2500" dirty="0">
                <a:solidFill>
                  <a:schemeClr val="tx2"/>
                </a:solidFill>
              </a:rPr>
            </a:br>
            <a:r>
              <a:rPr lang="en-US" sz="2500" b="1" dirty="0">
                <a:solidFill>
                  <a:schemeClr val="tx2"/>
                </a:solidFill>
              </a:rPr>
              <a:t> </a:t>
            </a:r>
            <a:endParaRPr lang="en-US" sz="2500" dirty="0">
              <a:solidFill>
                <a:schemeClr val="tx2"/>
              </a:solidFill>
            </a:endParaRPr>
          </a:p>
        </p:txBody>
      </p:sp>
      <p:sp>
        <p:nvSpPr>
          <p:cNvPr id="3" name="Subtitle 2">
            <a:extLst>
              <a:ext uri="{FF2B5EF4-FFF2-40B4-BE49-F238E27FC236}">
                <a16:creationId xmlns:a16="http://schemas.microsoft.com/office/drawing/2014/main" id="{1EE1F36B-DEBE-CB44-94EA-54630FC71BC9}"/>
              </a:ext>
            </a:extLst>
          </p:cNvPr>
          <p:cNvSpPr>
            <a:spLocks noGrp="1"/>
          </p:cNvSpPr>
          <p:nvPr>
            <p:ph type="subTitle" idx="1"/>
          </p:nvPr>
        </p:nvSpPr>
        <p:spPr>
          <a:xfrm>
            <a:off x="2759157" y="2786424"/>
            <a:ext cx="6673686" cy="1146013"/>
          </a:xfrm>
        </p:spPr>
        <p:txBody>
          <a:bodyPr anchor="t">
            <a:noAutofit/>
          </a:bodyPr>
          <a:lstStyle/>
          <a:p>
            <a:pPr>
              <a:lnSpc>
                <a:spcPct val="110000"/>
              </a:lnSpc>
              <a:spcBef>
                <a:spcPts val="600"/>
              </a:spcBef>
            </a:pPr>
            <a:r>
              <a:rPr lang="en-US" sz="2000" b="1" dirty="0"/>
              <a:t>What particular learning and teaching issues can be addressed using EdTech to improve opportunities and learning outcomes ?</a:t>
            </a:r>
          </a:p>
        </p:txBody>
      </p:sp>
      <p:grpSp>
        <p:nvGrpSpPr>
          <p:cNvPr id="6" name="Group 5">
            <a:extLst>
              <a:ext uri="{FF2B5EF4-FFF2-40B4-BE49-F238E27FC236}">
                <a16:creationId xmlns:a16="http://schemas.microsoft.com/office/drawing/2014/main" id="{164AA8F4-A476-4C60-A16C-0D75B4763380}"/>
              </a:ext>
            </a:extLst>
          </p:cNvPr>
          <p:cNvGrpSpPr/>
          <p:nvPr/>
        </p:nvGrpSpPr>
        <p:grpSpPr>
          <a:xfrm>
            <a:off x="262952" y="5833923"/>
            <a:ext cx="11711470" cy="980122"/>
            <a:chOff x="326452" y="5859323"/>
            <a:chExt cx="11711470" cy="980122"/>
          </a:xfrm>
        </p:grpSpPr>
        <p:pic>
          <p:nvPicPr>
            <p:cNvPr id="19" name="Picture 18">
              <a:extLst>
                <a:ext uri="{FF2B5EF4-FFF2-40B4-BE49-F238E27FC236}">
                  <a16:creationId xmlns:a16="http://schemas.microsoft.com/office/drawing/2014/main" id="{0B0D8D37-82A3-454E-B5EE-EC7BACB0DA07}"/>
                </a:ext>
              </a:extLst>
            </p:cNvPr>
            <p:cNvPicPr>
              <a:picLocks noChangeAspect="1"/>
            </p:cNvPicPr>
            <p:nvPr/>
          </p:nvPicPr>
          <p:blipFill rotWithShape="1">
            <a:blip r:embed="rId2"/>
            <a:srcRect l="69060" t="9686" r="2466" b="24157"/>
            <a:stretch/>
          </p:blipFill>
          <p:spPr>
            <a:xfrm>
              <a:off x="8720298" y="5953016"/>
              <a:ext cx="3317624" cy="886429"/>
            </a:xfrm>
            <a:prstGeom prst="rect">
              <a:avLst/>
            </a:prstGeom>
          </p:spPr>
        </p:pic>
        <p:pic>
          <p:nvPicPr>
            <p:cNvPr id="25" name="Picture 24">
              <a:extLst>
                <a:ext uri="{FF2B5EF4-FFF2-40B4-BE49-F238E27FC236}">
                  <a16:creationId xmlns:a16="http://schemas.microsoft.com/office/drawing/2014/main" id="{31B6F21C-FF18-41C7-8D62-F15B58595C16}"/>
                </a:ext>
              </a:extLst>
            </p:cNvPr>
            <p:cNvPicPr>
              <a:picLocks noChangeAspect="1"/>
            </p:cNvPicPr>
            <p:nvPr/>
          </p:nvPicPr>
          <p:blipFill rotWithShape="1">
            <a:blip r:embed="rId2"/>
            <a:srcRect l="38385" r="34415" b="32170"/>
            <a:stretch/>
          </p:blipFill>
          <p:spPr>
            <a:xfrm>
              <a:off x="4715606" y="5859323"/>
              <a:ext cx="3090988" cy="886429"/>
            </a:xfrm>
            <a:prstGeom prst="rect">
              <a:avLst/>
            </a:prstGeom>
          </p:spPr>
        </p:pic>
        <p:pic>
          <p:nvPicPr>
            <p:cNvPr id="1026" name="Picture 5">
              <a:extLst>
                <a:ext uri="{FF2B5EF4-FFF2-40B4-BE49-F238E27FC236}">
                  <a16:creationId xmlns:a16="http://schemas.microsoft.com/office/drawing/2014/main" id="{8D47D5F3-E54E-4A20-9CDE-FF39B97807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380"/>
            <a:stretch/>
          </p:blipFill>
          <p:spPr bwMode="auto">
            <a:xfrm>
              <a:off x="326452" y="5953016"/>
              <a:ext cx="3317624" cy="886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1802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D6796D5-A0A5-62B0-9892-46B5B70EBEAA}"/>
              </a:ext>
            </a:extLst>
          </p:cNvPr>
          <p:cNvSpPr>
            <a:spLocks noGrp="1"/>
          </p:cNvSpPr>
          <p:nvPr>
            <p:ph type="ftr" sz="quarter" idx="11"/>
          </p:nvPr>
        </p:nvSpPr>
        <p:spPr/>
        <p:txBody>
          <a:bodyPr/>
          <a:lstStyle/>
          <a:p>
            <a:endParaRPr lang="en-US" dirty="0"/>
          </a:p>
        </p:txBody>
      </p:sp>
      <p:pic>
        <p:nvPicPr>
          <p:cNvPr id="6" name="Picture 5">
            <a:extLst>
              <a:ext uri="{FF2B5EF4-FFF2-40B4-BE49-F238E27FC236}">
                <a16:creationId xmlns:a16="http://schemas.microsoft.com/office/drawing/2014/main" id="{5F9FC5DC-A22F-7B30-ACD3-64C9F1F09A45}"/>
              </a:ext>
            </a:extLst>
          </p:cNvPr>
          <p:cNvPicPr>
            <a:picLocks noChangeAspect="1"/>
          </p:cNvPicPr>
          <p:nvPr/>
        </p:nvPicPr>
        <p:blipFill>
          <a:blip r:embed="rId2"/>
          <a:stretch>
            <a:fillRect/>
          </a:stretch>
        </p:blipFill>
        <p:spPr>
          <a:xfrm>
            <a:off x="671520" y="372903"/>
            <a:ext cx="10620769" cy="5301819"/>
          </a:xfrm>
          <a:prstGeom prst="rect">
            <a:avLst/>
          </a:prstGeom>
        </p:spPr>
      </p:pic>
      <p:sp>
        <p:nvSpPr>
          <p:cNvPr id="10" name="TextBox 9">
            <a:extLst>
              <a:ext uri="{FF2B5EF4-FFF2-40B4-BE49-F238E27FC236}">
                <a16:creationId xmlns:a16="http://schemas.microsoft.com/office/drawing/2014/main" id="{F06159A7-5CF4-94F0-4972-492336D7D01C}"/>
              </a:ext>
            </a:extLst>
          </p:cNvPr>
          <p:cNvSpPr txBox="1"/>
          <p:nvPr/>
        </p:nvSpPr>
        <p:spPr>
          <a:xfrm>
            <a:off x="2908453" y="5674722"/>
            <a:ext cx="8163499" cy="215444"/>
          </a:xfrm>
          <a:prstGeom prst="rect">
            <a:avLst/>
          </a:prstGeom>
          <a:noFill/>
        </p:spPr>
        <p:txBody>
          <a:bodyPr wrap="square" rtlCol="0">
            <a:spAutoFit/>
          </a:bodyPr>
          <a:lstStyle/>
          <a:p>
            <a:pPr algn="r"/>
            <a:r>
              <a:rPr lang="en-US" sz="800" dirty="0"/>
              <a:t>Presented by the Head of the MoECRT Data &amp; Information Centre during TIESEA National Workshop, February 2022</a:t>
            </a:r>
            <a:endParaRPr lang="en-ID" sz="800" dirty="0"/>
          </a:p>
        </p:txBody>
      </p:sp>
    </p:spTree>
    <p:extLst>
      <p:ext uri="{BB962C8B-B14F-4D97-AF65-F5344CB8AC3E}">
        <p14:creationId xmlns:p14="http://schemas.microsoft.com/office/powerpoint/2010/main" val="1188352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C30972-BB1C-4ACF-A10B-3314D42222A7}"/>
              </a:ext>
            </a:extLst>
          </p:cNvPr>
          <p:cNvSpPr/>
          <p:nvPr/>
        </p:nvSpPr>
        <p:spPr>
          <a:xfrm>
            <a:off x="142696" y="1536984"/>
            <a:ext cx="11871504" cy="38743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a:extLst>
              <a:ext uri="{FF2B5EF4-FFF2-40B4-BE49-F238E27FC236}">
                <a16:creationId xmlns:a16="http://schemas.microsoft.com/office/drawing/2014/main" id="{D640CF20-4FF3-4E2F-9017-3A671E5F4C87}"/>
              </a:ext>
            </a:extLst>
          </p:cNvPr>
          <p:cNvSpPr>
            <a:spLocks noGrp="1"/>
          </p:cNvSpPr>
          <p:nvPr>
            <p:ph type="title"/>
          </p:nvPr>
        </p:nvSpPr>
        <p:spPr/>
        <p:txBody>
          <a:bodyPr>
            <a:normAutofit/>
          </a:bodyPr>
          <a:lstStyle/>
          <a:p>
            <a:r>
              <a:rPr lang="en-US" sz="4000" b="1" dirty="0">
                <a:latin typeface="+mn-lt"/>
              </a:rPr>
              <a:t>1. Infrastructure: </a:t>
            </a:r>
            <a:r>
              <a:rPr lang="en-US" sz="2800" b="1" dirty="0">
                <a:solidFill>
                  <a:srgbClr val="FF0000"/>
                </a:solidFill>
                <a:latin typeface="+mn-lt"/>
              </a:rPr>
              <a:t>Electricity, Internet Access, Digital Devices</a:t>
            </a:r>
            <a:endParaRPr lang="en-ID" sz="4000" b="1" dirty="0">
              <a:solidFill>
                <a:srgbClr val="FF0000"/>
              </a:solidFill>
              <a:latin typeface="+mn-lt"/>
            </a:endParaRPr>
          </a:p>
        </p:txBody>
      </p:sp>
      <p:sp>
        <p:nvSpPr>
          <p:cNvPr id="823" name="TextBox 822">
            <a:extLst>
              <a:ext uri="{FF2B5EF4-FFF2-40B4-BE49-F238E27FC236}">
                <a16:creationId xmlns:a16="http://schemas.microsoft.com/office/drawing/2014/main" id="{6D5C79D5-A097-4134-A637-91AC3D5BCEA2}"/>
              </a:ext>
            </a:extLst>
          </p:cNvPr>
          <p:cNvSpPr txBox="1"/>
          <p:nvPr/>
        </p:nvSpPr>
        <p:spPr>
          <a:xfrm>
            <a:off x="762000" y="5265301"/>
            <a:ext cx="3506102" cy="661720"/>
          </a:xfrm>
          <a:prstGeom prst="rect">
            <a:avLst/>
          </a:prstGeom>
          <a:noFill/>
        </p:spPr>
        <p:txBody>
          <a:bodyPr wrap="square">
            <a:spAutoFit/>
          </a:bodyPr>
          <a:lstStyle/>
          <a:p>
            <a:r>
              <a:rPr lang="en-US" sz="1800" b="0" i="0" u="none" strike="noStrike" dirty="0">
                <a:solidFill>
                  <a:srgbClr val="000000"/>
                </a:solidFill>
                <a:effectLst/>
                <a:latin typeface="Calibri" panose="020F0502020204030204" pitchFamily="34" charset="0"/>
              </a:rPr>
              <a:t>______</a:t>
            </a:r>
          </a:p>
          <a:p>
            <a:r>
              <a:rPr lang="en-US" sz="1000" dirty="0">
                <a:effectLst/>
                <a:latin typeface="+mj-lt"/>
                <a:ea typeface="Arial" panose="020B0604020202020204" pitchFamily="34" charset="0"/>
              </a:rPr>
              <a:t>1 National mid-term development plan 2020-2024</a:t>
            </a:r>
            <a:endParaRPr lang="en-ID" sz="1000" dirty="0">
              <a:effectLst/>
              <a:latin typeface="+mj-lt"/>
              <a:ea typeface="Arial" panose="020B0604020202020204" pitchFamily="34" charset="0"/>
            </a:endParaRPr>
          </a:p>
          <a:p>
            <a:r>
              <a:rPr lang="en-US" sz="900" b="0" i="0" u="none" strike="noStrike" dirty="0">
                <a:solidFill>
                  <a:srgbClr val="000000"/>
                </a:solidFill>
                <a:effectLst/>
                <a:latin typeface="Calibri" panose="020F0502020204030204" pitchFamily="34" charset="0"/>
              </a:rPr>
              <a:t>2 The basic education data (Dapodik), April 2021</a:t>
            </a:r>
            <a:endParaRPr lang="en-ID" sz="900" dirty="0"/>
          </a:p>
        </p:txBody>
      </p:sp>
      <p:grpSp>
        <p:nvGrpSpPr>
          <p:cNvPr id="5" name="Group 4">
            <a:extLst>
              <a:ext uri="{FF2B5EF4-FFF2-40B4-BE49-F238E27FC236}">
                <a16:creationId xmlns:a16="http://schemas.microsoft.com/office/drawing/2014/main" id="{83230AEA-6102-4536-95B6-72CCF121AEF5}"/>
              </a:ext>
            </a:extLst>
          </p:cNvPr>
          <p:cNvGrpSpPr/>
          <p:nvPr/>
        </p:nvGrpSpPr>
        <p:grpSpPr>
          <a:xfrm>
            <a:off x="412366" y="1865546"/>
            <a:ext cx="3606796" cy="3240155"/>
            <a:chOff x="704288" y="1915929"/>
            <a:chExt cx="3606796" cy="3240155"/>
          </a:xfrm>
        </p:grpSpPr>
        <p:sp>
          <p:nvSpPr>
            <p:cNvPr id="402" name="Rectangle: Rounded Corners 401">
              <a:extLst>
                <a:ext uri="{FF2B5EF4-FFF2-40B4-BE49-F238E27FC236}">
                  <a16:creationId xmlns:a16="http://schemas.microsoft.com/office/drawing/2014/main" id="{725231FA-A4BC-4E79-9E11-FB4124A99E2C}"/>
                </a:ext>
              </a:extLst>
            </p:cNvPr>
            <p:cNvSpPr/>
            <p:nvPr/>
          </p:nvSpPr>
          <p:spPr>
            <a:xfrm>
              <a:off x="777054" y="3579474"/>
              <a:ext cx="3439346" cy="157661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9" name="Group 8">
              <a:extLst>
                <a:ext uri="{FF2B5EF4-FFF2-40B4-BE49-F238E27FC236}">
                  <a16:creationId xmlns:a16="http://schemas.microsoft.com/office/drawing/2014/main" id="{9157110A-395F-444F-86CF-F4CBCE014CD8}"/>
                </a:ext>
              </a:extLst>
            </p:cNvPr>
            <p:cNvGrpSpPr/>
            <p:nvPr/>
          </p:nvGrpSpPr>
          <p:grpSpPr>
            <a:xfrm>
              <a:off x="3514871" y="3055801"/>
              <a:ext cx="796213" cy="1131019"/>
              <a:chOff x="3843519" y="1702876"/>
              <a:chExt cx="1464892" cy="2354112"/>
            </a:xfrm>
          </p:grpSpPr>
          <p:sp>
            <p:nvSpPr>
              <p:cNvPr id="10" name="Google Shape;458;p21">
                <a:extLst>
                  <a:ext uri="{FF2B5EF4-FFF2-40B4-BE49-F238E27FC236}">
                    <a16:creationId xmlns:a16="http://schemas.microsoft.com/office/drawing/2014/main" id="{55BBE6EC-3E04-45B9-8EB7-EE566D84ADF1}"/>
                  </a:ext>
                </a:extLst>
              </p:cNvPr>
              <p:cNvSpPr/>
              <p:nvPr/>
            </p:nvSpPr>
            <p:spPr>
              <a:xfrm>
                <a:off x="3843521" y="1991954"/>
                <a:ext cx="1464890" cy="1616436"/>
              </a:xfrm>
              <a:custGeom>
                <a:avLst/>
                <a:gdLst/>
                <a:ahLst/>
                <a:cxnLst/>
                <a:rect l="l" t="t" r="r" b="b"/>
                <a:pathLst>
                  <a:path w="42207" h="46417" extrusionOk="0">
                    <a:moveTo>
                      <a:pt x="21103" y="0"/>
                    </a:moveTo>
                    <a:cubicBezTo>
                      <a:pt x="8973" y="0"/>
                      <a:pt x="0" y="8839"/>
                      <a:pt x="4779" y="23158"/>
                    </a:cubicBezTo>
                    <a:cubicBezTo>
                      <a:pt x="6684" y="28889"/>
                      <a:pt x="10878" y="31914"/>
                      <a:pt x="11713" y="37678"/>
                    </a:cubicBezTo>
                    <a:cubicBezTo>
                      <a:pt x="11813" y="38380"/>
                      <a:pt x="11830" y="39583"/>
                      <a:pt x="12014" y="40669"/>
                    </a:cubicBezTo>
                    <a:cubicBezTo>
                      <a:pt x="12699" y="44846"/>
                      <a:pt x="29725" y="46417"/>
                      <a:pt x="30326" y="39566"/>
                    </a:cubicBezTo>
                    <a:cubicBezTo>
                      <a:pt x="30393" y="38848"/>
                      <a:pt x="30427" y="38146"/>
                      <a:pt x="30493" y="37678"/>
                    </a:cubicBezTo>
                    <a:cubicBezTo>
                      <a:pt x="31312" y="31914"/>
                      <a:pt x="35506" y="28889"/>
                      <a:pt x="37427" y="23158"/>
                    </a:cubicBezTo>
                    <a:cubicBezTo>
                      <a:pt x="42206" y="8839"/>
                      <a:pt x="33234" y="0"/>
                      <a:pt x="21103" y="0"/>
                    </a:cubicBezTo>
                    <a:close/>
                  </a:path>
                </a:pathLst>
              </a:custGeom>
              <a:solidFill>
                <a:srgbClr val="F6E0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459;p21">
                <a:extLst>
                  <a:ext uri="{FF2B5EF4-FFF2-40B4-BE49-F238E27FC236}">
                    <a16:creationId xmlns:a16="http://schemas.microsoft.com/office/drawing/2014/main" id="{0F7770EE-B16D-4C3A-BA86-DC0CA9F2DE9E}"/>
                  </a:ext>
                </a:extLst>
              </p:cNvPr>
              <p:cNvSpPr/>
              <p:nvPr/>
            </p:nvSpPr>
            <p:spPr>
              <a:xfrm>
                <a:off x="3843519" y="1702876"/>
                <a:ext cx="1426978" cy="2354112"/>
              </a:xfrm>
              <a:custGeom>
                <a:avLst/>
                <a:gdLst/>
                <a:ahLst/>
                <a:cxnLst/>
                <a:rect l="l" t="t" r="r" b="b"/>
                <a:pathLst>
                  <a:path w="35874" h="59182" extrusionOk="0">
                    <a:moveTo>
                      <a:pt x="14838" y="19365"/>
                    </a:moveTo>
                    <a:cubicBezTo>
                      <a:pt x="14921" y="18931"/>
                      <a:pt x="14854" y="18664"/>
                      <a:pt x="14721" y="18530"/>
                    </a:cubicBezTo>
                    <a:cubicBezTo>
                      <a:pt x="14637" y="18430"/>
                      <a:pt x="14503" y="18396"/>
                      <a:pt x="14403" y="18446"/>
                    </a:cubicBezTo>
                    <a:cubicBezTo>
                      <a:pt x="14303" y="18480"/>
                      <a:pt x="14236" y="18563"/>
                      <a:pt x="14253" y="18680"/>
                    </a:cubicBezTo>
                    <a:cubicBezTo>
                      <a:pt x="14270" y="18864"/>
                      <a:pt x="14437" y="19098"/>
                      <a:pt x="14838" y="19365"/>
                    </a:cubicBezTo>
                    <a:close/>
                    <a:moveTo>
                      <a:pt x="17929" y="20251"/>
                    </a:moveTo>
                    <a:cubicBezTo>
                      <a:pt x="17929" y="20251"/>
                      <a:pt x="16241" y="20318"/>
                      <a:pt x="15172" y="19716"/>
                    </a:cubicBezTo>
                    <a:lnTo>
                      <a:pt x="15138" y="19633"/>
                    </a:lnTo>
                    <a:cubicBezTo>
                      <a:pt x="15322" y="18948"/>
                      <a:pt x="15205" y="18530"/>
                      <a:pt x="14988" y="18296"/>
                    </a:cubicBezTo>
                    <a:cubicBezTo>
                      <a:pt x="14788" y="18062"/>
                      <a:pt x="14503" y="18012"/>
                      <a:pt x="14270" y="18112"/>
                    </a:cubicBezTo>
                    <a:cubicBezTo>
                      <a:pt x="14036" y="18196"/>
                      <a:pt x="13852" y="18413"/>
                      <a:pt x="13902" y="18731"/>
                    </a:cubicBezTo>
                    <a:cubicBezTo>
                      <a:pt x="13935" y="19015"/>
                      <a:pt x="14186" y="19399"/>
                      <a:pt x="14804" y="19766"/>
                    </a:cubicBezTo>
                    <a:lnTo>
                      <a:pt x="14821" y="19800"/>
                    </a:lnTo>
                    <a:cubicBezTo>
                      <a:pt x="14570" y="20134"/>
                      <a:pt x="13752" y="21153"/>
                      <a:pt x="12849" y="21237"/>
                    </a:cubicBezTo>
                    <a:cubicBezTo>
                      <a:pt x="12933" y="20602"/>
                      <a:pt x="12766" y="20218"/>
                      <a:pt x="12549" y="20017"/>
                    </a:cubicBezTo>
                    <a:cubicBezTo>
                      <a:pt x="12331" y="19817"/>
                      <a:pt x="12031" y="19800"/>
                      <a:pt x="11813" y="19917"/>
                    </a:cubicBezTo>
                    <a:cubicBezTo>
                      <a:pt x="11579" y="20034"/>
                      <a:pt x="11429" y="20268"/>
                      <a:pt x="11513" y="20568"/>
                    </a:cubicBezTo>
                    <a:cubicBezTo>
                      <a:pt x="11579" y="20869"/>
                      <a:pt x="11864" y="21203"/>
                      <a:pt x="12532" y="21504"/>
                    </a:cubicBezTo>
                    <a:lnTo>
                      <a:pt x="17093" y="29524"/>
                    </a:lnTo>
                    <a:cubicBezTo>
                      <a:pt x="16692" y="29725"/>
                      <a:pt x="16158" y="29975"/>
                      <a:pt x="15606" y="30126"/>
                    </a:cubicBezTo>
                    <a:cubicBezTo>
                      <a:pt x="15021" y="30293"/>
                      <a:pt x="14938" y="30644"/>
                      <a:pt x="15055" y="31078"/>
                    </a:cubicBezTo>
                    <a:cubicBezTo>
                      <a:pt x="15138" y="31379"/>
                      <a:pt x="15356" y="31696"/>
                      <a:pt x="15539" y="31997"/>
                    </a:cubicBezTo>
                    <a:cubicBezTo>
                      <a:pt x="15673" y="32198"/>
                      <a:pt x="15790" y="32381"/>
                      <a:pt x="15857" y="32532"/>
                    </a:cubicBezTo>
                    <a:cubicBezTo>
                      <a:pt x="15623" y="32766"/>
                      <a:pt x="15072" y="33551"/>
                      <a:pt x="15072" y="35239"/>
                    </a:cubicBezTo>
                    <a:lnTo>
                      <a:pt x="15072" y="44011"/>
                    </a:lnTo>
                    <a:cubicBezTo>
                      <a:pt x="14503" y="43927"/>
                      <a:pt x="13952" y="43810"/>
                      <a:pt x="13434" y="43676"/>
                    </a:cubicBezTo>
                    <a:cubicBezTo>
                      <a:pt x="11947" y="43309"/>
                      <a:pt x="10694" y="42774"/>
                      <a:pt x="9925" y="42122"/>
                    </a:cubicBezTo>
                    <a:cubicBezTo>
                      <a:pt x="9892" y="42089"/>
                      <a:pt x="9859" y="42056"/>
                      <a:pt x="9825" y="42039"/>
                    </a:cubicBezTo>
                    <a:cubicBezTo>
                      <a:pt x="9441" y="41688"/>
                      <a:pt x="9207" y="41320"/>
                      <a:pt x="9140" y="40919"/>
                    </a:cubicBezTo>
                    <a:cubicBezTo>
                      <a:pt x="9040" y="40301"/>
                      <a:pt x="8990" y="39650"/>
                      <a:pt x="8956" y="39048"/>
                    </a:cubicBezTo>
                    <a:cubicBezTo>
                      <a:pt x="8923" y="38630"/>
                      <a:pt x="8889" y="38246"/>
                      <a:pt x="8856" y="37929"/>
                    </a:cubicBezTo>
                    <a:cubicBezTo>
                      <a:pt x="8371" y="34637"/>
                      <a:pt x="6834" y="32248"/>
                      <a:pt x="5230" y="29758"/>
                    </a:cubicBezTo>
                    <a:cubicBezTo>
                      <a:pt x="3994" y="27837"/>
                      <a:pt x="2724" y="25848"/>
                      <a:pt x="1889" y="23359"/>
                    </a:cubicBezTo>
                    <a:cubicBezTo>
                      <a:pt x="1003" y="20702"/>
                      <a:pt x="602" y="18246"/>
                      <a:pt x="602" y="16007"/>
                    </a:cubicBezTo>
                    <a:cubicBezTo>
                      <a:pt x="602" y="12381"/>
                      <a:pt x="1671" y="9307"/>
                      <a:pt x="3509" y="6901"/>
                    </a:cubicBezTo>
                    <a:cubicBezTo>
                      <a:pt x="5347" y="4478"/>
                      <a:pt x="7970" y="2690"/>
                      <a:pt x="11078" y="1654"/>
                    </a:cubicBezTo>
                    <a:cubicBezTo>
                      <a:pt x="13184" y="969"/>
                      <a:pt x="15489" y="602"/>
                      <a:pt x="17945" y="602"/>
                    </a:cubicBezTo>
                    <a:cubicBezTo>
                      <a:pt x="20385" y="602"/>
                      <a:pt x="22707" y="969"/>
                      <a:pt x="24796" y="1654"/>
                    </a:cubicBezTo>
                    <a:cubicBezTo>
                      <a:pt x="27904" y="2690"/>
                      <a:pt x="30527" y="4478"/>
                      <a:pt x="32365" y="6901"/>
                    </a:cubicBezTo>
                    <a:cubicBezTo>
                      <a:pt x="34203" y="9307"/>
                      <a:pt x="35272" y="12381"/>
                      <a:pt x="35272" y="16007"/>
                    </a:cubicBezTo>
                    <a:cubicBezTo>
                      <a:pt x="35272" y="18246"/>
                      <a:pt x="34871" y="20702"/>
                      <a:pt x="33986" y="23359"/>
                    </a:cubicBezTo>
                    <a:cubicBezTo>
                      <a:pt x="33150" y="25848"/>
                      <a:pt x="31880" y="27837"/>
                      <a:pt x="30644" y="29758"/>
                    </a:cubicBezTo>
                    <a:cubicBezTo>
                      <a:pt x="29040" y="32248"/>
                      <a:pt x="27503" y="34637"/>
                      <a:pt x="27035" y="37929"/>
                    </a:cubicBezTo>
                    <a:cubicBezTo>
                      <a:pt x="26985" y="38246"/>
                      <a:pt x="26951" y="38630"/>
                      <a:pt x="26935" y="39048"/>
                    </a:cubicBezTo>
                    <a:cubicBezTo>
                      <a:pt x="26918" y="39299"/>
                      <a:pt x="26901" y="39549"/>
                      <a:pt x="26868" y="39850"/>
                    </a:cubicBezTo>
                    <a:cubicBezTo>
                      <a:pt x="26717" y="41554"/>
                      <a:pt x="25448" y="42707"/>
                      <a:pt x="23643" y="43409"/>
                    </a:cubicBezTo>
                    <a:cubicBezTo>
                      <a:pt x="22791" y="43726"/>
                      <a:pt x="21822" y="43960"/>
                      <a:pt x="20803" y="44094"/>
                    </a:cubicBezTo>
                    <a:lnTo>
                      <a:pt x="20803" y="35239"/>
                    </a:lnTo>
                    <a:cubicBezTo>
                      <a:pt x="20803" y="33534"/>
                      <a:pt x="20251" y="32766"/>
                      <a:pt x="20034" y="32515"/>
                    </a:cubicBezTo>
                    <a:cubicBezTo>
                      <a:pt x="20101" y="32381"/>
                      <a:pt x="20218" y="32198"/>
                      <a:pt x="20335" y="31997"/>
                    </a:cubicBezTo>
                    <a:cubicBezTo>
                      <a:pt x="20535" y="31696"/>
                      <a:pt x="20736" y="31362"/>
                      <a:pt x="20819" y="31061"/>
                    </a:cubicBezTo>
                    <a:cubicBezTo>
                      <a:pt x="20936" y="30644"/>
                      <a:pt x="20853" y="30293"/>
                      <a:pt x="20268" y="30126"/>
                    </a:cubicBezTo>
                    <a:cubicBezTo>
                      <a:pt x="19733" y="29975"/>
                      <a:pt x="19199" y="29725"/>
                      <a:pt x="18781" y="29524"/>
                    </a:cubicBezTo>
                    <a:lnTo>
                      <a:pt x="23359" y="21504"/>
                    </a:lnTo>
                    <a:cubicBezTo>
                      <a:pt x="24027" y="21203"/>
                      <a:pt x="24311" y="20869"/>
                      <a:pt x="24378" y="20568"/>
                    </a:cubicBezTo>
                    <a:cubicBezTo>
                      <a:pt x="24445" y="20268"/>
                      <a:pt x="24295" y="20017"/>
                      <a:pt x="24061" y="19900"/>
                    </a:cubicBezTo>
                    <a:cubicBezTo>
                      <a:pt x="23844" y="19800"/>
                      <a:pt x="23560" y="19800"/>
                      <a:pt x="23326" y="20017"/>
                    </a:cubicBezTo>
                    <a:cubicBezTo>
                      <a:pt x="23108" y="20218"/>
                      <a:pt x="22958" y="20602"/>
                      <a:pt x="23025" y="21237"/>
                    </a:cubicBezTo>
                    <a:cubicBezTo>
                      <a:pt x="22123" y="21153"/>
                      <a:pt x="21304" y="20134"/>
                      <a:pt x="21070" y="19800"/>
                    </a:cubicBezTo>
                    <a:lnTo>
                      <a:pt x="21070" y="19766"/>
                    </a:lnTo>
                    <a:cubicBezTo>
                      <a:pt x="21705" y="19399"/>
                      <a:pt x="21956" y="19015"/>
                      <a:pt x="21989" y="18731"/>
                    </a:cubicBezTo>
                    <a:cubicBezTo>
                      <a:pt x="22022" y="18413"/>
                      <a:pt x="21839" y="18196"/>
                      <a:pt x="21605" y="18096"/>
                    </a:cubicBezTo>
                    <a:cubicBezTo>
                      <a:pt x="21371" y="18012"/>
                      <a:pt x="21087" y="18062"/>
                      <a:pt x="20886" y="18296"/>
                    </a:cubicBezTo>
                    <a:cubicBezTo>
                      <a:pt x="20686" y="18513"/>
                      <a:pt x="20569" y="18948"/>
                      <a:pt x="20736" y="19633"/>
                    </a:cubicBezTo>
                    <a:lnTo>
                      <a:pt x="20702" y="19716"/>
                    </a:lnTo>
                    <a:cubicBezTo>
                      <a:pt x="19633" y="20301"/>
                      <a:pt x="17945" y="20251"/>
                      <a:pt x="17945" y="20251"/>
                    </a:cubicBezTo>
                    <a:lnTo>
                      <a:pt x="17945" y="20251"/>
                    </a:lnTo>
                    <a:lnTo>
                      <a:pt x="17945" y="20251"/>
                    </a:lnTo>
                    <a:lnTo>
                      <a:pt x="17945" y="20251"/>
                    </a:lnTo>
                    <a:lnTo>
                      <a:pt x="17929" y="20251"/>
                    </a:lnTo>
                    <a:close/>
                    <a:moveTo>
                      <a:pt x="17945" y="20485"/>
                    </a:moveTo>
                    <a:cubicBezTo>
                      <a:pt x="17862" y="20485"/>
                      <a:pt x="16408" y="20535"/>
                      <a:pt x="15305" y="20050"/>
                    </a:cubicBezTo>
                    <a:lnTo>
                      <a:pt x="17026" y="24311"/>
                    </a:lnTo>
                    <a:lnTo>
                      <a:pt x="18848" y="24311"/>
                    </a:lnTo>
                    <a:lnTo>
                      <a:pt x="20569" y="20050"/>
                    </a:lnTo>
                    <a:cubicBezTo>
                      <a:pt x="19466" y="20535"/>
                      <a:pt x="18012" y="20485"/>
                      <a:pt x="17945" y="20485"/>
                    </a:cubicBezTo>
                    <a:close/>
                    <a:moveTo>
                      <a:pt x="14921" y="20050"/>
                    </a:moveTo>
                    <a:cubicBezTo>
                      <a:pt x="14587" y="20485"/>
                      <a:pt x="13802" y="21354"/>
                      <a:pt x="12916" y="21471"/>
                    </a:cubicBezTo>
                    <a:lnTo>
                      <a:pt x="17160" y="28906"/>
                    </a:lnTo>
                    <a:lnTo>
                      <a:pt x="17160" y="25765"/>
                    </a:lnTo>
                    <a:lnTo>
                      <a:pt x="16742" y="25765"/>
                    </a:lnTo>
                    <a:cubicBezTo>
                      <a:pt x="16542" y="25765"/>
                      <a:pt x="16358" y="25681"/>
                      <a:pt x="16224" y="25548"/>
                    </a:cubicBezTo>
                    <a:lnTo>
                      <a:pt x="16224" y="25531"/>
                    </a:lnTo>
                    <a:cubicBezTo>
                      <a:pt x="16091" y="25414"/>
                      <a:pt x="16007" y="25230"/>
                      <a:pt x="16007" y="25030"/>
                    </a:cubicBezTo>
                    <a:cubicBezTo>
                      <a:pt x="16007" y="24829"/>
                      <a:pt x="16091" y="24645"/>
                      <a:pt x="16224" y="24512"/>
                    </a:cubicBezTo>
                    <a:cubicBezTo>
                      <a:pt x="16241" y="24512"/>
                      <a:pt x="16241" y="24512"/>
                      <a:pt x="16241" y="24512"/>
                    </a:cubicBezTo>
                    <a:cubicBezTo>
                      <a:pt x="16358" y="24411"/>
                      <a:pt x="16492" y="24328"/>
                      <a:pt x="16642" y="24311"/>
                    </a:cubicBezTo>
                    <a:close/>
                    <a:moveTo>
                      <a:pt x="17862" y="33100"/>
                    </a:moveTo>
                    <a:cubicBezTo>
                      <a:pt x="17795" y="33267"/>
                      <a:pt x="17728" y="33501"/>
                      <a:pt x="17661" y="33785"/>
                    </a:cubicBezTo>
                    <a:cubicBezTo>
                      <a:pt x="17595" y="34152"/>
                      <a:pt x="17544" y="34637"/>
                      <a:pt x="17544" y="35239"/>
                    </a:cubicBezTo>
                    <a:lnTo>
                      <a:pt x="17544" y="44244"/>
                    </a:lnTo>
                    <a:cubicBezTo>
                      <a:pt x="17812" y="44261"/>
                      <a:pt x="18062" y="44261"/>
                      <a:pt x="18330" y="44261"/>
                    </a:cubicBezTo>
                    <a:lnTo>
                      <a:pt x="18330" y="35239"/>
                    </a:lnTo>
                    <a:cubicBezTo>
                      <a:pt x="18330" y="34637"/>
                      <a:pt x="18280" y="34152"/>
                      <a:pt x="18213" y="33785"/>
                    </a:cubicBezTo>
                    <a:cubicBezTo>
                      <a:pt x="18146" y="33501"/>
                      <a:pt x="18079" y="33267"/>
                      <a:pt x="18012" y="33100"/>
                    </a:cubicBezTo>
                    <a:lnTo>
                      <a:pt x="17945" y="33100"/>
                    </a:lnTo>
                    <a:close/>
                    <a:moveTo>
                      <a:pt x="17194" y="44228"/>
                    </a:moveTo>
                    <a:lnTo>
                      <a:pt x="17194" y="35239"/>
                    </a:lnTo>
                    <a:cubicBezTo>
                      <a:pt x="17194" y="34604"/>
                      <a:pt x="17244" y="34119"/>
                      <a:pt x="17311" y="33718"/>
                    </a:cubicBezTo>
                    <a:cubicBezTo>
                      <a:pt x="17361" y="33467"/>
                      <a:pt x="17427" y="33250"/>
                      <a:pt x="17478" y="33083"/>
                    </a:cubicBezTo>
                    <a:cubicBezTo>
                      <a:pt x="17294" y="33066"/>
                      <a:pt x="17127" y="33050"/>
                      <a:pt x="16976" y="33033"/>
                    </a:cubicBezTo>
                    <a:cubicBezTo>
                      <a:pt x="16859" y="33217"/>
                      <a:pt x="16726" y="33501"/>
                      <a:pt x="16625" y="33902"/>
                    </a:cubicBezTo>
                    <a:cubicBezTo>
                      <a:pt x="16542" y="34253"/>
                      <a:pt x="16492" y="34687"/>
                      <a:pt x="16492" y="35239"/>
                    </a:cubicBezTo>
                    <a:cubicBezTo>
                      <a:pt x="16492" y="36893"/>
                      <a:pt x="16475" y="42707"/>
                      <a:pt x="16458" y="44178"/>
                    </a:cubicBezTo>
                    <a:cubicBezTo>
                      <a:pt x="16709" y="44194"/>
                      <a:pt x="16943" y="44211"/>
                      <a:pt x="17194" y="44228"/>
                    </a:cubicBezTo>
                    <a:close/>
                    <a:moveTo>
                      <a:pt x="16893" y="32649"/>
                    </a:moveTo>
                    <a:cubicBezTo>
                      <a:pt x="16910" y="32649"/>
                      <a:pt x="16926" y="32649"/>
                      <a:pt x="16926" y="32649"/>
                    </a:cubicBezTo>
                    <a:cubicBezTo>
                      <a:pt x="17194" y="32699"/>
                      <a:pt x="17528" y="32732"/>
                      <a:pt x="17945" y="32732"/>
                    </a:cubicBezTo>
                    <a:cubicBezTo>
                      <a:pt x="18346" y="32732"/>
                      <a:pt x="18681" y="32699"/>
                      <a:pt x="18948" y="32649"/>
                    </a:cubicBezTo>
                    <a:cubicBezTo>
                      <a:pt x="18965" y="32649"/>
                      <a:pt x="18965" y="32649"/>
                      <a:pt x="18981" y="32649"/>
                    </a:cubicBezTo>
                    <a:cubicBezTo>
                      <a:pt x="19349" y="32582"/>
                      <a:pt x="19566" y="32498"/>
                      <a:pt x="19666" y="32448"/>
                    </a:cubicBezTo>
                    <a:cubicBezTo>
                      <a:pt x="19750" y="32248"/>
                      <a:pt x="19884" y="32030"/>
                      <a:pt x="20034" y="31797"/>
                    </a:cubicBezTo>
                    <a:cubicBezTo>
                      <a:pt x="20218" y="31529"/>
                      <a:pt x="20402" y="31228"/>
                      <a:pt x="20485" y="30978"/>
                    </a:cubicBezTo>
                    <a:cubicBezTo>
                      <a:pt x="20535" y="30744"/>
                      <a:pt x="20485" y="30560"/>
                      <a:pt x="20168" y="30477"/>
                    </a:cubicBezTo>
                    <a:cubicBezTo>
                      <a:pt x="19533" y="30293"/>
                      <a:pt x="18915" y="29992"/>
                      <a:pt x="18463" y="29758"/>
                    </a:cubicBezTo>
                    <a:cubicBezTo>
                      <a:pt x="18463" y="29758"/>
                      <a:pt x="18447" y="29741"/>
                      <a:pt x="18447" y="29741"/>
                    </a:cubicBezTo>
                    <a:cubicBezTo>
                      <a:pt x="18213" y="29624"/>
                      <a:pt x="18046" y="29508"/>
                      <a:pt x="17945" y="29457"/>
                    </a:cubicBezTo>
                    <a:cubicBezTo>
                      <a:pt x="17845" y="29508"/>
                      <a:pt x="17661" y="29624"/>
                      <a:pt x="17444" y="29741"/>
                    </a:cubicBezTo>
                    <a:cubicBezTo>
                      <a:pt x="17427" y="29741"/>
                      <a:pt x="17427" y="29758"/>
                      <a:pt x="17411" y="29758"/>
                    </a:cubicBezTo>
                    <a:cubicBezTo>
                      <a:pt x="16976" y="29992"/>
                      <a:pt x="16358" y="30293"/>
                      <a:pt x="15707" y="30477"/>
                    </a:cubicBezTo>
                    <a:cubicBezTo>
                      <a:pt x="15389" y="30560"/>
                      <a:pt x="15339" y="30744"/>
                      <a:pt x="15406" y="30978"/>
                    </a:cubicBezTo>
                    <a:cubicBezTo>
                      <a:pt x="15473" y="31228"/>
                      <a:pt x="15673" y="31529"/>
                      <a:pt x="15840" y="31797"/>
                    </a:cubicBezTo>
                    <a:cubicBezTo>
                      <a:pt x="15991" y="32030"/>
                      <a:pt x="16141" y="32248"/>
                      <a:pt x="16208" y="32448"/>
                    </a:cubicBezTo>
                    <a:cubicBezTo>
                      <a:pt x="16308" y="32482"/>
                      <a:pt x="16525" y="32582"/>
                      <a:pt x="16893" y="32649"/>
                    </a:cubicBezTo>
                    <a:close/>
                    <a:moveTo>
                      <a:pt x="16108" y="44144"/>
                    </a:moveTo>
                    <a:cubicBezTo>
                      <a:pt x="16108" y="42657"/>
                      <a:pt x="16124" y="37143"/>
                      <a:pt x="16124" y="35239"/>
                    </a:cubicBezTo>
                    <a:cubicBezTo>
                      <a:pt x="16124" y="34670"/>
                      <a:pt x="16191" y="34203"/>
                      <a:pt x="16275" y="33818"/>
                    </a:cubicBezTo>
                    <a:cubicBezTo>
                      <a:pt x="16375" y="33451"/>
                      <a:pt x="16492" y="33167"/>
                      <a:pt x="16592" y="32949"/>
                    </a:cubicBezTo>
                    <a:cubicBezTo>
                      <a:pt x="16358" y="32883"/>
                      <a:pt x="16191" y="32833"/>
                      <a:pt x="16091" y="32782"/>
                    </a:cubicBezTo>
                    <a:cubicBezTo>
                      <a:pt x="15907" y="32983"/>
                      <a:pt x="15439" y="33668"/>
                      <a:pt x="15439" y="35239"/>
                    </a:cubicBezTo>
                    <a:lnTo>
                      <a:pt x="15439" y="44061"/>
                    </a:lnTo>
                    <a:cubicBezTo>
                      <a:pt x="15656" y="44094"/>
                      <a:pt x="15874" y="44127"/>
                      <a:pt x="16108" y="44144"/>
                    </a:cubicBezTo>
                    <a:close/>
                    <a:moveTo>
                      <a:pt x="12498" y="21103"/>
                    </a:moveTo>
                    <a:cubicBezTo>
                      <a:pt x="12549" y="20652"/>
                      <a:pt x="12448" y="20401"/>
                      <a:pt x="12315" y="20284"/>
                    </a:cubicBezTo>
                    <a:cubicBezTo>
                      <a:pt x="12214" y="20184"/>
                      <a:pt x="12081" y="20184"/>
                      <a:pt x="11980" y="20234"/>
                    </a:cubicBezTo>
                    <a:cubicBezTo>
                      <a:pt x="11880" y="20284"/>
                      <a:pt x="11830" y="20385"/>
                      <a:pt x="11847" y="20502"/>
                    </a:cubicBezTo>
                    <a:cubicBezTo>
                      <a:pt x="11897" y="20669"/>
                      <a:pt x="12081" y="20886"/>
                      <a:pt x="12498" y="21103"/>
                    </a:cubicBezTo>
                    <a:close/>
                    <a:moveTo>
                      <a:pt x="17511" y="29290"/>
                    </a:moveTo>
                    <a:cubicBezTo>
                      <a:pt x="17712" y="29173"/>
                      <a:pt x="17812" y="29107"/>
                      <a:pt x="17828" y="29090"/>
                    </a:cubicBezTo>
                    <a:cubicBezTo>
                      <a:pt x="17845" y="29090"/>
                      <a:pt x="17845" y="29073"/>
                      <a:pt x="17862" y="29073"/>
                    </a:cubicBezTo>
                    <a:lnTo>
                      <a:pt x="17862" y="29073"/>
                    </a:lnTo>
                    <a:lnTo>
                      <a:pt x="17862" y="29073"/>
                    </a:lnTo>
                    <a:cubicBezTo>
                      <a:pt x="17879" y="29056"/>
                      <a:pt x="17912" y="29056"/>
                      <a:pt x="17929" y="29056"/>
                    </a:cubicBezTo>
                    <a:cubicBezTo>
                      <a:pt x="17962" y="29056"/>
                      <a:pt x="17979" y="29056"/>
                      <a:pt x="18012" y="29073"/>
                    </a:cubicBezTo>
                    <a:lnTo>
                      <a:pt x="18012" y="29073"/>
                    </a:lnTo>
                    <a:lnTo>
                      <a:pt x="18012" y="29073"/>
                    </a:lnTo>
                    <a:cubicBezTo>
                      <a:pt x="18029" y="29073"/>
                      <a:pt x="18029" y="29090"/>
                      <a:pt x="18029" y="29090"/>
                    </a:cubicBezTo>
                    <a:cubicBezTo>
                      <a:pt x="18062" y="29107"/>
                      <a:pt x="18163" y="29173"/>
                      <a:pt x="18346" y="29290"/>
                    </a:cubicBezTo>
                    <a:lnTo>
                      <a:pt x="18346" y="25765"/>
                    </a:lnTo>
                    <a:lnTo>
                      <a:pt x="17511" y="25765"/>
                    </a:lnTo>
                    <a:lnTo>
                      <a:pt x="17511" y="29290"/>
                    </a:lnTo>
                    <a:close/>
                    <a:moveTo>
                      <a:pt x="20953" y="20050"/>
                    </a:moveTo>
                    <a:lnTo>
                      <a:pt x="19232" y="24311"/>
                    </a:lnTo>
                    <a:cubicBezTo>
                      <a:pt x="19399" y="24328"/>
                      <a:pt x="19533" y="24411"/>
                      <a:pt x="19650" y="24512"/>
                    </a:cubicBezTo>
                    <a:lnTo>
                      <a:pt x="19650" y="24512"/>
                    </a:lnTo>
                    <a:cubicBezTo>
                      <a:pt x="19783" y="24645"/>
                      <a:pt x="19867" y="24829"/>
                      <a:pt x="19867" y="25030"/>
                    </a:cubicBezTo>
                    <a:cubicBezTo>
                      <a:pt x="19867" y="25230"/>
                      <a:pt x="19783" y="25414"/>
                      <a:pt x="19650" y="25548"/>
                    </a:cubicBezTo>
                    <a:lnTo>
                      <a:pt x="19650" y="25548"/>
                    </a:lnTo>
                    <a:lnTo>
                      <a:pt x="19650" y="25548"/>
                    </a:lnTo>
                    <a:cubicBezTo>
                      <a:pt x="19516" y="25681"/>
                      <a:pt x="19332" y="25765"/>
                      <a:pt x="19132" y="25765"/>
                    </a:cubicBezTo>
                    <a:lnTo>
                      <a:pt x="18714" y="25765"/>
                    </a:lnTo>
                    <a:lnTo>
                      <a:pt x="18714" y="28906"/>
                    </a:lnTo>
                    <a:lnTo>
                      <a:pt x="22958" y="21471"/>
                    </a:lnTo>
                    <a:cubicBezTo>
                      <a:pt x="22072" y="21354"/>
                      <a:pt x="21287" y="20485"/>
                      <a:pt x="20953" y="20050"/>
                    </a:cubicBezTo>
                    <a:close/>
                    <a:moveTo>
                      <a:pt x="18681" y="44261"/>
                    </a:moveTo>
                    <a:cubicBezTo>
                      <a:pt x="18931" y="44244"/>
                      <a:pt x="19165" y="44244"/>
                      <a:pt x="19416" y="44228"/>
                    </a:cubicBezTo>
                    <a:cubicBezTo>
                      <a:pt x="19416" y="42858"/>
                      <a:pt x="19399" y="36909"/>
                      <a:pt x="19399" y="35239"/>
                    </a:cubicBezTo>
                    <a:cubicBezTo>
                      <a:pt x="19399" y="34687"/>
                      <a:pt x="19332" y="34253"/>
                      <a:pt x="19249" y="33902"/>
                    </a:cubicBezTo>
                    <a:cubicBezTo>
                      <a:pt x="19148" y="33501"/>
                      <a:pt x="19032" y="33217"/>
                      <a:pt x="18915" y="33033"/>
                    </a:cubicBezTo>
                    <a:cubicBezTo>
                      <a:pt x="18764" y="33050"/>
                      <a:pt x="18580" y="33066"/>
                      <a:pt x="18397" y="33083"/>
                    </a:cubicBezTo>
                    <a:cubicBezTo>
                      <a:pt x="18463" y="33250"/>
                      <a:pt x="18514" y="33467"/>
                      <a:pt x="18564" y="33718"/>
                    </a:cubicBezTo>
                    <a:cubicBezTo>
                      <a:pt x="18631" y="34119"/>
                      <a:pt x="18697" y="34604"/>
                      <a:pt x="18697" y="35239"/>
                    </a:cubicBezTo>
                    <a:lnTo>
                      <a:pt x="18697" y="44261"/>
                    </a:lnTo>
                    <a:close/>
                    <a:moveTo>
                      <a:pt x="19767" y="44211"/>
                    </a:moveTo>
                    <a:cubicBezTo>
                      <a:pt x="20001" y="44194"/>
                      <a:pt x="20218" y="44161"/>
                      <a:pt x="20435" y="44144"/>
                    </a:cubicBezTo>
                    <a:lnTo>
                      <a:pt x="20435" y="35239"/>
                    </a:lnTo>
                    <a:cubicBezTo>
                      <a:pt x="20435" y="33668"/>
                      <a:pt x="19967" y="33000"/>
                      <a:pt x="19783" y="32782"/>
                    </a:cubicBezTo>
                    <a:cubicBezTo>
                      <a:pt x="19683" y="32833"/>
                      <a:pt x="19516" y="32899"/>
                      <a:pt x="19282" y="32949"/>
                    </a:cubicBezTo>
                    <a:cubicBezTo>
                      <a:pt x="19399" y="33167"/>
                      <a:pt x="19516" y="33451"/>
                      <a:pt x="19600" y="33818"/>
                    </a:cubicBezTo>
                    <a:cubicBezTo>
                      <a:pt x="19683" y="34203"/>
                      <a:pt x="19750" y="34670"/>
                      <a:pt x="19750" y="35239"/>
                    </a:cubicBezTo>
                    <a:cubicBezTo>
                      <a:pt x="19750" y="37160"/>
                      <a:pt x="19767" y="42824"/>
                      <a:pt x="19767" y="44211"/>
                    </a:cubicBezTo>
                    <a:close/>
                    <a:moveTo>
                      <a:pt x="23560" y="20284"/>
                    </a:moveTo>
                    <a:cubicBezTo>
                      <a:pt x="23426" y="20401"/>
                      <a:pt x="23342" y="20652"/>
                      <a:pt x="23376" y="21103"/>
                    </a:cubicBezTo>
                    <a:cubicBezTo>
                      <a:pt x="23793" y="20886"/>
                      <a:pt x="23977" y="20669"/>
                      <a:pt x="24027" y="20502"/>
                    </a:cubicBezTo>
                    <a:cubicBezTo>
                      <a:pt x="24044" y="20368"/>
                      <a:pt x="23994" y="20284"/>
                      <a:pt x="23894" y="20234"/>
                    </a:cubicBezTo>
                    <a:cubicBezTo>
                      <a:pt x="23793" y="20184"/>
                      <a:pt x="23660" y="20184"/>
                      <a:pt x="23560" y="20284"/>
                    </a:cubicBezTo>
                    <a:close/>
                    <a:moveTo>
                      <a:pt x="21153" y="18530"/>
                    </a:moveTo>
                    <a:cubicBezTo>
                      <a:pt x="21020" y="18664"/>
                      <a:pt x="20953" y="18931"/>
                      <a:pt x="21037" y="19365"/>
                    </a:cubicBezTo>
                    <a:cubicBezTo>
                      <a:pt x="21438" y="19098"/>
                      <a:pt x="21605" y="18864"/>
                      <a:pt x="21621" y="18680"/>
                    </a:cubicBezTo>
                    <a:cubicBezTo>
                      <a:pt x="21638" y="18563"/>
                      <a:pt x="21571" y="18480"/>
                      <a:pt x="21471" y="18446"/>
                    </a:cubicBezTo>
                    <a:cubicBezTo>
                      <a:pt x="21371" y="18396"/>
                      <a:pt x="21237" y="18430"/>
                      <a:pt x="21153" y="18530"/>
                    </a:cubicBezTo>
                    <a:close/>
                    <a:moveTo>
                      <a:pt x="16742" y="25414"/>
                    </a:moveTo>
                    <a:lnTo>
                      <a:pt x="17344" y="25414"/>
                    </a:lnTo>
                    <a:lnTo>
                      <a:pt x="18530" y="25414"/>
                    </a:lnTo>
                    <a:lnTo>
                      <a:pt x="19132" y="25414"/>
                    </a:lnTo>
                    <a:cubicBezTo>
                      <a:pt x="19232" y="25414"/>
                      <a:pt x="19316" y="25364"/>
                      <a:pt x="19382" y="25297"/>
                    </a:cubicBezTo>
                    <a:lnTo>
                      <a:pt x="19382" y="25297"/>
                    </a:lnTo>
                    <a:cubicBezTo>
                      <a:pt x="19449" y="25230"/>
                      <a:pt x="19499" y="25147"/>
                      <a:pt x="19499" y="25030"/>
                    </a:cubicBezTo>
                    <a:cubicBezTo>
                      <a:pt x="19499" y="24929"/>
                      <a:pt x="19449" y="24846"/>
                      <a:pt x="19382" y="24779"/>
                    </a:cubicBezTo>
                    <a:lnTo>
                      <a:pt x="19382" y="24779"/>
                    </a:lnTo>
                    <a:lnTo>
                      <a:pt x="19382" y="24779"/>
                    </a:lnTo>
                    <a:cubicBezTo>
                      <a:pt x="19316" y="24712"/>
                      <a:pt x="19232" y="24662"/>
                      <a:pt x="19132" y="24662"/>
                    </a:cubicBezTo>
                    <a:lnTo>
                      <a:pt x="16742" y="24662"/>
                    </a:lnTo>
                    <a:cubicBezTo>
                      <a:pt x="16642" y="24662"/>
                      <a:pt x="16559" y="24712"/>
                      <a:pt x="16492" y="24762"/>
                    </a:cubicBezTo>
                    <a:lnTo>
                      <a:pt x="16492" y="24779"/>
                    </a:lnTo>
                    <a:cubicBezTo>
                      <a:pt x="16425" y="24846"/>
                      <a:pt x="16375" y="24929"/>
                      <a:pt x="16375" y="25030"/>
                    </a:cubicBezTo>
                    <a:cubicBezTo>
                      <a:pt x="16375" y="25130"/>
                      <a:pt x="16408" y="25230"/>
                      <a:pt x="16475" y="25297"/>
                    </a:cubicBezTo>
                    <a:lnTo>
                      <a:pt x="16492" y="25297"/>
                    </a:lnTo>
                    <a:cubicBezTo>
                      <a:pt x="16559" y="25364"/>
                      <a:pt x="16642" y="25414"/>
                      <a:pt x="16742" y="25414"/>
                    </a:cubicBezTo>
                    <a:close/>
                    <a:moveTo>
                      <a:pt x="25682" y="53351"/>
                    </a:moveTo>
                    <a:cubicBezTo>
                      <a:pt x="24128" y="54671"/>
                      <a:pt x="18915" y="58213"/>
                      <a:pt x="10644" y="54854"/>
                    </a:cubicBezTo>
                    <a:cubicBezTo>
                      <a:pt x="11412" y="56525"/>
                      <a:pt x="13284" y="58580"/>
                      <a:pt x="17945" y="58580"/>
                    </a:cubicBezTo>
                    <a:cubicBezTo>
                      <a:pt x="24228" y="58580"/>
                      <a:pt x="25448" y="54821"/>
                      <a:pt x="25682" y="53351"/>
                    </a:cubicBezTo>
                    <a:close/>
                    <a:moveTo>
                      <a:pt x="10460" y="54386"/>
                    </a:moveTo>
                    <a:cubicBezTo>
                      <a:pt x="10260" y="53818"/>
                      <a:pt x="10176" y="53317"/>
                      <a:pt x="10143" y="53033"/>
                    </a:cubicBezTo>
                    <a:cubicBezTo>
                      <a:pt x="12081" y="53484"/>
                      <a:pt x="21287" y="55289"/>
                      <a:pt x="26032" y="50026"/>
                    </a:cubicBezTo>
                    <a:cubicBezTo>
                      <a:pt x="26316" y="50493"/>
                      <a:pt x="26868" y="51663"/>
                      <a:pt x="25849" y="52549"/>
                    </a:cubicBezTo>
                    <a:cubicBezTo>
                      <a:pt x="25782" y="52599"/>
                      <a:pt x="25748" y="52699"/>
                      <a:pt x="25748" y="52782"/>
                    </a:cubicBezTo>
                    <a:lnTo>
                      <a:pt x="25748" y="52816"/>
                    </a:lnTo>
                    <a:cubicBezTo>
                      <a:pt x="24746" y="53752"/>
                      <a:pt x="19399" y="58179"/>
                      <a:pt x="10460" y="54386"/>
                    </a:cubicBezTo>
                    <a:close/>
                    <a:moveTo>
                      <a:pt x="10109" y="52649"/>
                    </a:moveTo>
                    <a:cubicBezTo>
                      <a:pt x="10092" y="52615"/>
                      <a:pt x="10059" y="52582"/>
                      <a:pt x="10026" y="52549"/>
                    </a:cubicBezTo>
                    <a:cubicBezTo>
                      <a:pt x="8906" y="51579"/>
                      <a:pt x="9691" y="50243"/>
                      <a:pt x="9925" y="49909"/>
                    </a:cubicBezTo>
                    <a:cubicBezTo>
                      <a:pt x="17244" y="52866"/>
                      <a:pt x="24362" y="47887"/>
                      <a:pt x="25782" y="46818"/>
                    </a:cubicBezTo>
                    <a:cubicBezTo>
                      <a:pt x="26032" y="47252"/>
                      <a:pt x="26617" y="48472"/>
                      <a:pt x="25899" y="49457"/>
                    </a:cubicBezTo>
                    <a:cubicBezTo>
                      <a:pt x="25849" y="49541"/>
                      <a:pt x="25832" y="49625"/>
                      <a:pt x="25849" y="49708"/>
                    </a:cubicBezTo>
                    <a:cubicBezTo>
                      <a:pt x="21137" y="55055"/>
                      <a:pt x="11696" y="53033"/>
                      <a:pt x="10109" y="52649"/>
                    </a:cubicBezTo>
                    <a:close/>
                    <a:moveTo>
                      <a:pt x="10243" y="46366"/>
                    </a:moveTo>
                    <a:cubicBezTo>
                      <a:pt x="11463" y="46667"/>
                      <a:pt x="17411" y="47904"/>
                      <a:pt x="22189" y="44462"/>
                    </a:cubicBezTo>
                    <a:cubicBezTo>
                      <a:pt x="21087" y="44712"/>
                      <a:pt x="19884" y="44829"/>
                      <a:pt x="18664" y="44846"/>
                    </a:cubicBezTo>
                    <a:cubicBezTo>
                      <a:pt x="16809" y="44879"/>
                      <a:pt x="14921" y="44662"/>
                      <a:pt x="13284" y="44261"/>
                    </a:cubicBezTo>
                    <a:cubicBezTo>
                      <a:pt x="11880" y="43894"/>
                      <a:pt x="10644" y="43392"/>
                      <a:pt x="9792" y="42757"/>
                    </a:cubicBezTo>
                    <a:cubicBezTo>
                      <a:pt x="9541" y="43409"/>
                      <a:pt x="9140" y="44929"/>
                      <a:pt x="10193" y="46283"/>
                    </a:cubicBezTo>
                    <a:cubicBezTo>
                      <a:pt x="10209" y="46316"/>
                      <a:pt x="10226" y="46333"/>
                      <a:pt x="10243" y="46366"/>
                    </a:cubicBezTo>
                    <a:close/>
                    <a:moveTo>
                      <a:pt x="23058" y="44228"/>
                    </a:moveTo>
                    <a:cubicBezTo>
                      <a:pt x="18079" y="48388"/>
                      <a:pt x="11513" y="47051"/>
                      <a:pt x="10159" y="46717"/>
                    </a:cubicBezTo>
                    <a:cubicBezTo>
                      <a:pt x="9959" y="47035"/>
                      <a:pt x="9207" y="48388"/>
                      <a:pt x="9975" y="49457"/>
                    </a:cubicBezTo>
                    <a:cubicBezTo>
                      <a:pt x="10009" y="49491"/>
                      <a:pt x="10026" y="49524"/>
                      <a:pt x="10026" y="49558"/>
                    </a:cubicBezTo>
                    <a:cubicBezTo>
                      <a:pt x="17311" y="52515"/>
                      <a:pt x="24395" y="47419"/>
                      <a:pt x="25615" y="46483"/>
                    </a:cubicBezTo>
                    <a:cubicBezTo>
                      <a:pt x="25615" y="46417"/>
                      <a:pt x="25631" y="46350"/>
                      <a:pt x="25682" y="46283"/>
                    </a:cubicBezTo>
                    <a:cubicBezTo>
                      <a:pt x="26784" y="44863"/>
                      <a:pt x="26300" y="43259"/>
                      <a:pt x="26049" y="42674"/>
                    </a:cubicBezTo>
                    <a:cubicBezTo>
                      <a:pt x="25448" y="43208"/>
                      <a:pt x="24712" y="43626"/>
                      <a:pt x="23860" y="43960"/>
                    </a:cubicBezTo>
                    <a:cubicBezTo>
                      <a:pt x="23593" y="44061"/>
                      <a:pt x="23342" y="44144"/>
                      <a:pt x="23058" y="44228"/>
                    </a:cubicBezTo>
                    <a:close/>
                    <a:moveTo>
                      <a:pt x="26500" y="42223"/>
                    </a:moveTo>
                    <a:cubicBezTo>
                      <a:pt x="26667" y="42590"/>
                      <a:pt x="27586" y="44629"/>
                      <a:pt x="26283" y="46483"/>
                    </a:cubicBezTo>
                    <a:cubicBezTo>
                      <a:pt x="26567" y="46985"/>
                      <a:pt x="27252" y="48388"/>
                      <a:pt x="26500" y="49641"/>
                    </a:cubicBezTo>
                    <a:cubicBezTo>
                      <a:pt x="26818" y="50159"/>
                      <a:pt x="27620" y="51696"/>
                      <a:pt x="26333" y="52916"/>
                    </a:cubicBezTo>
                    <a:cubicBezTo>
                      <a:pt x="26283" y="53835"/>
                      <a:pt x="25631" y="59182"/>
                      <a:pt x="17945" y="59182"/>
                    </a:cubicBezTo>
                    <a:cubicBezTo>
                      <a:pt x="10243" y="59182"/>
                      <a:pt x="9591" y="53835"/>
                      <a:pt x="9541" y="52916"/>
                    </a:cubicBezTo>
                    <a:cubicBezTo>
                      <a:pt x="8254" y="51696"/>
                      <a:pt x="9056" y="50159"/>
                      <a:pt x="9391" y="49641"/>
                    </a:cubicBezTo>
                    <a:cubicBezTo>
                      <a:pt x="8639" y="48388"/>
                      <a:pt x="9307" y="46985"/>
                      <a:pt x="9591" y="46483"/>
                    </a:cubicBezTo>
                    <a:cubicBezTo>
                      <a:pt x="8422" y="44796"/>
                      <a:pt x="9056" y="42975"/>
                      <a:pt x="9324" y="42356"/>
                    </a:cubicBezTo>
                    <a:cubicBezTo>
                      <a:pt x="8906" y="41955"/>
                      <a:pt x="8639" y="41504"/>
                      <a:pt x="8555" y="41020"/>
                    </a:cubicBezTo>
                    <a:cubicBezTo>
                      <a:pt x="8438" y="40368"/>
                      <a:pt x="8388" y="39700"/>
                      <a:pt x="8355" y="39098"/>
                    </a:cubicBezTo>
                    <a:cubicBezTo>
                      <a:pt x="8321" y="38680"/>
                      <a:pt x="8305" y="38313"/>
                      <a:pt x="8254" y="38012"/>
                    </a:cubicBezTo>
                    <a:cubicBezTo>
                      <a:pt x="7803" y="34854"/>
                      <a:pt x="6300" y="32515"/>
                      <a:pt x="4729" y="30076"/>
                    </a:cubicBezTo>
                    <a:cubicBezTo>
                      <a:pt x="3476" y="28137"/>
                      <a:pt x="2189" y="26116"/>
                      <a:pt x="1320" y="23543"/>
                    </a:cubicBezTo>
                    <a:cubicBezTo>
                      <a:pt x="418" y="20836"/>
                      <a:pt x="0" y="18313"/>
                      <a:pt x="0" y="16007"/>
                    </a:cubicBezTo>
                    <a:cubicBezTo>
                      <a:pt x="0" y="12248"/>
                      <a:pt x="1120" y="9056"/>
                      <a:pt x="3041" y="6533"/>
                    </a:cubicBezTo>
                    <a:cubicBezTo>
                      <a:pt x="4946" y="4010"/>
                      <a:pt x="7670" y="2172"/>
                      <a:pt x="10894" y="1086"/>
                    </a:cubicBezTo>
                    <a:cubicBezTo>
                      <a:pt x="13050" y="368"/>
                      <a:pt x="15422" y="0"/>
                      <a:pt x="17945" y="0"/>
                    </a:cubicBezTo>
                    <a:cubicBezTo>
                      <a:pt x="20452" y="0"/>
                      <a:pt x="22824" y="368"/>
                      <a:pt x="24980" y="1086"/>
                    </a:cubicBezTo>
                    <a:cubicBezTo>
                      <a:pt x="28205" y="2172"/>
                      <a:pt x="30928" y="4010"/>
                      <a:pt x="32849" y="6533"/>
                    </a:cubicBezTo>
                    <a:cubicBezTo>
                      <a:pt x="34771" y="9056"/>
                      <a:pt x="35874" y="12248"/>
                      <a:pt x="35874" y="16007"/>
                    </a:cubicBezTo>
                    <a:cubicBezTo>
                      <a:pt x="35874" y="18313"/>
                      <a:pt x="35456" y="20836"/>
                      <a:pt x="34554" y="23543"/>
                    </a:cubicBezTo>
                    <a:cubicBezTo>
                      <a:pt x="33702" y="26116"/>
                      <a:pt x="32398" y="28137"/>
                      <a:pt x="31145" y="30076"/>
                    </a:cubicBezTo>
                    <a:cubicBezTo>
                      <a:pt x="29575" y="32515"/>
                      <a:pt x="28088" y="34854"/>
                      <a:pt x="27620" y="38012"/>
                    </a:cubicBezTo>
                    <a:cubicBezTo>
                      <a:pt x="27586" y="38313"/>
                      <a:pt x="27553" y="38680"/>
                      <a:pt x="27519" y="39098"/>
                    </a:cubicBezTo>
                    <a:cubicBezTo>
                      <a:pt x="27503" y="39366"/>
                      <a:pt x="27486" y="39650"/>
                      <a:pt x="27469" y="39900"/>
                    </a:cubicBezTo>
                    <a:cubicBezTo>
                      <a:pt x="27386" y="40802"/>
                      <a:pt x="27035" y="41571"/>
                      <a:pt x="26500" y="4222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460;p21">
                <a:extLst>
                  <a:ext uri="{FF2B5EF4-FFF2-40B4-BE49-F238E27FC236}">
                    <a16:creationId xmlns:a16="http://schemas.microsoft.com/office/drawing/2014/main" id="{41A890A2-93D0-4CF6-A8F9-4344CF89754F}"/>
                  </a:ext>
                </a:extLst>
              </p:cNvPr>
              <p:cNvSpPr/>
              <p:nvPr/>
            </p:nvSpPr>
            <p:spPr>
              <a:xfrm>
                <a:off x="4408441" y="3589736"/>
                <a:ext cx="12013" cy="16667"/>
              </a:xfrm>
              <a:custGeom>
                <a:avLst/>
                <a:gdLst/>
                <a:ahLst/>
                <a:cxnLst/>
                <a:rect l="l" t="t" r="r" b="b"/>
                <a:pathLst>
                  <a:path w="302" h="419" extrusionOk="0">
                    <a:moveTo>
                      <a:pt x="218" y="34"/>
                    </a:moveTo>
                    <a:cubicBezTo>
                      <a:pt x="185" y="17"/>
                      <a:pt x="301" y="1"/>
                      <a:pt x="151" y="17"/>
                    </a:cubicBezTo>
                    <a:cubicBezTo>
                      <a:pt x="17" y="34"/>
                      <a:pt x="1" y="302"/>
                      <a:pt x="118" y="418"/>
                    </a:cubicBezTo>
                    <a:cubicBezTo>
                      <a:pt x="268" y="368"/>
                      <a:pt x="251" y="201"/>
                      <a:pt x="218" y="3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461;p21">
                <a:extLst>
                  <a:ext uri="{FF2B5EF4-FFF2-40B4-BE49-F238E27FC236}">
                    <a16:creationId xmlns:a16="http://schemas.microsoft.com/office/drawing/2014/main" id="{4FC36122-F735-4EC1-A07A-8B9364770A30}"/>
                  </a:ext>
                </a:extLst>
              </p:cNvPr>
              <p:cNvSpPr/>
              <p:nvPr/>
            </p:nvSpPr>
            <p:spPr>
              <a:xfrm>
                <a:off x="4505499" y="3371754"/>
                <a:ext cx="11337" cy="16667"/>
              </a:xfrm>
              <a:custGeom>
                <a:avLst/>
                <a:gdLst/>
                <a:ahLst/>
                <a:cxnLst/>
                <a:rect l="l" t="t" r="r" b="b"/>
                <a:pathLst>
                  <a:path w="285" h="419" extrusionOk="0">
                    <a:moveTo>
                      <a:pt x="34" y="351"/>
                    </a:moveTo>
                    <a:cubicBezTo>
                      <a:pt x="201" y="418"/>
                      <a:pt x="284" y="151"/>
                      <a:pt x="251" y="0"/>
                    </a:cubicBezTo>
                    <a:cubicBezTo>
                      <a:pt x="134" y="0"/>
                      <a:pt x="100" y="34"/>
                      <a:pt x="50" y="134"/>
                    </a:cubicBezTo>
                    <a:cubicBezTo>
                      <a:pt x="17" y="201"/>
                      <a:pt x="0" y="251"/>
                      <a:pt x="34" y="3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462;p21">
                <a:extLst>
                  <a:ext uri="{FF2B5EF4-FFF2-40B4-BE49-F238E27FC236}">
                    <a16:creationId xmlns:a16="http://schemas.microsoft.com/office/drawing/2014/main" id="{0144DE21-95D1-45E0-B001-3FCA201CEC89}"/>
                  </a:ext>
                </a:extLst>
              </p:cNvPr>
              <p:cNvSpPr/>
              <p:nvPr/>
            </p:nvSpPr>
            <p:spPr>
              <a:xfrm>
                <a:off x="4567313" y="2589484"/>
                <a:ext cx="29913" cy="13325"/>
              </a:xfrm>
              <a:custGeom>
                <a:avLst/>
                <a:gdLst/>
                <a:ahLst/>
                <a:cxnLst/>
                <a:rect l="l" t="t" r="r" b="b"/>
                <a:pathLst>
                  <a:path w="752" h="335" extrusionOk="0">
                    <a:moveTo>
                      <a:pt x="217" y="84"/>
                    </a:moveTo>
                    <a:cubicBezTo>
                      <a:pt x="0" y="335"/>
                      <a:pt x="752" y="201"/>
                      <a:pt x="451" y="51"/>
                    </a:cubicBezTo>
                    <a:cubicBezTo>
                      <a:pt x="351" y="0"/>
                      <a:pt x="251" y="34"/>
                      <a:pt x="217" y="8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463;p21">
                <a:extLst>
                  <a:ext uri="{FF2B5EF4-FFF2-40B4-BE49-F238E27FC236}">
                    <a16:creationId xmlns:a16="http://schemas.microsoft.com/office/drawing/2014/main" id="{774D3586-66DD-445E-813F-DCBFC1228632}"/>
                  </a:ext>
                </a:extLst>
              </p:cNvPr>
              <p:cNvSpPr/>
              <p:nvPr/>
            </p:nvSpPr>
            <p:spPr>
              <a:xfrm>
                <a:off x="4649693" y="3882859"/>
                <a:ext cx="11337" cy="15314"/>
              </a:xfrm>
              <a:custGeom>
                <a:avLst/>
                <a:gdLst/>
                <a:ahLst/>
                <a:cxnLst/>
                <a:rect l="l" t="t" r="r" b="b"/>
                <a:pathLst>
                  <a:path w="285" h="385" extrusionOk="0">
                    <a:moveTo>
                      <a:pt x="84" y="0"/>
                    </a:moveTo>
                    <a:cubicBezTo>
                      <a:pt x="34" y="117"/>
                      <a:pt x="1" y="385"/>
                      <a:pt x="201" y="301"/>
                    </a:cubicBezTo>
                    <a:cubicBezTo>
                      <a:pt x="268" y="184"/>
                      <a:pt x="285" y="0"/>
                      <a:pt x="84" y="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464;p21">
                <a:extLst>
                  <a:ext uri="{FF2B5EF4-FFF2-40B4-BE49-F238E27FC236}">
                    <a16:creationId xmlns:a16="http://schemas.microsoft.com/office/drawing/2014/main" id="{5D3C0F8C-5467-42ED-B62C-B08E889E6934}"/>
                  </a:ext>
                </a:extLst>
              </p:cNvPr>
              <p:cNvSpPr/>
              <p:nvPr/>
            </p:nvSpPr>
            <p:spPr>
              <a:xfrm>
                <a:off x="4702876" y="2755636"/>
                <a:ext cx="10660" cy="14678"/>
              </a:xfrm>
              <a:custGeom>
                <a:avLst/>
                <a:gdLst/>
                <a:ahLst/>
                <a:cxnLst/>
                <a:rect l="l" t="t" r="r" b="b"/>
                <a:pathLst>
                  <a:path w="268" h="369" extrusionOk="0">
                    <a:moveTo>
                      <a:pt x="51" y="101"/>
                    </a:moveTo>
                    <a:cubicBezTo>
                      <a:pt x="1" y="268"/>
                      <a:pt x="101" y="368"/>
                      <a:pt x="235" y="318"/>
                    </a:cubicBezTo>
                    <a:cubicBezTo>
                      <a:pt x="268" y="184"/>
                      <a:pt x="184" y="1"/>
                      <a:pt x="51" y="1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465;p21">
                <a:extLst>
                  <a:ext uri="{FF2B5EF4-FFF2-40B4-BE49-F238E27FC236}">
                    <a16:creationId xmlns:a16="http://schemas.microsoft.com/office/drawing/2014/main" id="{A2CFA652-0E7D-43C6-9D23-E72B0766292E}"/>
                  </a:ext>
                </a:extLst>
              </p:cNvPr>
              <p:cNvSpPr/>
              <p:nvPr/>
            </p:nvSpPr>
            <p:spPr>
              <a:xfrm>
                <a:off x="4592572" y="4014444"/>
                <a:ext cx="9308" cy="11337"/>
              </a:xfrm>
              <a:custGeom>
                <a:avLst/>
                <a:gdLst/>
                <a:ahLst/>
                <a:cxnLst/>
                <a:rect l="l" t="t" r="r" b="b"/>
                <a:pathLst>
                  <a:path w="234" h="285" extrusionOk="0">
                    <a:moveTo>
                      <a:pt x="0" y="234"/>
                    </a:moveTo>
                    <a:cubicBezTo>
                      <a:pt x="201" y="285"/>
                      <a:pt x="234" y="134"/>
                      <a:pt x="150" y="0"/>
                    </a:cubicBezTo>
                    <a:lnTo>
                      <a:pt x="50" y="0"/>
                    </a:lnTo>
                    <a:cubicBezTo>
                      <a:pt x="17" y="67"/>
                      <a:pt x="0" y="134"/>
                      <a:pt x="0" y="23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466;p21">
                <a:extLst>
                  <a:ext uri="{FF2B5EF4-FFF2-40B4-BE49-F238E27FC236}">
                    <a16:creationId xmlns:a16="http://schemas.microsoft.com/office/drawing/2014/main" id="{66FB5905-B8A3-41E1-A24F-401EB415FB67}"/>
                  </a:ext>
                </a:extLst>
              </p:cNvPr>
              <p:cNvSpPr/>
              <p:nvPr/>
            </p:nvSpPr>
            <p:spPr>
              <a:xfrm>
                <a:off x="4665008" y="2853330"/>
                <a:ext cx="13325" cy="9348"/>
              </a:xfrm>
              <a:custGeom>
                <a:avLst/>
                <a:gdLst/>
                <a:ahLst/>
                <a:cxnLst/>
                <a:rect l="l" t="t" r="r" b="b"/>
                <a:pathLst>
                  <a:path w="335" h="235" extrusionOk="0">
                    <a:moveTo>
                      <a:pt x="100" y="235"/>
                    </a:moveTo>
                    <a:cubicBezTo>
                      <a:pt x="334" y="235"/>
                      <a:pt x="334" y="51"/>
                      <a:pt x="217" y="17"/>
                    </a:cubicBezTo>
                    <a:cubicBezTo>
                      <a:pt x="151" y="1"/>
                      <a:pt x="0" y="84"/>
                      <a:pt x="100" y="2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467;p21">
                <a:extLst>
                  <a:ext uri="{FF2B5EF4-FFF2-40B4-BE49-F238E27FC236}">
                    <a16:creationId xmlns:a16="http://schemas.microsoft.com/office/drawing/2014/main" id="{09CC4C07-1B2E-46DC-BB32-36DEF2B9BD57}"/>
                  </a:ext>
                </a:extLst>
              </p:cNvPr>
              <p:cNvSpPr/>
              <p:nvPr/>
            </p:nvSpPr>
            <p:spPr>
              <a:xfrm>
                <a:off x="4710871" y="3052736"/>
                <a:ext cx="9348" cy="10660"/>
              </a:xfrm>
              <a:custGeom>
                <a:avLst/>
                <a:gdLst/>
                <a:ahLst/>
                <a:cxnLst/>
                <a:rect l="l" t="t" r="r" b="b"/>
                <a:pathLst>
                  <a:path w="235" h="268" extrusionOk="0">
                    <a:moveTo>
                      <a:pt x="0" y="117"/>
                    </a:moveTo>
                    <a:lnTo>
                      <a:pt x="0" y="201"/>
                    </a:lnTo>
                    <a:cubicBezTo>
                      <a:pt x="100" y="268"/>
                      <a:pt x="50" y="251"/>
                      <a:pt x="184" y="251"/>
                    </a:cubicBezTo>
                    <a:cubicBezTo>
                      <a:pt x="201" y="184"/>
                      <a:pt x="234" y="151"/>
                      <a:pt x="167" y="84"/>
                    </a:cubicBezTo>
                    <a:cubicBezTo>
                      <a:pt x="67" y="0"/>
                      <a:pt x="17" y="117"/>
                      <a:pt x="0" y="11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468;p21">
                <a:extLst>
                  <a:ext uri="{FF2B5EF4-FFF2-40B4-BE49-F238E27FC236}">
                    <a16:creationId xmlns:a16="http://schemas.microsoft.com/office/drawing/2014/main" id="{40011B3B-2E30-4918-9DE3-D711BB95039C}"/>
                  </a:ext>
                </a:extLst>
              </p:cNvPr>
              <p:cNvSpPr/>
              <p:nvPr/>
            </p:nvSpPr>
            <p:spPr>
              <a:xfrm>
                <a:off x="4327374" y="3798450"/>
                <a:ext cx="7995" cy="12649"/>
              </a:xfrm>
              <a:custGeom>
                <a:avLst/>
                <a:gdLst/>
                <a:ahLst/>
                <a:cxnLst/>
                <a:rect l="l" t="t" r="r" b="b"/>
                <a:pathLst>
                  <a:path w="201" h="318" extrusionOk="0">
                    <a:moveTo>
                      <a:pt x="0" y="117"/>
                    </a:moveTo>
                    <a:cubicBezTo>
                      <a:pt x="0" y="167"/>
                      <a:pt x="0" y="201"/>
                      <a:pt x="34" y="217"/>
                    </a:cubicBezTo>
                    <a:cubicBezTo>
                      <a:pt x="201" y="318"/>
                      <a:pt x="184" y="117"/>
                      <a:pt x="184" y="34"/>
                    </a:cubicBezTo>
                    <a:cubicBezTo>
                      <a:pt x="84" y="17"/>
                      <a:pt x="17" y="0"/>
                      <a:pt x="0" y="11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469;p21">
                <a:extLst>
                  <a:ext uri="{FF2B5EF4-FFF2-40B4-BE49-F238E27FC236}">
                    <a16:creationId xmlns:a16="http://schemas.microsoft.com/office/drawing/2014/main" id="{68A3628C-2237-49F8-B2EE-3AD8F861C22E}"/>
                  </a:ext>
                </a:extLst>
              </p:cNvPr>
              <p:cNvSpPr/>
              <p:nvPr/>
            </p:nvSpPr>
            <p:spPr>
              <a:xfrm>
                <a:off x="4694920" y="2387453"/>
                <a:ext cx="9348" cy="8671"/>
              </a:xfrm>
              <a:custGeom>
                <a:avLst/>
                <a:gdLst/>
                <a:ahLst/>
                <a:cxnLst/>
                <a:rect l="l" t="t" r="r" b="b"/>
                <a:pathLst>
                  <a:path w="235" h="218" extrusionOk="0">
                    <a:moveTo>
                      <a:pt x="34" y="201"/>
                    </a:moveTo>
                    <a:lnTo>
                      <a:pt x="134" y="217"/>
                    </a:lnTo>
                    <a:cubicBezTo>
                      <a:pt x="234" y="134"/>
                      <a:pt x="234" y="117"/>
                      <a:pt x="201" y="17"/>
                    </a:cubicBezTo>
                    <a:lnTo>
                      <a:pt x="67" y="0"/>
                    </a:lnTo>
                    <a:cubicBezTo>
                      <a:pt x="0" y="100"/>
                      <a:pt x="17" y="100"/>
                      <a:pt x="34" y="2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470;p21">
                <a:extLst>
                  <a:ext uri="{FF2B5EF4-FFF2-40B4-BE49-F238E27FC236}">
                    <a16:creationId xmlns:a16="http://schemas.microsoft.com/office/drawing/2014/main" id="{3E783056-5458-430A-9E5D-91E63994DC04}"/>
                  </a:ext>
                </a:extLst>
              </p:cNvPr>
              <p:cNvSpPr/>
              <p:nvPr/>
            </p:nvSpPr>
            <p:spPr>
              <a:xfrm>
                <a:off x="4831835" y="2509054"/>
                <a:ext cx="7995" cy="9348"/>
              </a:xfrm>
              <a:custGeom>
                <a:avLst/>
                <a:gdLst/>
                <a:ahLst/>
                <a:cxnLst/>
                <a:rect l="l" t="t" r="r" b="b"/>
                <a:pathLst>
                  <a:path w="201" h="235" extrusionOk="0">
                    <a:moveTo>
                      <a:pt x="0" y="151"/>
                    </a:moveTo>
                    <a:cubicBezTo>
                      <a:pt x="167" y="235"/>
                      <a:pt x="201" y="201"/>
                      <a:pt x="201" y="34"/>
                    </a:cubicBezTo>
                    <a:lnTo>
                      <a:pt x="34" y="1"/>
                    </a:ln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471;p21">
                <a:extLst>
                  <a:ext uri="{FF2B5EF4-FFF2-40B4-BE49-F238E27FC236}">
                    <a16:creationId xmlns:a16="http://schemas.microsoft.com/office/drawing/2014/main" id="{1324A4D7-7873-4209-B68E-32F75012E25A}"/>
                  </a:ext>
                </a:extLst>
              </p:cNvPr>
              <p:cNvSpPr/>
              <p:nvPr/>
            </p:nvSpPr>
            <p:spPr>
              <a:xfrm>
                <a:off x="4565285" y="2610765"/>
                <a:ext cx="9348" cy="8671"/>
              </a:xfrm>
              <a:custGeom>
                <a:avLst/>
                <a:gdLst/>
                <a:ahLst/>
                <a:cxnLst/>
                <a:rect l="l" t="t" r="r" b="b"/>
                <a:pathLst>
                  <a:path w="235" h="218" extrusionOk="0">
                    <a:moveTo>
                      <a:pt x="68" y="184"/>
                    </a:moveTo>
                    <a:cubicBezTo>
                      <a:pt x="151" y="217"/>
                      <a:pt x="135" y="217"/>
                      <a:pt x="218" y="167"/>
                    </a:cubicBezTo>
                    <a:lnTo>
                      <a:pt x="235" y="17"/>
                    </a:lnTo>
                    <a:cubicBezTo>
                      <a:pt x="84" y="0"/>
                      <a:pt x="1" y="34"/>
                      <a:pt x="68" y="18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472;p21">
                <a:extLst>
                  <a:ext uri="{FF2B5EF4-FFF2-40B4-BE49-F238E27FC236}">
                    <a16:creationId xmlns:a16="http://schemas.microsoft.com/office/drawing/2014/main" id="{34A7DCFA-2139-4DBF-8059-0AB1F5C563EA}"/>
                  </a:ext>
                </a:extLst>
              </p:cNvPr>
              <p:cNvSpPr/>
              <p:nvPr/>
            </p:nvSpPr>
            <p:spPr>
              <a:xfrm>
                <a:off x="4617791" y="3137145"/>
                <a:ext cx="43914" cy="81783"/>
              </a:xfrm>
              <a:custGeom>
                <a:avLst/>
                <a:gdLst/>
                <a:ahLst/>
                <a:cxnLst/>
                <a:rect l="l" t="t" r="r" b="b"/>
                <a:pathLst>
                  <a:path w="1104" h="2056" extrusionOk="0">
                    <a:moveTo>
                      <a:pt x="285" y="1604"/>
                    </a:moveTo>
                    <a:cubicBezTo>
                      <a:pt x="235" y="1771"/>
                      <a:pt x="168" y="1838"/>
                      <a:pt x="185" y="2055"/>
                    </a:cubicBezTo>
                    <a:cubicBezTo>
                      <a:pt x="352" y="1989"/>
                      <a:pt x="536" y="1537"/>
                      <a:pt x="636" y="1370"/>
                    </a:cubicBezTo>
                    <a:cubicBezTo>
                      <a:pt x="719" y="1220"/>
                      <a:pt x="1020" y="752"/>
                      <a:pt x="987" y="568"/>
                    </a:cubicBezTo>
                    <a:cubicBezTo>
                      <a:pt x="886" y="568"/>
                      <a:pt x="903" y="568"/>
                      <a:pt x="820" y="685"/>
                    </a:cubicBezTo>
                    <a:lnTo>
                      <a:pt x="753" y="769"/>
                    </a:lnTo>
                    <a:cubicBezTo>
                      <a:pt x="820" y="552"/>
                      <a:pt x="1104" y="201"/>
                      <a:pt x="1087" y="0"/>
                    </a:cubicBezTo>
                    <a:cubicBezTo>
                      <a:pt x="937" y="0"/>
                      <a:pt x="886" y="134"/>
                      <a:pt x="736" y="368"/>
                    </a:cubicBezTo>
                    <a:cubicBezTo>
                      <a:pt x="636" y="535"/>
                      <a:pt x="569" y="669"/>
                      <a:pt x="469" y="819"/>
                    </a:cubicBezTo>
                    <a:cubicBezTo>
                      <a:pt x="385" y="969"/>
                      <a:pt x="285" y="1120"/>
                      <a:pt x="201" y="1270"/>
                    </a:cubicBezTo>
                    <a:cubicBezTo>
                      <a:pt x="1" y="1571"/>
                      <a:pt x="84" y="1755"/>
                      <a:pt x="285" y="160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473;p21">
                <a:extLst>
                  <a:ext uri="{FF2B5EF4-FFF2-40B4-BE49-F238E27FC236}">
                    <a16:creationId xmlns:a16="http://schemas.microsoft.com/office/drawing/2014/main" id="{58757294-01FC-4C59-A171-82036BEA5203}"/>
                  </a:ext>
                </a:extLst>
              </p:cNvPr>
              <p:cNvSpPr/>
              <p:nvPr/>
            </p:nvSpPr>
            <p:spPr>
              <a:xfrm>
                <a:off x="4460948" y="4010466"/>
                <a:ext cx="15991" cy="17303"/>
              </a:xfrm>
              <a:custGeom>
                <a:avLst/>
                <a:gdLst/>
                <a:ahLst/>
                <a:cxnLst/>
                <a:rect l="l" t="t" r="r" b="b"/>
                <a:pathLst>
                  <a:path w="402" h="435" extrusionOk="0">
                    <a:moveTo>
                      <a:pt x="68" y="435"/>
                    </a:moveTo>
                    <a:lnTo>
                      <a:pt x="168" y="435"/>
                    </a:lnTo>
                    <a:lnTo>
                      <a:pt x="201" y="385"/>
                    </a:lnTo>
                    <a:cubicBezTo>
                      <a:pt x="201" y="385"/>
                      <a:pt x="201" y="368"/>
                      <a:pt x="218" y="368"/>
                    </a:cubicBezTo>
                    <a:lnTo>
                      <a:pt x="301" y="234"/>
                    </a:lnTo>
                    <a:cubicBezTo>
                      <a:pt x="352" y="134"/>
                      <a:pt x="402" y="0"/>
                      <a:pt x="251" y="34"/>
                    </a:cubicBezTo>
                    <a:cubicBezTo>
                      <a:pt x="185" y="50"/>
                      <a:pt x="1" y="251"/>
                      <a:pt x="68" y="4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474;p21">
                <a:extLst>
                  <a:ext uri="{FF2B5EF4-FFF2-40B4-BE49-F238E27FC236}">
                    <a16:creationId xmlns:a16="http://schemas.microsoft.com/office/drawing/2014/main" id="{6B9F5053-5170-4693-B0AE-2F7E2D7653F7}"/>
                  </a:ext>
                </a:extLst>
              </p:cNvPr>
              <p:cNvSpPr/>
              <p:nvPr/>
            </p:nvSpPr>
            <p:spPr>
              <a:xfrm>
                <a:off x="4621809" y="4011779"/>
                <a:ext cx="12649" cy="15991"/>
              </a:xfrm>
              <a:custGeom>
                <a:avLst/>
                <a:gdLst/>
                <a:ahLst/>
                <a:cxnLst/>
                <a:rect l="l" t="t" r="r" b="b"/>
                <a:pathLst>
                  <a:path w="318" h="402" extrusionOk="0">
                    <a:moveTo>
                      <a:pt x="117" y="402"/>
                    </a:moveTo>
                    <a:lnTo>
                      <a:pt x="167" y="402"/>
                    </a:lnTo>
                    <a:cubicBezTo>
                      <a:pt x="234" y="318"/>
                      <a:pt x="318" y="201"/>
                      <a:pt x="284" y="67"/>
                    </a:cubicBezTo>
                    <a:cubicBezTo>
                      <a:pt x="100" y="1"/>
                      <a:pt x="0" y="251"/>
                      <a:pt x="117" y="4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475;p21">
                <a:extLst>
                  <a:ext uri="{FF2B5EF4-FFF2-40B4-BE49-F238E27FC236}">
                    <a16:creationId xmlns:a16="http://schemas.microsoft.com/office/drawing/2014/main" id="{01078B40-4A31-4458-9F37-244A116C74D9}"/>
                  </a:ext>
                </a:extLst>
              </p:cNvPr>
              <p:cNvSpPr/>
              <p:nvPr/>
            </p:nvSpPr>
            <p:spPr>
              <a:xfrm>
                <a:off x="4322720" y="3841649"/>
                <a:ext cx="98410" cy="122316"/>
              </a:xfrm>
              <a:custGeom>
                <a:avLst/>
                <a:gdLst/>
                <a:ahLst/>
                <a:cxnLst/>
                <a:rect l="l" t="t" r="r" b="b"/>
                <a:pathLst>
                  <a:path w="2474" h="3075" extrusionOk="0">
                    <a:moveTo>
                      <a:pt x="1137" y="1721"/>
                    </a:moveTo>
                    <a:cubicBezTo>
                      <a:pt x="1237" y="1537"/>
                      <a:pt x="1337" y="1404"/>
                      <a:pt x="1454" y="1253"/>
                    </a:cubicBezTo>
                    <a:lnTo>
                      <a:pt x="2156" y="435"/>
                    </a:lnTo>
                    <a:cubicBezTo>
                      <a:pt x="2340" y="234"/>
                      <a:pt x="2473" y="151"/>
                      <a:pt x="2456" y="0"/>
                    </a:cubicBezTo>
                    <a:cubicBezTo>
                      <a:pt x="2156" y="34"/>
                      <a:pt x="1320" y="1053"/>
                      <a:pt x="1137" y="1370"/>
                    </a:cubicBezTo>
                    <a:cubicBezTo>
                      <a:pt x="1003" y="1604"/>
                      <a:pt x="1036" y="1604"/>
                      <a:pt x="953" y="1872"/>
                    </a:cubicBezTo>
                    <a:cubicBezTo>
                      <a:pt x="903" y="2039"/>
                      <a:pt x="0" y="2740"/>
                      <a:pt x="234" y="3075"/>
                    </a:cubicBezTo>
                    <a:cubicBezTo>
                      <a:pt x="301" y="3025"/>
                      <a:pt x="451" y="2757"/>
                      <a:pt x="502" y="2690"/>
                    </a:cubicBezTo>
                    <a:cubicBezTo>
                      <a:pt x="619" y="2540"/>
                      <a:pt x="702" y="2456"/>
                      <a:pt x="819" y="2339"/>
                    </a:cubicBezTo>
                    <a:cubicBezTo>
                      <a:pt x="1070" y="2039"/>
                      <a:pt x="1404" y="1788"/>
                      <a:pt x="1404" y="1604"/>
                    </a:cubicBezTo>
                    <a:cubicBezTo>
                      <a:pt x="1253" y="1604"/>
                      <a:pt x="1220" y="1671"/>
                      <a:pt x="1137" y="172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476;p21">
                <a:extLst>
                  <a:ext uri="{FF2B5EF4-FFF2-40B4-BE49-F238E27FC236}">
                    <a16:creationId xmlns:a16="http://schemas.microsoft.com/office/drawing/2014/main" id="{34FC2B72-3C47-41E0-8066-8666970313B1}"/>
                  </a:ext>
                </a:extLst>
              </p:cNvPr>
              <p:cNvSpPr/>
              <p:nvPr/>
            </p:nvSpPr>
            <p:spPr>
              <a:xfrm>
                <a:off x="4302115" y="3844314"/>
                <a:ext cx="91767" cy="101035"/>
              </a:xfrm>
              <a:custGeom>
                <a:avLst/>
                <a:gdLst/>
                <a:ahLst/>
                <a:cxnLst/>
                <a:rect l="l" t="t" r="r" b="b"/>
                <a:pathLst>
                  <a:path w="2307" h="2540" extrusionOk="0">
                    <a:moveTo>
                      <a:pt x="0" y="2540"/>
                    </a:moveTo>
                    <a:cubicBezTo>
                      <a:pt x="251" y="2540"/>
                      <a:pt x="218" y="2389"/>
                      <a:pt x="318" y="2222"/>
                    </a:cubicBezTo>
                    <a:lnTo>
                      <a:pt x="1103" y="1220"/>
                    </a:lnTo>
                    <a:cubicBezTo>
                      <a:pt x="1337" y="1036"/>
                      <a:pt x="1521" y="836"/>
                      <a:pt x="1738" y="635"/>
                    </a:cubicBezTo>
                    <a:cubicBezTo>
                      <a:pt x="1922" y="485"/>
                      <a:pt x="2306" y="167"/>
                      <a:pt x="2273" y="0"/>
                    </a:cubicBezTo>
                    <a:cubicBezTo>
                      <a:pt x="2089" y="0"/>
                      <a:pt x="1471" y="635"/>
                      <a:pt x="1287" y="819"/>
                    </a:cubicBezTo>
                    <a:cubicBezTo>
                      <a:pt x="886" y="1220"/>
                      <a:pt x="1036" y="986"/>
                      <a:pt x="702" y="1454"/>
                    </a:cubicBezTo>
                    <a:cubicBezTo>
                      <a:pt x="552" y="1654"/>
                      <a:pt x="0" y="2105"/>
                      <a:pt x="0" y="254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477;p21">
                <a:extLst>
                  <a:ext uri="{FF2B5EF4-FFF2-40B4-BE49-F238E27FC236}">
                    <a16:creationId xmlns:a16="http://schemas.microsoft.com/office/drawing/2014/main" id="{D7207607-21E4-4601-B7A2-9ADA5189BE94}"/>
                  </a:ext>
                </a:extLst>
              </p:cNvPr>
              <p:cNvSpPr/>
              <p:nvPr/>
            </p:nvSpPr>
            <p:spPr>
              <a:xfrm>
                <a:off x="4573956" y="2902536"/>
                <a:ext cx="61854" cy="108354"/>
              </a:xfrm>
              <a:custGeom>
                <a:avLst/>
                <a:gdLst/>
                <a:ahLst/>
                <a:cxnLst/>
                <a:rect l="l" t="t" r="r" b="b"/>
                <a:pathLst>
                  <a:path w="1555" h="2724" extrusionOk="0">
                    <a:moveTo>
                      <a:pt x="67" y="2724"/>
                    </a:moveTo>
                    <a:cubicBezTo>
                      <a:pt x="217" y="2707"/>
                      <a:pt x="368" y="2323"/>
                      <a:pt x="485" y="2105"/>
                    </a:cubicBezTo>
                    <a:cubicBezTo>
                      <a:pt x="602" y="1871"/>
                      <a:pt x="735" y="1638"/>
                      <a:pt x="852" y="1420"/>
                    </a:cubicBezTo>
                    <a:cubicBezTo>
                      <a:pt x="986" y="1186"/>
                      <a:pt x="1103" y="953"/>
                      <a:pt x="1220" y="735"/>
                    </a:cubicBezTo>
                    <a:cubicBezTo>
                      <a:pt x="1320" y="552"/>
                      <a:pt x="1554" y="201"/>
                      <a:pt x="1554" y="0"/>
                    </a:cubicBezTo>
                    <a:cubicBezTo>
                      <a:pt x="1370" y="34"/>
                      <a:pt x="1186" y="418"/>
                      <a:pt x="1086" y="602"/>
                    </a:cubicBezTo>
                    <a:cubicBezTo>
                      <a:pt x="953" y="836"/>
                      <a:pt x="819" y="1069"/>
                      <a:pt x="702" y="1287"/>
                    </a:cubicBezTo>
                    <a:cubicBezTo>
                      <a:pt x="585" y="1487"/>
                      <a:pt x="0" y="2540"/>
                      <a:pt x="67" y="272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478;p21">
                <a:extLst>
                  <a:ext uri="{FF2B5EF4-FFF2-40B4-BE49-F238E27FC236}">
                    <a16:creationId xmlns:a16="http://schemas.microsoft.com/office/drawing/2014/main" id="{430DF38C-32D5-430F-9129-18D473B3101E}"/>
                  </a:ext>
                </a:extLst>
              </p:cNvPr>
              <p:cNvSpPr/>
              <p:nvPr/>
            </p:nvSpPr>
            <p:spPr>
              <a:xfrm>
                <a:off x="4545356" y="2904524"/>
                <a:ext cx="61178" cy="102387"/>
              </a:xfrm>
              <a:custGeom>
                <a:avLst/>
                <a:gdLst/>
                <a:ahLst/>
                <a:cxnLst/>
                <a:rect l="l" t="t" r="r" b="b"/>
                <a:pathLst>
                  <a:path w="1538" h="2574" extrusionOk="0">
                    <a:moveTo>
                      <a:pt x="1" y="2557"/>
                    </a:moveTo>
                    <a:cubicBezTo>
                      <a:pt x="184" y="2573"/>
                      <a:pt x="268" y="2323"/>
                      <a:pt x="452" y="2022"/>
                    </a:cubicBezTo>
                    <a:cubicBezTo>
                      <a:pt x="585" y="1771"/>
                      <a:pt x="1538" y="184"/>
                      <a:pt x="1438" y="101"/>
                    </a:cubicBezTo>
                    <a:cubicBezTo>
                      <a:pt x="1354" y="0"/>
                      <a:pt x="1103" y="468"/>
                      <a:pt x="1037" y="602"/>
                    </a:cubicBezTo>
                    <a:cubicBezTo>
                      <a:pt x="836" y="936"/>
                      <a:pt x="1" y="2339"/>
                      <a:pt x="1" y="255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479;p21">
                <a:extLst>
                  <a:ext uri="{FF2B5EF4-FFF2-40B4-BE49-F238E27FC236}">
                    <a16:creationId xmlns:a16="http://schemas.microsoft.com/office/drawing/2014/main" id="{DF1F0765-32A9-4FF6-81AC-87F268B806A7}"/>
                  </a:ext>
                </a:extLst>
              </p:cNvPr>
              <p:cNvSpPr/>
              <p:nvPr/>
            </p:nvSpPr>
            <p:spPr>
              <a:xfrm>
                <a:off x="4980047" y="1930844"/>
                <a:ext cx="67144" cy="85760"/>
              </a:xfrm>
              <a:custGeom>
                <a:avLst/>
                <a:gdLst/>
                <a:ahLst/>
                <a:cxnLst/>
                <a:rect l="l" t="t" r="r" b="b"/>
                <a:pathLst>
                  <a:path w="1688" h="2156" extrusionOk="0">
                    <a:moveTo>
                      <a:pt x="0" y="2156"/>
                    </a:moveTo>
                    <a:cubicBezTo>
                      <a:pt x="150" y="2156"/>
                      <a:pt x="318" y="1872"/>
                      <a:pt x="468" y="1688"/>
                    </a:cubicBezTo>
                    <a:cubicBezTo>
                      <a:pt x="719" y="1370"/>
                      <a:pt x="1671" y="268"/>
                      <a:pt x="1688" y="0"/>
                    </a:cubicBezTo>
                    <a:cubicBezTo>
                      <a:pt x="1521" y="34"/>
                      <a:pt x="1320" y="318"/>
                      <a:pt x="1203" y="451"/>
                    </a:cubicBezTo>
                    <a:cubicBezTo>
                      <a:pt x="952" y="786"/>
                      <a:pt x="0" y="1838"/>
                      <a:pt x="0" y="215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480;p21">
                <a:extLst>
                  <a:ext uri="{FF2B5EF4-FFF2-40B4-BE49-F238E27FC236}">
                    <a16:creationId xmlns:a16="http://schemas.microsoft.com/office/drawing/2014/main" id="{D0AB94BF-EA63-45D5-9B12-B7A1C8D071A3}"/>
                  </a:ext>
                </a:extLst>
              </p:cNvPr>
              <p:cNvSpPr/>
              <p:nvPr/>
            </p:nvSpPr>
            <p:spPr>
              <a:xfrm>
                <a:off x="4475586" y="2915145"/>
                <a:ext cx="61854" cy="92443"/>
              </a:xfrm>
              <a:custGeom>
                <a:avLst/>
                <a:gdLst/>
                <a:ahLst/>
                <a:cxnLst/>
                <a:rect l="l" t="t" r="r" b="b"/>
                <a:pathLst>
                  <a:path w="1555" h="2324" extrusionOk="0">
                    <a:moveTo>
                      <a:pt x="1421" y="1"/>
                    </a:moveTo>
                    <a:cubicBezTo>
                      <a:pt x="1287" y="34"/>
                      <a:pt x="1153" y="368"/>
                      <a:pt x="1053" y="552"/>
                    </a:cubicBezTo>
                    <a:lnTo>
                      <a:pt x="385" y="1688"/>
                    </a:lnTo>
                    <a:cubicBezTo>
                      <a:pt x="334" y="1772"/>
                      <a:pt x="0" y="2189"/>
                      <a:pt x="101" y="2223"/>
                    </a:cubicBezTo>
                    <a:cubicBezTo>
                      <a:pt x="301" y="2323"/>
                      <a:pt x="1554" y="235"/>
                      <a:pt x="1421" y="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481;p21">
                <a:extLst>
                  <a:ext uri="{FF2B5EF4-FFF2-40B4-BE49-F238E27FC236}">
                    <a16:creationId xmlns:a16="http://schemas.microsoft.com/office/drawing/2014/main" id="{DAF39913-CF23-4D87-B480-72DB2CCE6648}"/>
                  </a:ext>
                </a:extLst>
              </p:cNvPr>
              <p:cNvSpPr/>
              <p:nvPr/>
            </p:nvSpPr>
            <p:spPr>
              <a:xfrm>
                <a:off x="4764691" y="3880194"/>
                <a:ext cx="28600" cy="101711"/>
              </a:xfrm>
              <a:custGeom>
                <a:avLst/>
                <a:gdLst/>
                <a:ahLst/>
                <a:cxnLst/>
                <a:rect l="l" t="t" r="r" b="b"/>
                <a:pathLst>
                  <a:path w="719" h="2557" extrusionOk="0">
                    <a:moveTo>
                      <a:pt x="67" y="2557"/>
                    </a:moveTo>
                    <a:cubicBezTo>
                      <a:pt x="184" y="2507"/>
                      <a:pt x="184" y="2423"/>
                      <a:pt x="218" y="2273"/>
                    </a:cubicBezTo>
                    <a:lnTo>
                      <a:pt x="435" y="1304"/>
                    </a:lnTo>
                    <a:cubicBezTo>
                      <a:pt x="502" y="1036"/>
                      <a:pt x="719" y="218"/>
                      <a:pt x="635" y="0"/>
                    </a:cubicBezTo>
                    <a:cubicBezTo>
                      <a:pt x="502" y="34"/>
                      <a:pt x="518" y="101"/>
                      <a:pt x="485" y="251"/>
                    </a:cubicBezTo>
                    <a:cubicBezTo>
                      <a:pt x="351" y="786"/>
                      <a:pt x="1" y="2156"/>
                      <a:pt x="67" y="255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482;p21">
                <a:extLst>
                  <a:ext uri="{FF2B5EF4-FFF2-40B4-BE49-F238E27FC236}">
                    <a16:creationId xmlns:a16="http://schemas.microsoft.com/office/drawing/2014/main" id="{FA5A8909-6B5D-4DFA-B089-6D26861899A2}"/>
                  </a:ext>
                </a:extLst>
              </p:cNvPr>
              <p:cNvSpPr/>
              <p:nvPr/>
            </p:nvSpPr>
            <p:spPr>
              <a:xfrm>
                <a:off x="4617791" y="3360457"/>
                <a:ext cx="52546" cy="82459"/>
              </a:xfrm>
              <a:custGeom>
                <a:avLst/>
                <a:gdLst/>
                <a:ahLst/>
                <a:cxnLst/>
                <a:rect l="l" t="t" r="r" b="b"/>
                <a:pathLst>
                  <a:path w="1321" h="2073" extrusionOk="0">
                    <a:moveTo>
                      <a:pt x="402" y="1671"/>
                    </a:moveTo>
                    <a:cubicBezTo>
                      <a:pt x="452" y="1521"/>
                      <a:pt x="937" y="702"/>
                      <a:pt x="1087" y="435"/>
                    </a:cubicBezTo>
                    <a:cubicBezTo>
                      <a:pt x="1120" y="368"/>
                      <a:pt x="1171" y="301"/>
                      <a:pt x="1204" y="234"/>
                    </a:cubicBezTo>
                    <a:cubicBezTo>
                      <a:pt x="1321" y="34"/>
                      <a:pt x="1237" y="17"/>
                      <a:pt x="1237" y="0"/>
                    </a:cubicBezTo>
                    <a:cubicBezTo>
                      <a:pt x="1104" y="17"/>
                      <a:pt x="1087" y="101"/>
                      <a:pt x="1020" y="201"/>
                    </a:cubicBezTo>
                    <a:lnTo>
                      <a:pt x="569" y="969"/>
                    </a:lnTo>
                    <a:cubicBezTo>
                      <a:pt x="385" y="1253"/>
                      <a:pt x="18" y="1788"/>
                      <a:pt x="1" y="2022"/>
                    </a:cubicBezTo>
                    <a:cubicBezTo>
                      <a:pt x="268" y="2072"/>
                      <a:pt x="235" y="1872"/>
                      <a:pt x="402" y="167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483;p21">
                <a:extLst>
                  <a:ext uri="{FF2B5EF4-FFF2-40B4-BE49-F238E27FC236}">
                    <a16:creationId xmlns:a16="http://schemas.microsoft.com/office/drawing/2014/main" id="{095F5AD0-4A7B-48BA-A63A-9ED42A17134A}"/>
                  </a:ext>
                </a:extLst>
              </p:cNvPr>
              <p:cNvSpPr/>
              <p:nvPr/>
            </p:nvSpPr>
            <p:spPr>
              <a:xfrm>
                <a:off x="5116286" y="2249185"/>
                <a:ext cx="71798" cy="70486"/>
              </a:xfrm>
              <a:custGeom>
                <a:avLst/>
                <a:gdLst/>
                <a:ahLst/>
                <a:cxnLst/>
                <a:rect l="l" t="t" r="r" b="b"/>
                <a:pathLst>
                  <a:path w="1805" h="1772" extrusionOk="0">
                    <a:moveTo>
                      <a:pt x="0" y="1772"/>
                    </a:moveTo>
                    <a:cubicBezTo>
                      <a:pt x="134" y="1772"/>
                      <a:pt x="786" y="1053"/>
                      <a:pt x="936" y="920"/>
                    </a:cubicBezTo>
                    <a:cubicBezTo>
                      <a:pt x="1120" y="736"/>
                      <a:pt x="1771" y="235"/>
                      <a:pt x="1805" y="1"/>
                    </a:cubicBezTo>
                    <a:cubicBezTo>
                      <a:pt x="1571" y="17"/>
                      <a:pt x="969" y="636"/>
                      <a:pt x="802" y="786"/>
                    </a:cubicBezTo>
                    <a:cubicBezTo>
                      <a:pt x="635" y="920"/>
                      <a:pt x="34" y="1504"/>
                      <a:pt x="0" y="177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484;p21">
                <a:extLst>
                  <a:ext uri="{FF2B5EF4-FFF2-40B4-BE49-F238E27FC236}">
                    <a16:creationId xmlns:a16="http://schemas.microsoft.com/office/drawing/2014/main" id="{6971BD4F-A7FC-4D0F-94B5-254A7A9F93E0}"/>
                  </a:ext>
                </a:extLst>
              </p:cNvPr>
              <p:cNvSpPr/>
              <p:nvPr/>
            </p:nvSpPr>
            <p:spPr>
              <a:xfrm>
                <a:off x="4501481" y="2919123"/>
                <a:ext cx="48568" cy="91767"/>
              </a:xfrm>
              <a:custGeom>
                <a:avLst/>
                <a:gdLst/>
                <a:ahLst/>
                <a:cxnLst/>
                <a:rect l="l" t="t" r="r" b="b"/>
                <a:pathLst>
                  <a:path w="1221" h="2307" extrusionOk="0">
                    <a:moveTo>
                      <a:pt x="34" y="2257"/>
                    </a:moveTo>
                    <a:cubicBezTo>
                      <a:pt x="135" y="2223"/>
                      <a:pt x="84" y="2307"/>
                      <a:pt x="201" y="2006"/>
                    </a:cubicBezTo>
                    <a:lnTo>
                      <a:pt x="636" y="1154"/>
                    </a:lnTo>
                    <a:cubicBezTo>
                      <a:pt x="736" y="970"/>
                      <a:pt x="836" y="786"/>
                      <a:pt x="937" y="602"/>
                    </a:cubicBezTo>
                    <a:cubicBezTo>
                      <a:pt x="1003" y="485"/>
                      <a:pt x="1221" y="168"/>
                      <a:pt x="1221" y="34"/>
                    </a:cubicBezTo>
                    <a:cubicBezTo>
                      <a:pt x="1054" y="1"/>
                      <a:pt x="937" y="268"/>
                      <a:pt x="820" y="452"/>
                    </a:cubicBezTo>
                    <a:cubicBezTo>
                      <a:pt x="569" y="820"/>
                      <a:pt x="1" y="1856"/>
                      <a:pt x="34" y="225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485;p21">
                <a:extLst>
                  <a:ext uri="{FF2B5EF4-FFF2-40B4-BE49-F238E27FC236}">
                    <a16:creationId xmlns:a16="http://schemas.microsoft.com/office/drawing/2014/main" id="{AA46BDED-02B7-4C6F-894A-D4506BDB3068}"/>
                  </a:ext>
                </a:extLst>
              </p:cNvPr>
              <p:cNvSpPr/>
              <p:nvPr/>
            </p:nvSpPr>
            <p:spPr>
              <a:xfrm>
                <a:off x="4837126" y="3827011"/>
                <a:ext cx="25298" cy="96421"/>
              </a:xfrm>
              <a:custGeom>
                <a:avLst/>
                <a:gdLst/>
                <a:ahLst/>
                <a:cxnLst/>
                <a:rect l="l" t="t" r="r" b="b"/>
                <a:pathLst>
                  <a:path w="636" h="2424" extrusionOk="0">
                    <a:moveTo>
                      <a:pt x="51" y="2423"/>
                    </a:moveTo>
                    <a:cubicBezTo>
                      <a:pt x="302" y="2357"/>
                      <a:pt x="552" y="953"/>
                      <a:pt x="619" y="686"/>
                    </a:cubicBezTo>
                    <a:lnTo>
                      <a:pt x="636" y="1"/>
                    </a:lnTo>
                    <a:cubicBezTo>
                      <a:pt x="485" y="118"/>
                      <a:pt x="352" y="953"/>
                      <a:pt x="302" y="1187"/>
                    </a:cubicBezTo>
                    <a:cubicBezTo>
                      <a:pt x="235" y="1421"/>
                      <a:pt x="1" y="2223"/>
                      <a:pt x="51" y="242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486;p21">
                <a:extLst>
                  <a:ext uri="{FF2B5EF4-FFF2-40B4-BE49-F238E27FC236}">
                    <a16:creationId xmlns:a16="http://schemas.microsoft.com/office/drawing/2014/main" id="{9493E535-D0DD-49A0-9F9C-875687A66899}"/>
                  </a:ext>
                </a:extLst>
              </p:cNvPr>
              <p:cNvSpPr/>
              <p:nvPr/>
            </p:nvSpPr>
            <p:spPr>
              <a:xfrm>
                <a:off x="4519461" y="2925129"/>
                <a:ext cx="52546" cy="83771"/>
              </a:xfrm>
              <a:custGeom>
                <a:avLst/>
                <a:gdLst/>
                <a:ahLst/>
                <a:cxnLst/>
                <a:rect l="l" t="t" r="r" b="b"/>
                <a:pathLst>
                  <a:path w="1321" h="2106" extrusionOk="0">
                    <a:moveTo>
                      <a:pt x="17" y="2106"/>
                    </a:moveTo>
                    <a:cubicBezTo>
                      <a:pt x="167" y="2072"/>
                      <a:pt x="167" y="2005"/>
                      <a:pt x="234" y="1888"/>
                    </a:cubicBezTo>
                    <a:cubicBezTo>
                      <a:pt x="468" y="1471"/>
                      <a:pt x="1320" y="284"/>
                      <a:pt x="1270" y="0"/>
                    </a:cubicBezTo>
                    <a:cubicBezTo>
                      <a:pt x="1103" y="34"/>
                      <a:pt x="1019" y="284"/>
                      <a:pt x="919" y="435"/>
                    </a:cubicBezTo>
                    <a:cubicBezTo>
                      <a:pt x="685" y="802"/>
                      <a:pt x="0" y="1771"/>
                      <a:pt x="17" y="210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487;p21">
                <a:extLst>
                  <a:ext uri="{FF2B5EF4-FFF2-40B4-BE49-F238E27FC236}">
                    <a16:creationId xmlns:a16="http://schemas.microsoft.com/office/drawing/2014/main" id="{153678A0-F160-42C0-B74D-07E80379590B}"/>
                  </a:ext>
                </a:extLst>
              </p:cNvPr>
              <p:cNvSpPr/>
              <p:nvPr/>
            </p:nvSpPr>
            <p:spPr>
              <a:xfrm>
                <a:off x="4334693" y="3918062"/>
                <a:ext cx="61178" cy="68497"/>
              </a:xfrm>
              <a:custGeom>
                <a:avLst/>
                <a:gdLst/>
                <a:ahLst/>
                <a:cxnLst/>
                <a:rect l="l" t="t" r="r" b="b"/>
                <a:pathLst>
                  <a:path w="1538" h="1722" extrusionOk="0">
                    <a:moveTo>
                      <a:pt x="134" y="1705"/>
                    </a:moveTo>
                    <a:cubicBezTo>
                      <a:pt x="334" y="1722"/>
                      <a:pt x="384" y="1505"/>
                      <a:pt x="418" y="1421"/>
                    </a:cubicBezTo>
                    <a:cubicBezTo>
                      <a:pt x="435" y="1388"/>
                      <a:pt x="485" y="1337"/>
                      <a:pt x="501" y="1304"/>
                    </a:cubicBezTo>
                    <a:cubicBezTo>
                      <a:pt x="668" y="1104"/>
                      <a:pt x="1521" y="168"/>
                      <a:pt x="1537" y="1"/>
                    </a:cubicBezTo>
                    <a:cubicBezTo>
                      <a:pt x="1270" y="17"/>
                      <a:pt x="886" y="569"/>
                      <a:pt x="702" y="769"/>
                    </a:cubicBezTo>
                    <a:cubicBezTo>
                      <a:pt x="652" y="819"/>
                      <a:pt x="585" y="903"/>
                      <a:pt x="518" y="987"/>
                    </a:cubicBezTo>
                    <a:cubicBezTo>
                      <a:pt x="351" y="1187"/>
                      <a:pt x="0" y="1505"/>
                      <a:pt x="134" y="170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88;p21">
                <a:extLst>
                  <a:ext uri="{FF2B5EF4-FFF2-40B4-BE49-F238E27FC236}">
                    <a16:creationId xmlns:a16="http://schemas.microsoft.com/office/drawing/2014/main" id="{E8F5CC42-DCD9-4687-B13B-F6AF3C2F3166}"/>
                  </a:ext>
                </a:extLst>
              </p:cNvPr>
              <p:cNvSpPr/>
              <p:nvPr/>
            </p:nvSpPr>
            <p:spPr>
              <a:xfrm>
                <a:off x="4792615" y="3865556"/>
                <a:ext cx="27287" cy="88465"/>
              </a:xfrm>
              <a:custGeom>
                <a:avLst/>
                <a:gdLst/>
                <a:ahLst/>
                <a:cxnLst/>
                <a:rect l="l" t="t" r="r" b="b"/>
                <a:pathLst>
                  <a:path w="686" h="2224" extrusionOk="0">
                    <a:moveTo>
                      <a:pt x="151" y="2223"/>
                    </a:moveTo>
                    <a:cubicBezTo>
                      <a:pt x="301" y="2156"/>
                      <a:pt x="401" y="1421"/>
                      <a:pt x="451" y="1137"/>
                    </a:cubicBezTo>
                    <a:cubicBezTo>
                      <a:pt x="502" y="920"/>
                      <a:pt x="685" y="168"/>
                      <a:pt x="635" y="1"/>
                    </a:cubicBezTo>
                    <a:cubicBezTo>
                      <a:pt x="485" y="17"/>
                      <a:pt x="468" y="201"/>
                      <a:pt x="401" y="485"/>
                    </a:cubicBezTo>
                    <a:cubicBezTo>
                      <a:pt x="334" y="803"/>
                      <a:pt x="0" y="2073"/>
                      <a:pt x="151" y="222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89;p21">
                <a:extLst>
                  <a:ext uri="{FF2B5EF4-FFF2-40B4-BE49-F238E27FC236}">
                    <a16:creationId xmlns:a16="http://schemas.microsoft.com/office/drawing/2014/main" id="{1706F259-50A2-48CB-A7C6-966C7B003896}"/>
                  </a:ext>
                </a:extLst>
              </p:cNvPr>
              <p:cNvSpPr/>
              <p:nvPr/>
            </p:nvSpPr>
            <p:spPr>
              <a:xfrm>
                <a:off x="4623798" y="3297966"/>
                <a:ext cx="49205" cy="77129"/>
              </a:xfrm>
              <a:custGeom>
                <a:avLst/>
                <a:gdLst/>
                <a:ahLst/>
                <a:cxnLst/>
                <a:rect l="l" t="t" r="r" b="b"/>
                <a:pathLst>
                  <a:path w="1237" h="1939" extrusionOk="0">
                    <a:moveTo>
                      <a:pt x="17" y="1839"/>
                    </a:moveTo>
                    <a:cubicBezTo>
                      <a:pt x="234" y="1939"/>
                      <a:pt x="184" y="1789"/>
                      <a:pt x="351" y="1521"/>
                    </a:cubicBezTo>
                    <a:cubicBezTo>
                      <a:pt x="485" y="1304"/>
                      <a:pt x="1237" y="201"/>
                      <a:pt x="1187" y="17"/>
                    </a:cubicBezTo>
                    <a:cubicBezTo>
                      <a:pt x="1036" y="1"/>
                      <a:pt x="1053" y="51"/>
                      <a:pt x="986" y="168"/>
                    </a:cubicBezTo>
                    <a:cubicBezTo>
                      <a:pt x="936" y="251"/>
                      <a:pt x="886" y="301"/>
                      <a:pt x="836" y="385"/>
                    </a:cubicBezTo>
                    <a:cubicBezTo>
                      <a:pt x="652" y="652"/>
                      <a:pt x="0" y="1621"/>
                      <a:pt x="17" y="183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90;p21">
                <a:extLst>
                  <a:ext uri="{FF2B5EF4-FFF2-40B4-BE49-F238E27FC236}">
                    <a16:creationId xmlns:a16="http://schemas.microsoft.com/office/drawing/2014/main" id="{29B49611-472D-4D89-B61D-F5146F2978FF}"/>
                  </a:ext>
                </a:extLst>
              </p:cNvPr>
              <p:cNvSpPr/>
              <p:nvPr/>
            </p:nvSpPr>
            <p:spPr>
              <a:xfrm>
                <a:off x="4621809" y="3330544"/>
                <a:ext cx="47892" cy="77129"/>
              </a:xfrm>
              <a:custGeom>
                <a:avLst/>
                <a:gdLst/>
                <a:ahLst/>
                <a:cxnLst/>
                <a:rect l="l" t="t" r="r" b="b"/>
                <a:pathLst>
                  <a:path w="1204" h="1939" extrusionOk="0">
                    <a:moveTo>
                      <a:pt x="84" y="1888"/>
                    </a:moveTo>
                    <a:cubicBezTo>
                      <a:pt x="151" y="1888"/>
                      <a:pt x="167" y="1939"/>
                      <a:pt x="301" y="1721"/>
                    </a:cubicBezTo>
                    <a:cubicBezTo>
                      <a:pt x="351" y="1638"/>
                      <a:pt x="384" y="1554"/>
                      <a:pt x="435" y="1471"/>
                    </a:cubicBezTo>
                    <a:cubicBezTo>
                      <a:pt x="535" y="1287"/>
                      <a:pt x="1203" y="251"/>
                      <a:pt x="1203" y="101"/>
                    </a:cubicBezTo>
                    <a:cubicBezTo>
                      <a:pt x="1203" y="34"/>
                      <a:pt x="1203" y="51"/>
                      <a:pt x="1186" y="34"/>
                    </a:cubicBezTo>
                    <a:cubicBezTo>
                      <a:pt x="1053" y="0"/>
                      <a:pt x="669" y="702"/>
                      <a:pt x="552" y="869"/>
                    </a:cubicBezTo>
                    <a:cubicBezTo>
                      <a:pt x="368" y="1170"/>
                      <a:pt x="0" y="1671"/>
                      <a:pt x="84" y="188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491;p21">
                <a:extLst>
                  <a:ext uri="{FF2B5EF4-FFF2-40B4-BE49-F238E27FC236}">
                    <a16:creationId xmlns:a16="http://schemas.microsoft.com/office/drawing/2014/main" id="{9866B542-869C-40BB-A750-15ADB4254296}"/>
                  </a:ext>
                </a:extLst>
              </p:cNvPr>
              <p:cNvSpPr/>
              <p:nvPr/>
            </p:nvSpPr>
            <p:spPr>
              <a:xfrm>
                <a:off x="4886967" y="3575138"/>
                <a:ext cx="22633" cy="91090"/>
              </a:xfrm>
              <a:custGeom>
                <a:avLst/>
                <a:gdLst/>
                <a:ahLst/>
                <a:cxnLst/>
                <a:rect l="l" t="t" r="r" b="b"/>
                <a:pathLst>
                  <a:path w="569" h="2290" extrusionOk="0">
                    <a:moveTo>
                      <a:pt x="135" y="2289"/>
                    </a:moveTo>
                    <a:cubicBezTo>
                      <a:pt x="569" y="2172"/>
                      <a:pt x="335" y="635"/>
                      <a:pt x="218" y="217"/>
                    </a:cubicBezTo>
                    <a:cubicBezTo>
                      <a:pt x="185" y="84"/>
                      <a:pt x="185" y="50"/>
                      <a:pt x="84" y="0"/>
                    </a:cubicBezTo>
                    <a:cubicBezTo>
                      <a:pt x="1" y="134"/>
                      <a:pt x="84" y="418"/>
                      <a:pt x="101" y="568"/>
                    </a:cubicBezTo>
                    <a:cubicBezTo>
                      <a:pt x="151" y="953"/>
                      <a:pt x="201" y="1337"/>
                      <a:pt x="201" y="1738"/>
                    </a:cubicBezTo>
                    <a:cubicBezTo>
                      <a:pt x="201" y="1938"/>
                      <a:pt x="135" y="2156"/>
                      <a:pt x="135" y="228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92;p21">
                <a:extLst>
                  <a:ext uri="{FF2B5EF4-FFF2-40B4-BE49-F238E27FC236}">
                    <a16:creationId xmlns:a16="http://schemas.microsoft.com/office/drawing/2014/main" id="{4D755498-248D-4796-9FD0-0315AE85D0CC}"/>
                  </a:ext>
                </a:extLst>
              </p:cNvPr>
              <p:cNvSpPr/>
              <p:nvPr/>
            </p:nvSpPr>
            <p:spPr>
              <a:xfrm>
                <a:off x="4530081" y="3355127"/>
                <a:ext cx="51870" cy="69849"/>
              </a:xfrm>
              <a:custGeom>
                <a:avLst/>
                <a:gdLst/>
                <a:ahLst/>
                <a:cxnLst/>
                <a:rect l="l" t="t" r="r" b="b"/>
                <a:pathLst>
                  <a:path w="1304" h="1756" extrusionOk="0">
                    <a:moveTo>
                      <a:pt x="67" y="1755"/>
                    </a:moveTo>
                    <a:cubicBezTo>
                      <a:pt x="318" y="1738"/>
                      <a:pt x="318" y="1521"/>
                      <a:pt x="418" y="1337"/>
                    </a:cubicBezTo>
                    <a:cubicBezTo>
                      <a:pt x="535" y="1170"/>
                      <a:pt x="1254" y="218"/>
                      <a:pt x="1270" y="134"/>
                    </a:cubicBezTo>
                    <a:cubicBezTo>
                      <a:pt x="1287" y="1"/>
                      <a:pt x="1304" y="67"/>
                      <a:pt x="1220" y="34"/>
                    </a:cubicBezTo>
                    <a:cubicBezTo>
                      <a:pt x="1120" y="1"/>
                      <a:pt x="635" y="702"/>
                      <a:pt x="552" y="803"/>
                    </a:cubicBezTo>
                    <a:cubicBezTo>
                      <a:pt x="351" y="1070"/>
                      <a:pt x="0" y="1471"/>
                      <a:pt x="67" y="175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493;p21">
                <a:extLst>
                  <a:ext uri="{FF2B5EF4-FFF2-40B4-BE49-F238E27FC236}">
                    <a16:creationId xmlns:a16="http://schemas.microsoft.com/office/drawing/2014/main" id="{5D6D63AE-CF8D-4A02-881F-58007DE85F8B}"/>
                  </a:ext>
                </a:extLst>
              </p:cNvPr>
              <p:cNvSpPr/>
              <p:nvPr/>
            </p:nvSpPr>
            <p:spPr>
              <a:xfrm>
                <a:off x="4379881" y="3935366"/>
                <a:ext cx="63167" cy="73787"/>
              </a:xfrm>
              <a:custGeom>
                <a:avLst/>
                <a:gdLst/>
                <a:ahLst/>
                <a:cxnLst/>
                <a:rect l="l" t="t" r="r" b="b"/>
                <a:pathLst>
                  <a:path w="1588" h="1855" extrusionOk="0">
                    <a:moveTo>
                      <a:pt x="886" y="953"/>
                    </a:moveTo>
                    <a:cubicBezTo>
                      <a:pt x="1003" y="802"/>
                      <a:pt x="1588" y="201"/>
                      <a:pt x="1537" y="17"/>
                    </a:cubicBezTo>
                    <a:cubicBezTo>
                      <a:pt x="1404" y="0"/>
                      <a:pt x="1370" y="84"/>
                      <a:pt x="1304" y="167"/>
                    </a:cubicBezTo>
                    <a:cubicBezTo>
                      <a:pt x="1120" y="384"/>
                      <a:pt x="953" y="535"/>
                      <a:pt x="735" y="836"/>
                    </a:cubicBezTo>
                    <a:cubicBezTo>
                      <a:pt x="635" y="969"/>
                      <a:pt x="0" y="1638"/>
                      <a:pt x="151" y="185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94;p21">
                <a:extLst>
                  <a:ext uri="{FF2B5EF4-FFF2-40B4-BE49-F238E27FC236}">
                    <a16:creationId xmlns:a16="http://schemas.microsoft.com/office/drawing/2014/main" id="{275513F8-1541-4936-B7A4-C69BCCB0BB79}"/>
                  </a:ext>
                </a:extLst>
              </p:cNvPr>
              <p:cNvSpPr/>
              <p:nvPr/>
            </p:nvSpPr>
            <p:spPr>
              <a:xfrm>
                <a:off x="4269537" y="3814401"/>
                <a:ext cx="65832" cy="67144"/>
              </a:xfrm>
              <a:custGeom>
                <a:avLst/>
                <a:gdLst/>
                <a:ahLst/>
                <a:cxnLst/>
                <a:rect l="l" t="t" r="r" b="b"/>
                <a:pathLst>
                  <a:path w="1655" h="1688" extrusionOk="0">
                    <a:moveTo>
                      <a:pt x="17" y="1654"/>
                    </a:moveTo>
                    <a:cubicBezTo>
                      <a:pt x="134" y="1638"/>
                      <a:pt x="84" y="1688"/>
                      <a:pt x="151" y="1554"/>
                    </a:cubicBezTo>
                    <a:lnTo>
                      <a:pt x="402" y="1170"/>
                    </a:lnTo>
                    <a:cubicBezTo>
                      <a:pt x="519" y="1003"/>
                      <a:pt x="853" y="702"/>
                      <a:pt x="1020" y="568"/>
                    </a:cubicBezTo>
                    <a:cubicBezTo>
                      <a:pt x="1137" y="485"/>
                      <a:pt x="1655" y="134"/>
                      <a:pt x="1638" y="17"/>
                    </a:cubicBezTo>
                    <a:cubicBezTo>
                      <a:pt x="1638" y="17"/>
                      <a:pt x="1621" y="17"/>
                      <a:pt x="1621" y="17"/>
                    </a:cubicBezTo>
                    <a:cubicBezTo>
                      <a:pt x="1504" y="0"/>
                      <a:pt x="1471" y="34"/>
                      <a:pt x="1354" y="117"/>
                    </a:cubicBezTo>
                    <a:cubicBezTo>
                      <a:pt x="986" y="334"/>
                      <a:pt x="953" y="401"/>
                      <a:pt x="652" y="635"/>
                    </a:cubicBezTo>
                    <a:cubicBezTo>
                      <a:pt x="468" y="786"/>
                      <a:pt x="1" y="1253"/>
                      <a:pt x="17" y="165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95;p21">
                <a:extLst>
                  <a:ext uri="{FF2B5EF4-FFF2-40B4-BE49-F238E27FC236}">
                    <a16:creationId xmlns:a16="http://schemas.microsoft.com/office/drawing/2014/main" id="{DCFB7535-ABC2-4A50-A60B-B8221E34043C}"/>
                  </a:ext>
                </a:extLst>
              </p:cNvPr>
              <p:cNvSpPr/>
              <p:nvPr/>
            </p:nvSpPr>
            <p:spPr>
              <a:xfrm>
                <a:off x="4816521" y="3850281"/>
                <a:ext cx="23986" cy="89102"/>
              </a:xfrm>
              <a:custGeom>
                <a:avLst/>
                <a:gdLst/>
                <a:ahLst/>
                <a:cxnLst/>
                <a:rect l="l" t="t" r="r" b="b"/>
                <a:pathLst>
                  <a:path w="603" h="2240" extrusionOk="0">
                    <a:moveTo>
                      <a:pt x="84" y="2239"/>
                    </a:moveTo>
                    <a:cubicBezTo>
                      <a:pt x="185" y="2173"/>
                      <a:pt x="151" y="2106"/>
                      <a:pt x="185" y="1972"/>
                    </a:cubicBezTo>
                    <a:lnTo>
                      <a:pt x="368" y="1120"/>
                    </a:lnTo>
                    <a:cubicBezTo>
                      <a:pt x="419" y="869"/>
                      <a:pt x="602" y="201"/>
                      <a:pt x="469" y="0"/>
                    </a:cubicBezTo>
                    <a:cubicBezTo>
                      <a:pt x="335" y="67"/>
                      <a:pt x="218" y="886"/>
                      <a:pt x="185" y="1087"/>
                    </a:cubicBezTo>
                    <a:lnTo>
                      <a:pt x="18" y="1972"/>
                    </a:lnTo>
                    <a:cubicBezTo>
                      <a:pt x="1" y="2239"/>
                      <a:pt x="51" y="2206"/>
                      <a:pt x="84" y="223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96;p21">
                <a:extLst>
                  <a:ext uri="{FF2B5EF4-FFF2-40B4-BE49-F238E27FC236}">
                    <a16:creationId xmlns:a16="http://schemas.microsoft.com/office/drawing/2014/main" id="{33FDC7CD-3DD3-446D-9240-933EB583930B}"/>
                  </a:ext>
                </a:extLst>
              </p:cNvPr>
              <p:cNvSpPr/>
              <p:nvPr/>
            </p:nvSpPr>
            <p:spPr>
              <a:xfrm>
                <a:off x="4606495" y="2922464"/>
                <a:ext cx="47256" cy="81106"/>
              </a:xfrm>
              <a:custGeom>
                <a:avLst/>
                <a:gdLst/>
                <a:ahLst/>
                <a:cxnLst/>
                <a:rect l="l" t="t" r="r" b="b"/>
                <a:pathLst>
                  <a:path w="1188" h="2039" extrusionOk="0">
                    <a:moveTo>
                      <a:pt x="1" y="2039"/>
                    </a:moveTo>
                    <a:cubicBezTo>
                      <a:pt x="268" y="2005"/>
                      <a:pt x="1187" y="251"/>
                      <a:pt x="1170" y="0"/>
                    </a:cubicBezTo>
                    <a:cubicBezTo>
                      <a:pt x="987" y="67"/>
                      <a:pt x="636" y="769"/>
                      <a:pt x="536" y="969"/>
                    </a:cubicBezTo>
                    <a:cubicBezTo>
                      <a:pt x="419" y="1170"/>
                      <a:pt x="34" y="1838"/>
                      <a:pt x="1" y="203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7;p21">
                <a:extLst>
                  <a:ext uri="{FF2B5EF4-FFF2-40B4-BE49-F238E27FC236}">
                    <a16:creationId xmlns:a16="http://schemas.microsoft.com/office/drawing/2014/main" id="{FEFA7B76-B16A-46B4-9184-BF6C7B7E02A8}"/>
                  </a:ext>
                </a:extLst>
              </p:cNvPr>
              <p:cNvSpPr/>
              <p:nvPr/>
            </p:nvSpPr>
            <p:spPr>
              <a:xfrm>
                <a:off x="4625110" y="3274696"/>
                <a:ext cx="47256" cy="74503"/>
              </a:xfrm>
              <a:custGeom>
                <a:avLst/>
                <a:gdLst/>
                <a:ahLst/>
                <a:cxnLst/>
                <a:rect l="l" t="t" r="r" b="b"/>
                <a:pathLst>
                  <a:path w="1188" h="1873" extrusionOk="0">
                    <a:moveTo>
                      <a:pt x="1137" y="1"/>
                    </a:moveTo>
                    <a:cubicBezTo>
                      <a:pt x="987" y="1"/>
                      <a:pt x="936" y="151"/>
                      <a:pt x="803" y="385"/>
                    </a:cubicBezTo>
                    <a:lnTo>
                      <a:pt x="285" y="1304"/>
                    </a:lnTo>
                    <a:cubicBezTo>
                      <a:pt x="235" y="1388"/>
                      <a:pt x="1" y="1705"/>
                      <a:pt x="118" y="1772"/>
                    </a:cubicBezTo>
                    <a:cubicBezTo>
                      <a:pt x="251" y="1872"/>
                      <a:pt x="318" y="1638"/>
                      <a:pt x="452" y="1404"/>
                    </a:cubicBezTo>
                    <a:cubicBezTo>
                      <a:pt x="586" y="1171"/>
                      <a:pt x="1187" y="151"/>
                      <a:pt x="1137" y="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498;p21">
                <a:extLst>
                  <a:ext uri="{FF2B5EF4-FFF2-40B4-BE49-F238E27FC236}">
                    <a16:creationId xmlns:a16="http://schemas.microsoft.com/office/drawing/2014/main" id="{5F99C12E-1594-4CB7-897A-415954BFD15C}"/>
                  </a:ext>
                </a:extLst>
              </p:cNvPr>
              <p:cNvSpPr/>
              <p:nvPr/>
            </p:nvSpPr>
            <p:spPr>
              <a:xfrm>
                <a:off x="4294796" y="3829000"/>
                <a:ext cx="68497" cy="61854"/>
              </a:xfrm>
              <a:custGeom>
                <a:avLst/>
                <a:gdLst/>
                <a:ahLst/>
                <a:cxnLst/>
                <a:rect l="l" t="t" r="r" b="b"/>
                <a:pathLst>
                  <a:path w="1722" h="1555" extrusionOk="0">
                    <a:moveTo>
                      <a:pt x="1705" y="18"/>
                    </a:moveTo>
                    <a:cubicBezTo>
                      <a:pt x="1471" y="1"/>
                      <a:pt x="1" y="1354"/>
                      <a:pt x="118" y="1471"/>
                    </a:cubicBezTo>
                    <a:cubicBezTo>
                      <a:pt x="201" y="1555"/>
                      <a:pt x="468" y="1237"/>
                      <a:pt x="552" y="1187"/>
                    </a:cubicBezTo>
                    <a:lnTo>
                      <a:pt x="1371" y="435"/>
                    </a:lnTo>
                    <a:cubicBezTo>
                      <a:pt x="1471" y="352"/>
                      <a:pt x="1722" y="134"/>
                      <a:pt x="1705" y="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499;p21">
                <a:extLst>
                  <a:ext uri="{FF2B5EF4-FFF2-40B4-BE49-F238E27FC236}">
                    <a16:creationId xmlns:a16="http://schemas.microsoft.com/office/drawing/2014/main" id="{C8B29440-F30F-4321-9862-1714F9E5B877}"/>
                  </a:ext>
                </a:extLst>
              </p:cNvPr>
              <p:cNvSpPr/>
              <p:nvPr/>
            </p:nvSpPr>
            <p:spPr>
              <a:xfrm>
                <a:off x="4531394" y="3068687"/>
                <a:ext cx="49881" cy="65156"/>
              </a:xfrm>
              <a:custGeom>
                <a:avLst/>
                <a:gdLst/>
                <a:ahLst/>
                <a:cxnLst/>
                <a:rect l="l" t="t" r="r" b="b"/>
                <a:pathLst>
                  <a:path w="1254" h="1638" extrusionOk="0">
                    <a:moveTo>
                      <a:pt x="51" y="1621"/>
                    </a:moveTo>
                    <a:cubicBezTo>
                      <a:pt x="201" y="1638"/>
                      <a:pt x="201" y="1554"/>
                      <a:pt x="385" y="1287"/>
                    </a:cubicBezTo>
                    <a:cubicBezTo>
                      <a:pt x="535" y="1070"/>
                      <a:pt x="1254" y="201"/>
                      <a:pt x="1221" y="0"/>
                    </a:cubicBezTo>
                    <a:cubicBezTo>
                      <a:pt x="1087" y="0"/>
                      <a:pt x="1087" y="50"/>
                      <a:pt x="1020" y="134"/>
                    </a:cubicBezTo>
                    <a:cubicBezTo>
                      <a:pt x="786" y="418"/>
                      <a:pt x="1" y="1337"/>
                      <a:pt x="51" y="162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00;p21">
                <a:extLst>
                  <a:ext uri="{FF2B5EF4-FFF2-40B4-BE49-F238E27FC236}">
                    <a16:creationId xmlns:a16="http://schemas.microsoft.com/office/drawing/2014/main" id="{0EF3DF25-156A-43D5-9BE4-E52FC88BB214}"/>
                  </a:ext>
                </a:extLst>
              </p:cNvPr>
              <p:cNvSpPr/>
              <p:nvPr/>
            </p:nvSpPr>
            <p:spPr>
              <a:xfrm>
                <a:off x="4529405" y="3089292"/>
                <a:ext cx="50557" cy="67144"/>
              </a:xfrm>
              <a:custGeom>
                <a:avLst/>
                <a:gdLst/>
                <a:ahLst/>
                <a:cxnLst/>
                <a:rect l="l" t="t" r="r" b="b"/>
                <a:pathLst>
                  <a:path w="1271" h="1688" extrusionOk="0">
                    <a:moveTo>
                      <a:pt x="101" y="1688"/>
                    </a:moveTo>
                    <a:cubicBezTo>
                      <a:pt x="251" y="1638"/>
                      <a:pt x="602" y="1103"/>
                      <a:pt x="736" y="936"/>
                    </a:cubicBezTo>
                    <a:cubicBezTo>
                      <a:pt x="870" y="735"/>
                      <a:pt x="1220" y="284"/>
                      <a:pt x="1271" y="0"/>
                    </a:cubicBezTo>
                    <a:cubicBezTo>
                      <a:pt x="1120" y="17"/>
                      <a:pt x="1120" y="50"/>
                      <a:pt x="1053" y="151"/>
                    </a:cubicBezTo>
                    <a:lnTo>
                      <a:pt x="585" y="802"/>
                    </a:lnTo>
                    <a:cubicBezTo>
                      <a:pt x="485" y="936"/>
                      <a:pt x="385" y="1070"/>
                      <a:pt x="285" y="1220"/>
                    </a:cubicBezTo>
                    <a:cubicBezTo>
                      <a:pt x="218" y="1320"/>
                      <a:pt x="1" y="1554"/>
                      <a:pt x="101" y="168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501;p21">
                <a:extLst>
                  <a:ext uri="{FF2B5EF4-FFF2-40B4-BE49-F238E27FC236}">
                    <a16:creationId xmlns:a16="http://schemas.microsoft.com/office/drawing/2014/main" id="{A04096EB-0707-428E-85B7-A741C6D25DD2}"/>
                  </a:ext>
                </a:extLst>
              </p:cNvPr>
              <p:cNvSpPr/>
              <p:nvPr/>
            </p:nvSpPr>
            <p:spPr>
              <a:xfrm>
                <a:off x="4534059" y="3250790"/>
                <a:ext cx="48568" cy="68497"/>
              </a:xfrm>
              <a:custGeom>
                <a:avLst/>
                <a:gdLst/>
                <a:ahLst/>
                <a:cxnLst/>
                <a:rect l="l" t="t" r="r" b="b"/>
                <a:pathLst>
                  <a:path w="1221" h="1722" extrusionOk="0">
                    <a:moveTo>
                      <a:pt x="84" y="1705"/>
                    </a:moveTo>
                    <a:cubicBezTo>
                      <a:pt x="201" y="1721"/>
                      <a:pt x="552" y="1120"/>
                      <a:pt x="686" y="936"/>
                    </a:cubicBezTo>
                    <a:cubicBezTo>
                      <a:pt x="836" y="752"/>
                      <a:pt x="1220" y="284"/>
                      <a:pt x="1204" y="0"/>
                    </a:cubicBezTo>
                    <a:cubicBezTo>
                      <a:pt x="1053" y="34"/>
                      <a:pt x="1053" y="101"/>
                      <a:pt x="869" y="368"/>
                    </a:cubicBezTo>
                    <a:cubicBezTo>
                      <a:pt x="786" y="502"/>
                      <a:pt x="669" y="652"/>
                      <a:pt x="569" y="786"/>
                    </a:cubicBezTo>
                    <a:cubicBezTo>
                      <a:pt x="452" y="953"/>
                      <a:pt x="1" y="1487"/>
                      <a:pt x="84" y="170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502;p21">
                <a:extLst>
                  <a:ext uri="{FF2B5EF4-FFF2-40B4-BE49-F238E27FC236}">
                    <a16:creationId xmlns:a16="http://schemas.microsoft.com/office/drawing/2014/main" id="{CD302CF1-6BDF-4607-B2C1-60A893C47A49}"/>
                  </a:ext>
                </a:extLst>
              </p:cNvPr>
              <p:cNvSpPr/>
              <p:nvPr/>
            </p:nvSpPr>
            <p:spPr>
              <a:xfrm>
                <a:off x="4405140" y="3945986"/>
                <a:ext cx="54535" cy="61178"/>
              </a:xfrm>
              <a:custGeom>
                <a:avLst/>
                <a:gdLst/>
                <a:ahLst/>
                <a:cxnLst/>
                <a:rect l="l" t="t" r="r" b="b"/>
                <a:pathLst>
                  <a:path w="1371" h="1538" extrusionOk="0">
                    <a:moveTo>
                      <a:pt x="17" y="1538"/>
                    </a:moveTo>
                    <a:cubicBezTo>
                      <a:pt x="251" y="1488"/>
                      <a:pt x="602" y="1003"/>
                      <a:pt x="769" y="819"/>
                    </a:cubicBezTo>
                    <a:cubicBezTo>
                      <a:pt x="886" y="702"/>
                      <a:pt x="1370" y="151"/>
                      <a:pt x="1337" y="1"/>
                    </a:cubicBezTo>
                    <a:cubicBezTo>
                      <a:pt x="1186" y="1"/>
                      <a:pt x="1019" y="218"/>
                      <a:pt x="953" y="318"/>
                    </a:cubicBezTo>
                    <a:cubicBezTo>
                      <a:pt x="785" y="518"/>
                      <a:pt x="0" y="1320"/>
                      <a:pt x="17" y="153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03;p21">
                <a:extLst>
                  <a:ext uri="{FF2B5EF4-FFF2-40B4-BE49-F238E27FC236}">
                    <a16:creationId xmlns:a16="http://schemas.microsoft.com/office/drawing/2014/main" id="{87AB89E6-8CE9-40A9-8D18-197FC74EA153}"/>
                  </a:ext>
                </a:extLst>
              </p:cNvPr>
              <p:cNvSpPr/>
              <p:nvPr/>
            </p:nvSpPr>
            <p:spPr>
              <a:xfrm>
                <a:off x="4528729" y="3033444"/>
                <a:ext cx="47892" cy="63843"/>
              </a:xfrm>
              <a:custGeom>
                <a:avLst/>
                <a:gdLst/>
                <a:ahLst/>
                <a:cxnLst/>
                <a:rect l="l" t="t" r="r" b="b"/>
                <a:pathLst>
                  <a:path w="1204" h="1605" extrusionOk="0">
                    <a:moveTo>
                      <a:pt x="85" y="1605"/>
                    </a:moveTo>
                    <a:cubicBezTo>
                      <a:pt x="235" y="1605"/>
                      <a:pt x="318" y="1371"/>
                      <a:pt x="385" y="1254"/>
                    </a:cubicBezTo>
                    <a:cubicBezTo>
                      <a:pt x="486" y="1103"/>
                      <a:pt x="569" y="987"/>
                      <a:pt x="669" y="853"/>
                    </a:cubicBezTo>
                    <a:cubicBezTo>
                      <a:pt x="786" y="686"/>
                      <a:pt x="1204" y="185"/>
                      <a:pt x="1204" y="1"/>
                    </a:cubicBezTo>
                    <a:cubicBezTo>
                      <a:pt x="1037" y="1"/>
                      <a:pt x="920" y="201"/>
                      <a:pt x="836" y="318"/>
                    </a:cubicBezTo>
                    <a:lnTo>
                      <a:pt x="252" y="1120"/>
                    </a:lnTo>
                    <a:cubicBezTo>
                      <a:pt x="168" y="1237"/>
                      <a:pt x="1" y="1438"/>
                      <a:pt x="85" y="160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04;p21">
                <a:extLst>
                  <a:ext uri="{FF2B5EF4-FFF2-40B4-BE49-F238E27FC236}">
                    <a16:creationId xmlns:a16="http://schemas.microsoft.com/office/drawing/2014/main" id="{3FCAC114-B0F0-42FB-B834-89632500BD56}"/>
                  </a:ext>
                </a:extLst>
              </p:cNvPr>
              <p:cNvSpPr/>
              <p:nvPr/>
            </p:nvSpPr>
            <p:spPr>
              <a:xfrm>
                <a:off x="4538037" y="3393035"/>
                <a:ext cx="47892" cy="65156"/>
              </a:xfrm>
              <a:custGeom>
                <a:avLst/>
                <a:gdLst/>
                <a:ahLst/>
                <a:cxnLst/>
                <a:rect l="l" t="t" r="r" b="b"/>
                <a:pathLst>
                  <a:path w="1204" h="1638" extrusionOk="0">
                    <a:moveTo>
                      <a:pt x="34" y="1621"/>
                    </a:moveTo>
                    <a:cubicBezTo>
                      <a:pt x="185" y="1637"/>
                      <a:pt x="185" y="1604"/>
                      <a:pt x="252" y="1504"/>
                    </a:cubicBezTo>
                    <a:cubicBezTo>
                      <a:pt x="385" y="1303"/>
                      <a:pt x="1204" y="167"/>
                      <a:pt x="1120" y="84"/>
                    </a:cubicBezTo>
                    <a:cubicBezTo>
                      <a:pt x="1037" y="0"/>
                      <a:pt x="970" y="117"/>
                      <a:pt x="937" y="184"/>
                    </a:cubicBezTo>
                    <a:cubicBezTo>
                      <a:pt x="719" y="485"/>
                      <a:pt x="1" y="1370"/>
                      <a:pt x="34" y="162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505;p21">
                <a:extLst>
                  <a:ext uri="{FF2B5EF4-FFF2-40B4-BE49-F238E27FC236}">
                    <a16:creationId xmlns:a16="http://schemas.microsoft.com/office/drawing/2014/main" id="{56D0A324-5761-4805-8E64-1DC78B6A62D3}"/>
                  </a:ext>
                </a:extLst>
              </p:cNvPr>
              <p:cNvSpPr/>
              <p:nvPr/>
            </p:nvSpPr>
            <p:spPr>
              <a:xfrm>
                <a:off x="4374551" y="3929359"/>
                <a:ext cx="51233" cy="61854"/>
              </a:xfrm>
              <a:custGeom>
                <a:avLst/>
                <a:gdLst/>
                <a:ahLst/>
                <a:cxnLst/>
                <a:rect l="l" t="t" r="r" b="b"/>
                <a:pathLst>
                  <a:path w="1288" h="1555" extrusionOk="0">
                    <a:moveTo>
                      <a:pt x="1" y="1555"/>
                    </a:moveTo>
                    <a:cubicBezTo>
                      <a:pt x="134" y="1555"/>
                      <a:pt x="151" y="1505"/>
                      <a:pt x="235" y="1404"/>
                    </a:cubicBezTo>
                    <a:lnTo>
                      <a:pt x="702" y="853"/>
                    </a:lnTo>
                    <a:cubicBezTo>
                      <a:pt x="769" y="753"/>
                      <a:pt x="1287" y="185"/>
                      <a:pt x="1220" y="34"/>
                    </a:cubicBezTo>
                    <a:cubicBezTo>
                      <a:pt x="1070" y="1"/>
                      <a:pt x="652" y="602"/>
                      <a:pt x="552" y="719"/>
                    </a:cubicBezTo>
                    <a:cubicBezTo>
                      <a:pt x="418" y="886"/>
                      <a:pt x="34" y="1321"/>
                      <a:pt x="1" y="155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06;p21">
                <a:extLst>
                  <a:ext uri="{FF2B5EF4-FFF2-40B4-BE49-F238E27FC236}">
                    <a16:creationId xmlns:a16="http://schemas.microsoft.com/office/drawing/2014/main" id="{62D310D9-4C1A-478D-8DE4-A94CE7D7416D}"/>
                  </a:ext>
                </a:extLst>
              </p:cNvPr>
              <p:cNvSpPr/>
              <p:nvPr/>
            </p:nvSpPr>
            <p:spPr>
              <a:xfrm>
                <a:off x="4530081" y="3281379"/>
                <a:ext cx="53222" cy="65832"/>
              </a:xfrm>
              <a:custGeom>
                <a:avLst/>
                <a:gdLst/>
                <a:ahLst/>
                <a:cxnLst/>
                <a:rect l="l" t="t" r="r" b="b"/>
                <a:pathLst>
                  <a:path w="1338" h="1655" extrusionOk="0">
                    <a:moveTo>
                      <a:pt x="167" y="1637"/>
                    </a:moveTo>
                    <a:cubicBezTo>
                      <a:pt x="351" y="1554"/>
                      <a:pt x="134" y="1604"/>
                      <a:pt x="435" y="1220"/>
                    </a:cubicBezTo>
                    <a:cubicBezTo>
                      <a:pt x="518" y="1103"/>
                      <a:pt x="652" y="952"/>
                      <a:pt x="752" y="852"/>
                    </a:cubicBezTo>
                    <a:cubicBezTo>
                      <a:pt x="836" y="752"/>
                      <a:pt x="1337" y="217"/>
                      <a:pt x="1170" y="0"/>
                    </a:cubicBezTo>
                    <a:cubicBezTo>
                      <a:pt x="1070" y="50"/>
                      <a:pt x="1086" y="150"/>
                      <a:pt x="886" y="384"/>
                    </a:cubicBezTo>
                    <a:cubicBezTo>
                      <a:pt x="685" y="618"/>
                      <a:pt x="218" y="1136"/>
                      <a:pt x="117" y="1387"/>
                    </a:cubicBezTo>
                    <a:cubicBezTo>
                      <a:pt x="0" y="1654"/>
                      <a:pt x="167" y="1637"/>
                      <a:pt x="167" y="163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07;p21">
                <a:extLst>
                  <a:ext uri="{FF2B5EF4-FFF2-40B4-BE49-F238E27FC236}">
                    <a16:creationId xmlns:a16="http://schemas.microsoft.com/office/drawing/2014/main" id="{1E30278F-64BC-49AF-AA4B-1BB885E84F0A}"/>
                  </a:ext>
                </a:extLst>
              </p:cNvPr>
              <p:cNvSpPr/>
              <p:nvPr/>
            </p:nvSpPr>
            <p:spPr>
              <a:xfrm>
                <a:off x="4528729" y="3115188"/>
                <a:ext cx="53222" cy="63843"/>
              </a:xfrm>
              <a:custGeom>
                <a:avLst/>
                <a:gdLst/>
                <a:ahLst/>
                <a:cxnLst/>
                <a:rect l="l" t="t" r="r" b="b"/>
                <a:pathLst>
                  <a:path w="1338" h="1605" extrusionOk="0">
                    <a:moveTo>
                      <a:pt x="168" y="1605"/>
                    </a:moveTo>
                    <a:cubicBezTo>
                      <a:pt x="252" y="1571"/>
                      <a:pt x="235" y="1538"/>
                      <a:pt x="285" y="1438"/>
                    </a:cubicBezTo>
                    <a:cubicBezTo>
                      <a:pt x="402" y="1254"/>
                      <a:pt x="1020" y="485"/>
                      <a:pt x="1187" y="251"/>
                    </a:cubicBezTo>
                    <a:cubicBezTo>
                      <a:pt x="1237" y="185"/>
                      <a:pt x="1338" y="84"/>
                      <a:pt x="1221" y="34"/>
                    </a:cubicBezTo>
                    <a:cubicBezTo>
                      <a:pt x="1120" y="1"/>
                      <a:pt x="669" y="602"/>
                      <a:pt x="586" y="719"/>
                    </a:cubicBezTo>
                    <a:cubicBezTo>
                      <a:pt x="486" y="836"/>
                      <a:pt x="1" y="1404"/>
                      <a:pt x="168" y="160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508;p21">
                <a:extLst>
                  <a:ext uri="{FF2B5EF4-FFF2-40B4-BE49-F238E27FC236}">
                    <a16:creationId xmlns:a16="http://schemas.microsoft.com/office/drawing/2014/main" id="{07539F22-979E-454C-B7FB-9419D57181DE}"/>
                  </a:ext>
                </a:extLst>
              </p:cNvPr>
              <p:cNvSpPr/>
              <p:nvPr/>
            </p:nvSpPr>
            <p:spPr>
              <a:xfrm>
                <a:off x="4530758" y="3054725"/>
                <a:ext cx="47216" cy="59865"/>
              </a:xfrm>
              <a:custGeom>
                <a:avLst/>
                <a:gdLst/>
                <a:ahLst/>
                <a:cxnLst/>
                <a:rect l="l" t="t" r="r" b="b"/>
                <a:pathLst>
                  <a:path w="1187" h="1505" extrusionOk="0">
                    <a:moveTo>
                      <a:pt x="0" y="1504"/>
                    </a:moveTo>
                    <a:cubicBezTo>
                      <a:pt x="167" y="1471"/>
                      <a:pt x="518" y="953"/>
                      <a:pt x="635" y="802"/>
                    </a:cubicBezTo>
                    <a:cubicBezTo>
                      <a:pt x="752" y="669"/>
                      <a:pt x="1186" y="167"/>
                      <a:pt x="1170" y="17"/>
                    </a:cubicBezTo>
                    <a:cubicBezTo>
                      <a:pt x="986" y="0"/>
                      <a:pt x="618" y="502"/>
                      <a:pt x="501" y="669"/>
                    </a:cubicBezTo>
                    <a:cubicBezTo>
                      <a:pt x="368" y="836"/>
                      <a:pt x="17" y="1254"/>
                      <a:pt x="0" y="150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509;p21">
                <a:extLst>
                  <a:ext uri="{FF2B5EF4-FFF2-40B4-BE49-F238E27FC236}">
                    <a16:creationId xmlns:a16="http://schemas.microsoft.com/office/drawing/2014/main" id="{F9B48910-BA40-4118-9FD3-12C3228D5AB0}"/>
                  </a:ext>
                </a:extLst>
              </p:cNvPr>
              <p:cNvSpPr/>
              <p:nvPr/>
            </p:nvSpPr>
            <p:spPr>
              <a:xfrm>
                <a:off x="4619820" y="3236828"/>
                <a:ext cx="37232" cy="65832"/>
              </a:xfrm>
              <a:custGeom>
                <a:avLst/>
                <a:gdLst/>
                <a:ahLst/>
                <a:cxnLst/>
                <a:rect l="l" t="t" r="r" b="b"/>
                <a:pathLst>
                  <a:path w="936" h="1655" extrusionOk="0">
                    <a:moveTo>
                      <a:pt x="117" y="1655"/>
                    </a:moveTo>
                    <a:cubicBezTo>
                      <a:pt x="251" y="1638"/>
                      <a:pt x="501" y="1036"/>
                      <a:pt x="585" y="886"/>
                    </a:cubicBezTo>
                    <a:cubicBezTo>
                      <a:pt x="685" y="669"/>
                      <a:pt x="936" y="251"/>
                      <a:pt x="902" y="1"/>
                    </a:cubicBezTo>
                    <a:cubicBezTo>
                      <a:pt x="735" y="34"/>
                      <a:pt x="785" y="84"/>
                      <a:pt x="635" y="385"/>
                    </a:cubicBezTo>
                    <a:lnTo>
                      <a:pt x="201" y="1220"/>
                    </a:lnTo>
                    <a:cubicBezTo>
                      <a:pt x="100" y="1387"/>
                      <a:pt x="0" y="1521"/>
                      <a:pt x="117" y="165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510;p21">
                <a:extLst>
                  <a:ext uri="{FF2B5EF4-FFF2-40B4-BE49-F238E27FC236}">
                    <a16:creationId xmlns:a16="http://schemas.microsoft.com/office/drawing/2014/main" id="{F424FCC0-3064-4084-B906-A27ECE1A2D23}"/>
                  </a:ext>
                </a:extLst>
              </p:cNvPr>
              <p:cNvSpPr/>
              <p:nvPr/>
            </p:nvSpPr>
            <p:spPr>
              <a:xfrm>
                <a:off x="4623798" y="3256120"/>
                <a:ext cx="37232" cy="64479"/>
              </a:xfrm>
              <a:custGeom>
                <a:avLst/>
                <a:gdLst/>
                <a:ahLst/>
                <a:cxnLst/>
                <a:rect l="l" t="t" r="r" b="b"/>
                <a:pathLst>
                  <a:path w="936" h="1621" extrusionOk="0">
                    <a:moveTo>
                      <a:pt x="84" y="1621"/>
                    </a:moveTo>
                    <a:cubicBezTo>
                      <a:pt x="251" y="1587"/>
                      <a:pt x="418" y="1103"/>
                      <a:pt x="552" y="869"/>
                    </a:cubicBezTo>
                    <a:cubicBezTo>
                      <a:pt x="685" y="618"/>
                      <a:pt x="886" y="284"/>
                      <a:pt x="936" y="0"/>
                    </a:cubicBezTo>
                    <a:cubicBezTo>
                      <a:pt x="752" y="0"/>
                      <a:pt x="769" y="84"/>
                      <a:pt x="619" y="334"/>
                    </a:cubicBezTo>
                    <a:cubicBezTo>
                      <a:pt x="485" y="568"/>
                      <a:pt x="0" y="1420"/>
                      <a:pt x="84" y="162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511;p21">
                <a:extLst>
                  <a:ext uri="{FF2B5EF4-FFF2-40B4-BE49-F238E27FC236}">
                    <a16:creationId xmlns:a16="http://schemas.microsoft.com/office/drawing/2014/main" id="{2AB39AD6-BB65-4444-80E6-8559BC4DB7DD}"/>
                  </a:ext>
                </a:extLst>
              </p:cNvPr>
              <p:cNvSpPr/>
              <p:nvPr/>
            </p:nvSpPr>
            <p:spPr>
              <a:xfrm>
                <a:off x="5041822" y="2016565"/>
                <a:ext cx="47932" cy="61178"/>
              </a:xfrm>
              <a:custGeom>
                <a:avLst/>
                <a:gdLst/>
                <a:ahLst/>
                <a:cxnLst/>
                <a:rect l="l" t="t" r="r" b="b"/>
                <a:pathLst>
                  <a:path w="1205" h="1538" extrusionOk="0">
                    <a:moveTo>
                      <a:pt x="101" y="1538"/>
                    </a:moveTo>
                    <a:cubicBezTo>
                      <a:pt x="235" y="1504"/>
                      <a:pt x="252" y="1404"/>
                      <a:pt x="402" y="1187"/>
                    </a:cubicBezTo>
                    <a:cubicBezTo>
                      <a:pt x="536" y="986"/>
                      <a:pt x="1204" y="201"/>
                      <a:pt x="1120" y="1"/>
                    </a:cubicBezTo>
                    <a:cubicBezTo>
                      <a:pt x="953" y="17"/>
                      <a:pt x="1" y="1287"/>
                      <a:pt x="101" y="153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512;p21">
                <a:extLst>
                  <a:ext uri="{FF2B5EF4-FFF2-40B4-BE49-F238E27FC236}">
                    <a16:creationId xmlns:a16="http://schemas.microsoft.com/office/drawing/2014/main" id="{DB07F6AB-5C4C-4968-B669-25EB67395181}"/>
                  </a:ext>
                </a:extLst>
              </p:cNvPr>
              <p:cNvSpPr/>
              <p:nvPr/>
            </p:nvSpPr>
            <p:spPr>
              <a:xfrm>
                <a:off x="4356611" y="3925381"/>
                <a:ext cx="51870" cy="58513"/>
              </a:xfrm>
              <a:custGeom>
                <a:avLst/>
                <a:gdLst/>
                <a:ahLst/>
                <a:cxnLst/>
                <a:rect l="l" t="t" r="r" b="b"/>
                <a:pathLst>
                  <a:path w="1304" h="1471" extrusionOk="0">
                    <a:moveTo>
                      <a:pt x="0" y="1471"/>
                    </a:moveTo>
                    <a:cubicBezTo>
                      <a:pt x="184" y="1437"/>
                      <a:pt x="468" y="1003"/>
                      <a:pt x="686" y="803"/>
                    </a:cubicBezTo>
                    <a:cubicBezTo>
                      <a:pt x="719" y="752"/>
                      <a:pt x="1304" y="168"/>
                      <a:pt x="1237" y="84"/>
                    </a:cubicBezTo>
                    <a:cubicBezTo>
                      <a:pt x="1137" y="1"/>
                      <a:pt x="919" y="285"/>
                      <a:pt x="869" y="351"/>
                    </a:cubicBezTo>
                    <a:cubicBezTo>
                      <a:pt x="619" y="569"/>
                      <a:pt x="17" y="1153"/>
                      <a:pt x="0" y="147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513;p21">
                <a:extLst>
                  <a:ext uri="{FF2B5EF4-FFF2-40B4-BE49-F238E27FC236}">
                    <a16:creationId xmlns:a16="http://schemas.microsoft.com/office/drawing/2014/main" id="{C88EF933-AE84-4EEF-9CDC-0F69AC768EAC}"/>
                  </a:ext>
                </a:extLst>
              </p:cNvPr>
              <p:cNvSpPr/>
              <p:nvPr/>
            </p:nvSpPr>
            <p:spPr>
              <a:xfrm>
                <a:off x="4540066" y="3307274"/>
                <a:ext cx="39897" cy="63843"/>
              </a:xfrm>
              <a:custGeom>
                <a:avLst/>
                <a:gdLst/>
                <a:ahLst/>
                <a:cxnLst/>
                <a:rect l="l" t="t" r="r" b="b"/>
                <a:pathLst>
                  <a:path w="1003" h="1605" extrusionOk="0">
                    <a:moveTo>
                      <a:pt x="0" y="1605"/>
                    </a:moveTo>
                    <a:cubicBezTo>
                      <a:pt x="267" y="1538"/>
                      <a:pt x="401" y="1120"/>
                      <a:pt x="535" y="836"/>
                    </a:cubicBezTo>
                    <a:cubicBezTo>
                      <a:pt x="685" y="552"/>
                      <a:pt x="986" y="101"/>
                      <a:pt x="1003" y="1"/>
                    </a:cubicBezTo>
                    <a:cubicBezTo>
                      <a:pt x="785" y="1"/>
                      <a:pt x="518" y="435"/>
                      <a:pt x="401" y="669"/>
                    </a:cubicBezTo>
                    <a:cubicBezTo>
                      <a:pt x="334" y="819"/>
                      <a:pt x="17" y="1471"/>
                      <a:pt x="0" y="160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514;p21">
                <a:extLst>
                  <a:ext uri="{FF2B5EF4-FFF2-40B4-BE49-F238E27FC236}">
                    <a16:creationId xmlns:a16="http://schemas.microsoft.com/office/drawing/2014/main" id="{1513F6C5-EB68-455D-87FC-4D28D2FA18DE}"/>
                  </a:ext>
                </a:extLst>
              </p:cNvPr>
              <p:cNvSpPr/>
              <p:nvPr/>
            </p:nvSpPr>
            <p:spPr>
              <a:xfrm>
                <a:off x="4528729" y="3139810"/>
                <a:ext cx="43914" cy="61814"/>
              </a:xfrm>
              <a:custGeom>
                <a:avLst/>
                <a:gdLst/>
                <a:ahLst/>
                <a:cxnLst/>
                <a:rect l="l" t="t" r="r" b="b"/>
                <a:pathLst>
                  <a:path w="1104" h="1554" extrusionOk="0">
                    <a:moveTo>
                      <a:pt x="151" y="1554"/>
                    </a:moveTo>
                    <a:cubicBezTo>
                      <a:pt x="268" y="1504"/>
                      <a:pt x="302" y="1303"/>
                      <a:pt x="369" y="1170"/>
                    </a:cubicBezTo>
                    <a:cubicBezTo>
                      <a:pt x="486" y="952"/>
                      <a:pt x="736" y="652"/>
                      <a:pt x="887" y="435"/>
                    </a:cubicBezTo>
                    <a:cubicBezTo>
                      <a:pt x="970" y="318"/>
                      <a:pt x="1104" y="167"/>
                      <a:pt x="1104" y="0"/>
                    </a:cubicBezTo>
                    <a:cubicBezTo>
                      <a:pt x="937" y="0"/>
                      <a:pt x="870" y="167"/>
                      <a:pt x="770" y="284"/>
                    </a:cubicBezTo>
                    <a:cubicBezTo>
                      <a:pt x="552" y="535"/>
                      <a:pt x="1" y="1237"/>
                      <a:pt x="151" y="155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515;p21">
                <a:extLst>
                  <a:ext uri="{FF2B5EF4-FFF2-40B4-BE49-F238E27FC236}">
                    <a16:creationId xmlns:a16="http://schemas.microsoft.com/office/drawing/2014/main" id="{559883BE-7A34-464A-9293-FE131740DB98}"/>
                  </a:ext>
                </a:extLst>
              </p:cNvPr>
              <p:cNvSpPr/>
              <p:nvPr/>
            </p:nvSpPr>
            <p:spPr>
              <a:xfrm>
                <a:off x="4256928" y="3811736"/>
                <a:ext cx="49205" cy="53222"/>
              </a:xfrm>
              <a:custGeom>
                <a:avLst/>
                <a:gdLst/>
                <a:ahLst/>
                <a:cxnLst/>
                <a:rect l="l" t="t" r="r" b="b"/>
                <a:pathLst>
                  <a:path w="1237" h="1338" extrusionOk="0">
                    <a:moveTo>
                      <a:pt x="117" y="1337"/>
                    </a:moveTo>
                    <a:cubicBezTo>
                      <a:pt x="251" y="1320"/>
                      <a:pt x="234" y="1304"/>
                      <a:pt x="301" y="1203"/>
                    </a:cubicBezTo>
                    <a:cubicBezTo>
                      <a:pt x="351" y="1137"/>
                      <a:pt x="368" y="1103"/>
                      <a:pt x="435" y="1020"/>
                    </a:cubicBezTo>
                    <a:cubicBezTo>
                      <a:pt x="518" y="919"/>
                      <a:pt x="635" y="786"/>
                      <a:pt x="702" y="702"/>
                    </a:cubicBezTo>
                    <a:cubicBezTo>
                      <a:pt x="802" y="585"/>
                      <a:pt x="1237" y="151"/>
                      <a:pt x="1203" y="17"/>
                    </a:cubicBezTo>
                    <a:cubicBezTo>
                      <a:pt x="1170" y="17"/>
                      <a:pt x="1203" y="0"/>
                      <a:pt x="1136" y="17"/>
                    </a:cubicBezTo>
                    <a:cubicBezTo>
                      <a:pt x="1019" y="17"/>
                      <a:pt x="618" y="502"/>
                      <a:pt x="552" y="602"/>
                    </a:cubicBezTo>
                    <a:cubicBezTo>
                      <a:pt x="351" y="836"/>
                      <a:pt x="0" y="1153"/>
                      <a:pt x="117" y="133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516;p21">
                <a:extLst>
                  <a:ext uri="{FF2B5EF4-FFF2-40B4-BE49-F238E27FC236}">
                    <a16:creationId xmlns:a16="http://schemas.microsoft.com/office/drawing/2014/main" id="{E8566C60-71D9-40C4-B0E6-C0C83038BDC4}"/>
                  </a:ext>
                </a:extLst>
              </p:cNvPr>
              <p:cNvSpPr/>
              <p:nvPr/>
            </p:nvSpPr>
            <p:spPr>
              <a:xfrm>
                <a:off x="4282823" y="3834330"/>
                <a:ext cx="52546" cy="51233"/>
              </a:xfrm>
              <a:custGeom>
                <a:avLst/>
                <a:gdLst/>
                <a:ahLst/>
                <a:cxnLst/>
                <a:rect l="l" t="t" r="r" b="b"/>
                <a:pathLst>
                  <a:path w="1321" h="1288" extrusionOk="0">
                    <a:moveTo>
                      <a:pt x="1" y="1287"/>
                    </a:moveTo>
                    <a:cubicBezTo>
                      <a:pt x="168" y="1270"/>
                      <a:pt x="134" y="1237"/>
                      <a:pt x="218" y="1137"/>
                    </a:cubicBezTo>
                    <a:cubicBezTo>
                      <a:pt x="268" y="1070"/>
                      <a:pt x="302" y="1020"/>
                      <a:pt x="368" y="970"/>
                    </a:cubicBezTo>
                    <a:cubicBezTo>
                      <a:pt x="452" y="886"/>
                      <a:pt x="586" y="752"/>
                      <a:pt x="686" y="669"/>
                    </a:cubicBezTo>
                    <a:cubicBezTo>
                      <a:pt x="853" y="535"/>
                      <a:pt x="1304" y="201"/>
                      <a:pt x="1321" y="17"/>
                    </a:cubicBezTo>
                    <a:cubicBezTo>
                      <a:pt x="1120" y="0"/>
                      <a:pt x="686" y="418"/>
                      <a:pt x="552" y="535"/>
                    </a:cubicBezTo>
                    <a:cubicBezTo>
                      <a:pt x="402" y="669"/>
                      <a:pt x="34" y="986"/>
                      <a:pt x="1" y="128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517;p21">
                <a:extLst>
                  <a:ext uri="{FF2B5EF4-FFF2-40B4-BE49-F238E27FC236}">
                    <a16:creationId xmlns:a16="http://schemas.microsoft.com/office/drawing/2014/main" id="{3EFEB473-0521-4500-A915-4E8CF83DCCC0}"/>
                  </a:ext>
                </a:extLst>
              </p:cNvPr>
              <p:cNvSpPr/>
              <p:nvPr/>
            </p:nvSpPr>
            <p:spPr>
              <a:xfrm>
                <a:off x="4538037" y="3236828"/>
                <a:ext cx="44591" cy="59189"/>
              </a:xfrm>
              <a:custGeom>
                <a:avLst/>
                <a:gdLst/>
                <a:ahLst/>
                <a:cxnLst/>
                <a:rect l="l" t="t" r="r" b="b"/>
                <a:pathLst>
                  <a:path w="1121" h="1488" extrusionOk="0">
                    <a:moveTo>
                      <a:pt x="84" y="1488"/>
                    </a:moveTo>
                    <a:cubicBezTo>
                      <a:pt x="268" y="1421"/>
                      <a:pt x="268" y="1304"/>
                      <a:pt x="368" y="1120"/>
                    </a:cubicBezTo>
                    <a:cubicBezTo>
                      <a:pt x="435" y="986"/>
                      <a:pt x="519" y="853"/>
                      <a:pt x="602" y="719"/>
                    </a:cubicBezTo>
                    <a:cubicBezTo>
                      <a:pt x="753" y="485"/>
                      <a:pt x="1087" y="134"/>
                      <a:pt x="1120" y="1"/>
                    </a:cubicBezTo>
                    <a:cubicBezTo>
                      <a:pt x="903" y="1"/>
                      <a:pt x="569" y="435"/>
                      <a:pt x="452" y="602"/>
                    </a:cubicBezTo>
                    <a:cubicBezTo>
                      <a:pt x="318" y="803"/>
                      <a:pt x="1" y="1204"/>
                      <a:pt x="84" y="148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518;p21">
                <a:extLst>
                  <a:ext uri="{FF2B5EF4-FFF2-40B4-BE49-F238E27FC236}">
                    <a16:creationId xmlns:a16="http://schemas.microsoft.com/office/drawing/2014/main" id="{2D1EA063-1661-4437-8F36-82506A8B49C0}"/>
                  </a:ext>
                </a:extLst>
              </p:cNvPr>
              <p:cNvSpPr/>
              <p:nvPr/>
            </p:nvSpPr>
            <p:spPr>
              <a:xfrm>
                <a:off x="4530758" y="3161051"/>
                <a:ext cx="42562" cy="59865"/>
              </a:xfrm>
              <a:custGeom>
                <a:avLst/>
                <a:gdLst/>
                <a:ahLst/>
                <a:cxnLst/>
                <a:rect l="l" t="t" r="r" b="b"/>
                <a:pathLst>
                  <a:path w="1070" h="1505" extrusionOk="0">
                    <a:moveTo>
                      <a:pt x="84" y="1505"/>
                    </a:moveTo>
                    <a:cubicBezTo>
                      <a:pt x="267" y="1454"/>
                      <a:pt x="1069" y="168"/>
                      <a:pt x="1053" y="1"/>
                    </a:cubicBezTo>
                    <a:cubicBezTo>
                      <a:pt x="919" y="1"/>
                      <a:pt x="919" y="34"/>
                      <a:pt x="869" y="118"/>
                    </a:cubicBezTo>
                    <a:cubicBezTo>
                      <a:pt x="685" y="352"/>
                      <a:pt x="0" y="1321"/>
                      <a:pt x="84" y="150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519;p21">
                <a:extLst>
                  <a:ext uri="{FF2B5EF4-FFF2-40B4-BE49-F238E27FC236}">
                    <a16:creationId xmlns:a16="http://schemas.microsoft.com/office/drawing/2014/main" id="{D7C40FB7-760A-4DC8-A143-2E9BA4D6C2CA}"/>
                  </a:ext>
                </a:extLst>
              </p:cNvPr>
              <p:cNvSpPr/>
              <p:nvPr/>
            </p:nvSpPr>
            <p:spPr>
              <a:xfrm>
                <a:off x="4530081" y="3183645"/>
                <a:ext cx="43914" cy="54535"/>
              </a:xfrm>
              <a:custGeom>
                <a:avLst/>
                <a:gdLst/>
                <a:ahLst/>
                <a:cxnLst/>
                <a:rect l="l" t="t" r="r" b="b"/>
                <a:pathLst>
                  <a:path w="1104" h="1371" extrusionOk="0">
                    <a:moveTo>
                      <a:pt x="67" y="1371"/>
                    </a:moveTo>
                    <a:cubicBezTo>
                      <a:pt x="218" y="1338"/>
                      <a:pt x="518" y="886"/>
                      <a:pt x="635" y="736"/>
                    </a:cubicBezTo>
                    <a:cubicBezTo>
                      <a:pt x="736" y="602"/>
                      <a:pt x="1103" y="185"/>
                      <a:pt x="1070" y="1"/>
                    </a:cubicBezTo>
                    <a:cubicBezTo>
                      <a:pt x="853" y="18"/>
                      <a:pt x="351" y="769"/>
                      <a:pt x="234" y="970"/>
                    </a:cubicBezTo>
                    <a:cubicBezTo>
                      <a:pt x="151" y="1087"/>
                      <a:pt x="0" y="1254"/>
                      <a:pt x="67" y="137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520;p21">
                <a:extLst>
                  <a:ext uri="{FF2B5EF4-FFF2-40B4-BE49-F238E27FC236}">
                    <a16:creationId xmlns:a16="http://schemas.microsoft.com/office/drawing/2014/main" id="{25DD7E49-1DC9-41D6-B40E-2EAE34A656D9}"/>
                  </a:ext>
                </a:extLst>
              </p:cNvPr>
              <p:cNvSpPr/>
              <p:nvPr/>
            </p:nvSpPr>
            <p:spPr>
              <a:xfrm>
                <a:off x="4272202" y="3486712"/>
                <a:ext cx="35919" cy="60541"/>
              </a:xfrm>
              <a:custGeom>
                <a:avLst/>
                <a:gdLst/>
                <a:ahLst/>
                <a:cxnLst/>
                <a:rect l="l" t="t" r="r" b="b"/>
                <a:pathLst>
                  <a:path w="903" h="1522" extrusionOk="0">
                    <a:moveTo>
                      <a:pt x="51" y="1521"/>
                    </a:moveTo>
                    <a:cubicBezTo>
                      <a:pt x="184" y="1455"/>
                      <a:pt x="218" y="1271"/>
                      <a:pt x="285" y="1137"/>
                    </a:cubicBezTo>
                    <a:cubicBezTo>
                      <a:pt x="452" y="786"/>
                      <a:pt x="886" y="168"/>
                      <a:pt x="903" y="18"/>
                    </a:cubicBezTo>
                    <a:cubicBezTo>
                      <a:pt x="635" y="1"/>
                      <a:pt x="101" y="1003"/>
                      <a:pt x="34" y="1271"/>
                    </a:cubicBezTo>
                    <a:cubicBezTo>
                      <a:pt x="0" y="1471"/>
                      <a:pt x="34" y="1438"/>
                      <a:pt x="34" y="147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521;p21">
                <a:extLst>
                  <a:ext uri="{FF2B5EF4-FFF2-40B4-BE49-F238E27FC236}">
                    <a16:creationId xmlns:a16="http://schemas.microsoft.com/office/drawing/2014/main" id="{FF1780BB-F929-4B85-97F7-A2BD2FC6C673}"/>
                  </a:ext>
                </a:extLst>
              </p:cNvPr>
              <p:cNvSpPr/>
              <p:nvPr/>
            </p:nvSpPr>
            <p:spPr>
              <a:xfrm>
                <a:off x="4437678" y="3938031"/>
                <a:ext cx="43914" cy="56524"/>
              </a:xfrm>
              <a:custGeom>
                <a:avLst/>
                <a:gdLst/>
                <a:ahLst/>
                <a:cxnLst/>
                <a:rect l="l" t="t" r="r" b="b"/>
                <a:pathLst>
                  <a:path w="1104" h="1421" extrusionOk="0">
                    <a:moveTo>
                      <a:pt x="1" y="1420"/>
                    </a:moveTo>
                    <a:cubicBezTo>
                      <a:pt x="218" y="1370"/>
                      <a:pt x="469" y="936"/>
                      <a:pt x="602" y="752"/>
                    </a:cubicBezTo>
                    <a:cubicBezTo>
                      <a:pt x="703" y="618"/>
                      <a:pt x="786" y="485"/>
                      <a:pt x="870" y="384"/>
                    </a:cubicBezTo>
                    <a:cubicBezTo>
                      <a:pt x="953" y="284"/>
                      <a:pt x="1104" y="150"/>
                      <a:pt x="1087" y="0"/>
                    </a:cubicBezTo>
                    <a:cubicBezTo>
                      <a:pt x="770" y="50"/>
                      <a:pt x="34" y="1186"/>
                      <a:pt x="1" y="142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522;p21">
                <a:extLst>
                  <a:ext uri="{FF2B5EF4-FFF2-40B4-BE49-F238E27FC236}">
                    <a16:creationId xmlns:a16="http://schemas.microsoft.com/office/drawing/2014/main" id="{C7548F0C-C104-4CA8-973B-CE04E23D610F}"/>
                  </a:ext>
                </a:extLst>
              </p:cNvPr>
              <p:cNvSpPr/>
              <p:nvPr/>
            </p:nvSpPr>
            <p:spPr>
              <a:xfrm>
                <a:off x="4579247" y="3418931"/>
                <a:ext cx="41925" cy="59189"/>
              </a:xfrm>
              <a:custGeom>
                <a:avLst/>
                <a:gdLst/>
                <a:ahLst/>
                <a:cxnLst/>
                <a:rect l="l" t="t" r="r" b="b"/>
                <a:pathLst>
                  <a:path w="1054" h="1488" extrusionOk="0">
                    <a:moveTo>
                      <a:pt x="18" y="1471"/>
                    </a:moveTo>
                    <a:cubicBezTo>
                      <a:pt x="135" y="1488"/>
                      <a:pt x="135" y="1438"/>
                      <a:pt x="185" y="1371"/>
                    </a:cubicBezTo>
                    <a:cubicBezTo>
                      <a:pt x="419" y="1070"/>
                      <a:pt x="1053" y="352"/>
                      <a:pt x="920" y="1"/>
                    </a:cubicBezTo>
                    <a:cubicBezTo>
                      <a:pt x="803" y="17"/>
                      <a:pt x="753" y="235"/>
                      <a:pt x="686" y="352"/>
                    </a:cubicBezTo>
                    <a:cubicBezTo>
                      <a:pt x="502" y="669"/>
                      <a:pt x="1" y="1271"/>
                      <a:pt x="18" y="147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523;p21">
                <a:extLst>
                  <a:ext uri="{FF2B5EF4-FFF2-40B4-BE49-F238E27FC236}">
                    <a16:creationId xmlns:a16="http://schemas.microsoft.com/office/drawing/2014/main" id="{DE0DDD82-4B82-468C-B283-70EA9A84D8E1}"/>
                  </a:ext>
                </a:extLst>
              </p:cNvPr>
              <p:cNvSpPr/>
              <p:nvPr/>
            </p:nvSpPr>
            <p:spPr>
              <a:xfrm>
                <a:off x="4615166" y="3036109"/>
                <a:ext cx="41249" cy="55211"/>
              </a:xfrm>
              <a:custGeom>
                <a:avLst/>
                <a:gdLst/>
                <a:ahLst/>
                <a:cxnLst/>
                <a:rect l="l" t="t" r="r" b="b"/>
                <a:pathLst>
                  <a:path w="1037" h="1388" extrusionOk="0">
                    <a:moveTo>
                      <a:pt x="117" y="1371"/>
                    </a:moveTo>
                    <a:cubicBezTo>
                      <a:pt x="251" y="1387"/>
                      <a:pt x="201" y="1354"/>
                      <a:pt x="384" y="1103"/>
                    </a:cubicBezTo>
                    <a:lnTo>
                      <a:pt x="836" y="418"/>
                    </a:lnTo>
                    <a:cubicBezTo>
                      <a:pt x="902" y="318"/>
                      <a:pt x="1036" y="184"/>
                      <a:pt x="1003" y="51"/>
                    </a:cubicBezTo>
                    <a:cubicBezTo>
                      <a:pt x="836" y="1"/>
                      <a:pt x="618" y="402"/>
                      <a:pt x="451" y="635"/>
                    </a:cubicBezTo>
                    <a:cubicBezTo>
                      <a:pt x="351" y="769"/>
                      <a:pt x="0" y="1204"/>
                      <a:pt x="117" y="137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524;p21">
                <a:extLst>
                  <a:ext uri="{FF2B5EF4-FFF2-40B4-BE49-F238E27FC236}">
                    <a16:creationId xmlns:a16="http://schemas.microsoft.com/office/drawing/2014/main" id="{C69D841F-5D3E-42FA-86DC-3745EF1CB10B}"/>
                  </a:ext>
                </a:extLst>
              </p:cNvPr>
              <p:cNvSpPr/>
              <p:nvPr/>
            </p:nvSpPr>
            <p:spPr>
              <a:xfrm>
                <a:off x="4334017" y="3829676"/>
                <a:ext cx="51870" cy="48568"/>
              </a:xfrm>
              <a:custGeom>
                <a:avLst/>
                <a:gdLst/>
                <a:ahLst/>
                <a:cxnLst/>
                <a:rect l="l" t="t" r="r" b="b"/>
                <a:pathLst>
                  <a:path w="1304" h="1221" extrusionOk="0">
                    <a:moveTo>
                      <a:pt x="0" y="1220"/>
                    </a:moveTo>
                    <a:cubicBezTo>
                      <a:pt x="151" y="1204"/>
                      <a:pt x="301" y="1036"/>
                      <a:pt x="385" y="953"/>
                    </a:cubicBezTo>
                    <a:lnTo>
                      <a:pt x="1020" y="402"/>
                    </a:lnTo>
                    <a:cubicBezTo>
                      <a:pt x="1086" y="335"/>
                      <a:pt x="1304" y="151"/>
                      <a:pt x="1220" y="84"/>
                    </a:cubicBezTo>
                    <a:cubicBezTo>
                      <a:pt x="1137" y="1"/>
                      <a:pt x="936" y="218"/>
                      <a:pt x="869" y="285"/>
                    </a:cubicBezTo>
                    <a:cubicBezTo>
                      <a:pt x="652" y="452"/>
                      <a:pt x="34" y="970"/>
                      <a:pt x="0" y="122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525;p21">
                <a:extLst>
                  <a:ext uri="{FF2B5EF4-FFF2-40B4-BE49-F238E27FC236}">
                    <a16:creationId xmlns:a16="http://schemas.microsoft.com/office/drawing/2014/main" id="{1F51CFE6-33B6-48AB-88B8-B13E44EBC662}"/>
                  </a:ext>
                </a:extLst>
              </p:cNvPr>
              <p:cNvSpPr/>
              <p:nvPr/>
            </p:nvSpPr>
            <p:spPr>
              <a:xfrm>
                <a:off x="4616479" y="3052736"/>
                <a:ext cx="43238" cy="57836"/>
              </a:xfrm>
              <a:custGeom>
                <a:avLst/>
                <a:gdLst/>
                <a:ahLst/>
                <a:cxnLst/>
                <a:rect l="l" t="t" r="r" b="b"/>
                <a:pathLst>
                  <a:path w="1087" h="1454" extrusionOk="0">
                    <a:moveTo>
                      <a:pt x="168" y="1454"/>
                    </a:moveTo>
                    <a:cubicBezTo>
                      <a:pt x="301" y="1420"/>
                      <a:pt x="251" y="1370"/>
                      <a:pt x="385" y="1120"/>
                    </a:cubicBezTo>
                    <a:cubicBezTo>
                      <a:pt x="535" y="836"/>
                      <a:pt x="1087" y="117"/>
                      <a:pt x="970" y="67"/>
                    </a:cubicBezTo>
                    <a:cubicBezTo>
                      <a:pt x="836" y="0"/>
                      <a:pt x="1" y="1153"/>
                      <a:pt x="168" y="145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526;p21">
                <a:extLst>
                  <a:ext uri="{FF2B5EF4-FFF2-40B4-BE49-F238E27FC236}">
                    <a16:creationId xmlns:a16="http://schemas.microsoft.com/office/drawing/2014/main" id="{0A5E2A21-5C70-4367-BFD0-B4154786FFC9}"/>
                  </a:ext>
                </a:extLst>
              </p:cNvPr>
              <p:cNvSpPr/>
              <p:nvPr/>
            </p:nvSpPr>
            <p:spPr>
              <a:xfrm>
                <a:off x="4538713" y="3387029"/>
                <a:ext cx="39937" cy="51233"/>
              </a:xfrm>
              <a:custGeom>
                <a:avLst/>
                <a:gdLst/>
                <a:ahLst/>
                <a:cxnLst/>
                <a:rect l="l" t="t" r="r" b="b"/>
                <a:pathLst>
                  <a:path w="1004" h="1288" extrusionOk="0">
                    <a:moveTo>
                      <a:pt x="17" y="1287"/>
                    </a:moveTo>
                    <a:cubicBezTo>
                      <a:pt x="251" y="1254"/>
                      <a:pt x="502" y="669"/>
                      <a:pt x="786" y="352"/>
                    </a:cubicBezTo>
                    <a:cubicBezTo>
                      <a:pt x="853" y="268"/>
                      <a:pt x="986" y="151"/>
                      <a:pt x="1003" y="34"/>
                    </a:cubicBezTo>
                    <a:cubicBezTo>
                      <a:pt x="652" y="1"/>
                      <a:pt x="1" y="1087"/>
                      <a:pt x="17" y="128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527;p21">
                <a:extLst>
                  <a:ext uri="{FF2B5EF4-FFF2-40B4-BE49-F238E27FC236}">
                    <a16:creationId xmlns:a16="http://schemas.microsoft.com/office/drawing/2014/main" id="{AA7BBB18-00A4-4A0D-9E7E-3F697EE85C34}"/>
                  </a:ext>
                </a:extLst>
              </p:cNvPr>
              <p:cNvSpPr/>
              <p:nvPr/>
            </p:nvSpPr>
            <p:spPr>
              <a:xfrm>
                <a:off x="4629764" y="3204926"/>
                <a:ext cx="29952" cy="56524"/>
              </a:xfrm>
              <a:custGeom>
                <a:avLst/>
                <a:gdLst/>
                <a:ahLst/>
                <a:cxnLst/>
                <a:rect l="l" t="t" r="r" b="b"/>
                <a:pathLst>
                  <a:path w="753" h="1421" extrusionOk="0">
                    <a:moveTo>
                      <a:pt x="1" y="1421"/>
                    </a:moveTo>
                    <a:cubicBezTo>
                      <a:pt x="168" y="1371"/>
                      <a:pt x="301" y="1003"/>
                      <a:pt x="435" y="769"/>
                    </a:cubicBezTo>
                    <a:cubicBezTo>
                      <a:pt x="485" y="669"/>
                      <a:pt x="719" y="251"/>
                      <a:pt x="736" y="134"/>
                    </a:cubicBezTo>
                    <a:cubicBezTo>
                      <a:pt x="753" y="51"/>
                      <a:pt x="753" y="184"/>
                      <a:pt x="736" y="84"/>
                    </a:cubicBezTo>
                    <a:cubicBezTo>
                      <a:pt x="719" y="17"/>
                      <a:pt x="736" y="51"/>
                      <a:pt x="702" y="1"/>
                    </a:cubicBezTo>
                    <a:cubicBezTo>
                      <a:pt x="585" y="34"/>
                      <a:pt x="636" y="17"/>
                      <a:pt x="569" y="134"/>
                    </a:cubicBezTo>
                    <a:lnTo>
                      <a:pt x="285" y="635"/>
                    </a:lnTo>
                    <a:cubicBezTo>
                      <a:pt x="168" y="836"/>
                      <a:pt x="1" y="1153"/>
                      <a:pt x="1" y="142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528;p21">
                <a:extLst>
                  <a:ext uri="{FF2B5EF4-FFF2-40B4-BE49-F238E27FC236}">
                    <a16:creationId xmlns:a16="http://schemas.microsoft.com/office/drawing/2014/main" id="{4D553C21-EF50-4EB6-9224-2BDD2F5DF69A}"/>
                  </a:ext>
                </a:extLst>
              </p:cNvPr>
              <p:cNvSpPr/>
              <p:nvPr/>
            </p:nvSpPr>
            <p:spPr>
              <a:xfrm>
                <a:off x="4558642" y="3488741"/>
                <a:ext cx="29952" cy="53859"/>
              </a:xfrm>
              <a:custGeom>
                <a:avLst/>
                <a:gdLst/>
                <a:ahLst/>
                <a:cxnLst/>
                <a:rect l="l" t="t" r="r" b="b"/>
                <a:pathLst>
                  <a:path w="753" h="1354" extrusionOk="0">
                    <a:moveTo>
                      <a:pt x="84" y="1353"/>
                    </a:moveTo>
                    <a:cubicBezTo>
                      <a:pt x="201" y="1320"/>
                      <a:pt x="151" y="1353"/>
                      <a:pt x="218" y="1220"/>
                    </a:cubicBezTo>
                    <a:cubicBezTo>
                      <a:pt x="235" y="1153"/>
                      <a:pt x="251" y="1103"/>
                      <a:pt x="285" y="1036"/>
                    </a:cubicBezTo>
                    <a:cubicBezTo>
                      <a:pt x="419" y="769"/>
                      <a:pt x="753" y="234"/>
                      <a:pt x="753" y="0"/>
                    </a:cubicBezTo>
                    <a:cubicBezTo>
                      <a:pt x="519" y="50"/>
                      <a:pt x="135" y="886"/>
                      <a:pt x="51" y="1136"/>
                    </a:cubicBezTo>
                    <a:cubicBezTo>
                      <a:pt x="1" y="1320"/>
                      <a:pt x="51" y="1287"/>
                      <a:pt x="51" y="128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529;p21">
                <a:extLst>
                  <a:ext uri="{FF2B5EF4-FFF2-40B4-BE49-F238E27FC236}">
                    <a16:creationId xmlns:a16="http://schemas.microsoft.com/office/drawing/2014/main" id="{2D99FF4F-F6D1-491F-AF68-2D741D3B66B6}"/>
                  </a:ext>
                </a:extLst>
              </p:cNvPr>
              <p:cNvSpPr/>
              <p:nvPr/>
            </p:nvSpPr>
            <p:spPr>
              <a:xfrm>
                <a:off x="4583264" y="3482058"/>
                <a:ext cx="31265" cy="55211"/>
              </a:xfrm>
              <a:custGeom>
                <a:avLst/>
                <a:gdLst/>
                <a:ahLst/>
                <a:cxnLst/>
                <a:rect l="l" t="t" r="r" b="b"/>
                <a:pathLst>
                  <a:path w="786" h="1388" extrusionOk="0">
                    <a:moveTo>
                      <a:pt x="150" y="1388"/>
                    </a:moveTo>
                    <a:cubicBezTo>
                      <a:pt x="234" y="1338"/>
                      <a:pt x="217" y="1354"/>
                      <a:pt x="267" y="1237"/>
                    </a:cubicBezTo>
                    <a:cubicBezTo>
                      <a:pt x="401" y="870"/>
                      <a:pt x="785" y="168"/>
                      <a:pt x="685" y="1"/>
                    </a:cubicBezTo>
                    <a:cubicBezTo>
                      <a:pt x="568" y="18"/>
                      <a:pt x="618" y="1"/>
                      <a:pt x="551" y="118"/>
                    </a:cubicBezTo>
                    <a:cubicBezTo>
                      <a:pt x="418" y="369"/>
                      <a:pt x="0" y="1154"/>
                      <a:pt x="150" y="138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530;p21">
                <a:extLst>
                  <a:ext uri="{FF2B5EF4-FFF2-40B4-BE49-F238E27FC236}">
                    <a16:creationId xmlns:a16="http://schemas.microsoft.com/office/drawing/2014/main" id="{B8F6FA70-5B8F-4C36-9610-140C1101256B}"/>
                  </a:ext>
                </a:extLst>
              </p:cNvPr>
              <p:cNvSpPr/>
              <p:nvPr/>
            </p:nvSpPr>
            <p:spPr>
              <a:xfrm>
                <a:off x="5077065" y="2056462"/>
                <a:ext cx="35919" cy="51870"/>
              </a:xfrm>
              <a:custGeom>
                <a:avLst/>
                <a:gdLst/>
                <a:ahLst/>
                <a:cxnLst/>
                <a:rect l="l" t="t" r="r" b="b"/>
                <a:pathLst>
                  <a:path w="903" h="1304" extrusionOk="0">
                    <a:moveTo>
                      <a:pt x="101" y="1303"/>
                    </a:moveTo>
                    <a:cubicBezTo>
                      <a:pt x="251" y="1253"/>
                      <a:pt x="301" y="1003"/>
                      <a:pt x="519" y="685"/>
                    </a:cubicBezTo>
                    <a:cubicBezTo>
                      <a:pt x="602" y="568"/>
                      <a:pt x="903" y="184"/>
                      <a:pt x="903" y="34"/>
                    </a:cubicBezTo>
                    <a:cubicBezTo>
                      <a:pt x="786" y="0"/>
                      <a:pt x="669" y="151"/>
                      <a:pt x="602" y="234"/>
                    </a:cubicBezTo>
                    <a:cubicBezTo>
                      <a:pt x="535" y="334"/>
                      <a:pt x="452" y="435"/>
                      <a:pt x="385" y="552"/>
                    </a:cubicBezTo>
                    <a:cubicBezTo>
                      <a:pt x="268" y="719"/>
                      <a:pt x="1" y="1086"/>
                      <a:pt x="101" y="130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531;p21">
                <a:extLst>
                  <a:ext uri="{FF2B5EF4-FFF2-40B4-BE49-F238E27FC236}">
                    <a16:creationId xmlns:a16="http://schemas.microsoft.com/office/drawing/2014/main" id="{26221E59-96AB-4EEE-A012-90B50919215F}"/>
                  </a:ext>
                </a:extLst>
              </p:cNvPr>
              <p:cNvSpPr/>
              <p:nvPr/>
            </p:nvSpPr>
            <p:spPr>
              <a:xfrm>
                <a:off x="4533383" y="3492042"/>
                <a:ext cx="29952" cy="52546"/>
              </a:xfrm>
              <a:custGeom>
                <a:avLst/>
                <a:gdLst/>
                <a:ahLst/>
                <a:cxnLst/>
                <a:rect l="l" t="t" r="r" b="b"/>
                <a:pathLst>
                  <a:path w="753" h="1321" extrusionOk="0">
                    <a:moveTo>
                      <a:pt x="135" y="1321"/>
                    </a:moveTo>
                    <a:cubicBezTo>
                      <a:pt x="252" y="1304"/>
                      <a:pt x="352" y="953"/>
                      <a:pt x="469" y="702"/>
                    </a:cubicBezTo>
                    <a:cubicBezTo>
                      <a:pt x="569" y="519"/>
                      <a:pt x="753" y="218"/>
                      <a:pt x="736" y="1"/>
                    </a:cubicBezTo>
                    <a:cubicBezTo>
                      <a:pt x="602" y="1"/>
                      <a:pt x="552" y="134"/>
                      <a:pt x="485" y="268"/>
                    </a:cubicBezTo>
                    <a:cubicBezTo>
                      <a:pt x="352" y="485"/>
                      <a:pt x="1" y="1120"/>
                      <a:pt x="135" y="132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532;p21">
                <a:extLst>
                  <a:ext uri="{FF2B5EF4-FFF2-40B4-BE49-F238E27FC236}">
                    <a16:creationId xmlns:a16="http://schemas.microsoft.com/office/drawing/2014/main" id="{3DEBD91F-28BC-4B8E-B873-66CA2E8B07B3}"/>
                  </a:ext>
                </a:extLst>
              </p:cNvPr>
              <p:cNvSpPr/>
              <p:nvPr/>
            </p:nvSpPr>
            <p:spPr>
              <a:xfrm>
                <a:off x="4530758" y="3019482"/>
                <a:ext cx="39221" cy="50557"/>
              </a:xfrm>
              <a:custGeom>
                <a:avLst/>
                <a:gdLst/>
                <a:ahLst/>
                <a:cxnLst/>
                <a:rect l="l" t="t" r="r" b="b"/>
                <a:pathLst>
                  <a:path w="986" h="1271" extrusionOk="0">
                    <a:moveTo>
                      <a:pt x="117" y="1237"/>
                    </a:moveTo>
                    <a:cubicBezTo>
                      <a:pt x="267" y="1221"/>
                      <a:pt x="150" y="1271"/>
                      <a:pt x="368" y="970"/>
                    </a:cubicBezTo>
                    <a:cubicBezTo>
                      <a:pt x="435" y="870"/>
                      <a:pt x="485" y="786"/>
                      <a:pt x="568" y="669"/>
                    </a:cubicBezTo>
                    <a:cubicBezTo>
                      <a:pt x="635" y="569"/>
                      <a:pt x="986" y="135"/>
                      <a:pt x="852" y="68"/>
                    </a:cubicBezTo>
                    <a:cubicBezTo>
                      <a:pt x="735" y="1"/>
                      <a:pt x="518" y="385"/>
                      <a:pt x="401" y="569"/>
                    </a:cubicBezTo>
                    <a:cubicBezTo>
                      <a:pt x="318" y="686"/>
                      <a:pt x="0" y="1087"/>
                      <a:pt x="117" y="123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533;p21">
                <a:extLst>
                  <a:ext uri="{FF2B5EF4-FFF2-40B4-BE49-F238E27FC236}">
                    <a16:creationId xmlns:a16="http://schemas.microsoft.com/office/drawing/2014/main" id="{4368E018-E1C6-4604-A4F8-4F03991FBBC1}"/>
                  </a:ext>
                </a:extLst>
              </p:cNvPr>
              <p:cNvSpPr/>
              <p:nvPr/>
            </p:nvSpPr>
            <p:spPr>
              <a:xfrm>
                <a:off x="4845121" y="3721361"/>
                <a:ext cx="9984" cy="61178"/>
              </a:xfrm>
              <a:custGeom>
                <a:avLst/>
                <a:gdLst/>
                <a:ahLst/>
                <a:cxnLst/>
                <a:rect l="l" t="t" r="r" b="b"/>
                <a:pathLst>
                  <a:path w="251" h="1538" extrusionOk="0">
                    <a:moveTo>
                      <a:pt x="184" y="1521"/>
                    </a:moveTo>
                    <a:cubicBezTo>
                      <a:pt x="234" y="1487"/>
                      <a:pt x="217" y="1537"/>
                      <a:pt x="234" y="1437"/>
                    </a:cubicBezTo>
                    <a:cubicBezTo>
                      <a:pt x="251" y="1404"/>
                      <a:pt x="251" y="1370"/>
                      <a:pt x="251" y="1320"/>
                    </a:cubicBezTo>
                    <a:lnTo>
                      <a:pt x="251" y="201"/>
                    </a:lnTo>
                    <a:cubicBezTo>
                      <a:pt x="234" y="0"/>
                      <a:pt x="184" y="17"/>
                      <a:pt x="134" y="0"/>
                    </a:cubicBezTo>
                    <a:cubicBezTo>
                      <a:pt x="67" y="217"/>
                      <a:pt x="0" y="1387"/>
                      <a:pt x="184" y="152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534;p21">
                <a:extLst>
                  <a:ext uri="{FF2B5EF4-FFF2-40B4-BE49-F238E27FC236}">
                    <a16:creationId xmlns:a16="http://schemas.microsoft.com/office/drawing/2014/main" id="{06CEF9B1-19E9-4F1D-B8ED-472D85A55AC7}"/>
                  </a:ext>
                </a:extLst>
              </p:cNvPr>
              <p:cNvSpPr/>
              <p:nvPr/>
            </p:nvSpPr>
            <p:spPr>
              <a:xfrm>
                <a:off x="4816521" y="3600397"/>
                <a:ext cx="11337" cy="55848"/>
              </a:xfrm>
              <a:custGeom>
                <a:avLst/>
                <a:gdLst/>
                <a:ahLst/>
                <a:cxnLst/>
                <a:rect l="l" t="t" r="r" b="b"/>
                <a:pathLst>
                  <a:path w="285" h="1404" extrusionOk="0">
                    <a:moveTo>
                      <a:pt x="118" y="0"/>
                    </a:moveTo>
                    <a:cubicBezTo>
                      <a:pt x="51" y="67"/>
                      <a:pt x="68" y="17"/>
                      <a:pt x="51" y="150"/>
                    </a:cubicBezTo>
                    <a:cubicBezTo>
                      <a:pt x="34" y="401"/>
                      <a:pt x="1" y="1370"/>
                      <a:pt x="201" y="1404"/>
                    </a:cubicBezTo>
                    <a:cubicBezTo>
                      <a:pt x="285" y="1270"/>
                      <a:pt x="235" y="635"/>
                      <a:pt x="235" y="468"/>
                    </a:cubicBezTo>
                    <a:cubicBezTo>
                      <a:pt x="235" y="167"/>
                      <a:pt x="251" y="50"/>
                      <a:pt x="118" y="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535;p21">
                <a:extLst>
                  <a:ext uri="{FF2B5EF4-FFF2-40B4-BE49-F238E27FC236}">
                    <a16:creationId xmlns:a16="http://schemas.microsoft.com/office/drawing/2014/main" id="{C35EB1C6-043B-4AE4-9F9E-09377143AC30}"/>
                  </a:ext>
                </a:extLst>
              </p:cNvPr>
              <p:cNvSpPr/>
              <p:nvPr/>
            </p:nvSpPr>
            <p:spPr>
              <a:xfrm>
                <a:off x="4289466" y="3506680"/>
                <a:ext cx="35959" cy="48529"/>
              </a:xfrm>
              <a:custGeom>
                <a:avLst/>
                <a:gdLst/>
                <a:ahLst/>
                <a:cxnLst/>
                <a:rect l="l" t="t" r="r" b="b"/>
                <a:pathLst>
                  <a:path w="904" h="1220" extrusionOk="0">
                    <a:moveTo>
                      <a:pt x="101" y="1220"/>
                    </a:moveTo>
                    <a:cubicBezTo>
                      <a:pt x="235" y="1203"/>
                      <a:pt x="235" y="1070"/>
                      <a:pt x="318" y="919"/>
                    </a:cubicBezTo>
                    <a:cubicBezTo>
                      <a:pt x="402" y="802"/>
                      <a:pt x="452" y="719"/>
                      <a:pt x="519" y="618"/>
                    </a:cubicBezTo>
                    <a:cubicBezTo>
                      <a:pt x="619" y="485"/>
                      <a:pt x="903" y="151"/>
                      <a:pt x="903" y="17"/>
                    </a:cubicBezTo>
                    <a:cubicBezTo>
                      <a:pt x="736" y="0"/>
                      <a:pt x="669" y="117"/>
                      <a:pt x="586" y="217"/>
                    </a:cubicBezTo>
                    <a:cubicBezTo>
                      <a:pt x="419" y="451"/>
                      <a:pt x="1" y="886"/>
                      <a:pt x="101" y="122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536;p21">
                <a:extLst>
                  <a:ext uri="{FF2B5EF4-FFF2-40B4-BE49-F238E27FC236}">
                    <a16:creationId xmlns:a16="http://schemas.microsoft.com/office/drawing/2014/main" id="{AD4C5D87-879C-4843-99D4-B87EED93FAD9}"/>
                  </a:ext>
                </a:extLst>
              </p:cNvPr>
              <p:cNvSpPr/>
              <p:nvPr/>
            </p:nvSpPr>
            <p:spPr>
              <a:xfrm>
                <a:off x="4813856" y="3248125"/>
                <a:ext cx="46579" cy="35919"/>
              </a:xfrm>
              <a:custGeom>
                <a:avLst/>
                <a:gdLst/>
                <a:ahLst/>
                <a:cxnLst/>
                <a:rect l="l" t="t" r="r" b="b"/>
                <a:pathLst>
                  <a:path w="1171" h="903" extrusionOk="0">
                    <a:moveTo>
                      <a:pt x="18" y="903"/>
                    </a:moveTo>
                    <a:cubicBezTo>
                      <a:pt x="135" y="903"/>
                      <a:pt x="1137" y="268"/>
                      <a:pt x="1171" y="1"/>
                    </a:cubicBezTo>
                    <a:cubicBezTo>
                      <a:pt x="987" y="1"/>
                      <a:pt x="653" y="285"/>
                      <a:pt x="502" y="385"/>
                    </a:cubicBezTo>
                    <a:cubicBezTo>
                      <a:pt x="385" y="468"/>
                      <a:pt x="318" y="535"/>
                      <a:pt x="218" y="602"/>
                    </a:cubicBezTo>
                    <a:cubicBezTo>
                      <a:pt x="151" y="652"/>
                      <a:pt x="168" y="652"/>
                      <a:pt x="85" y="719"/>
                    </a:cubicBezTo>
                    <a:cubicBezTo>
                      <a:pt x="18" y="819"/>
                      <a:pt x="1" y="769"/>
                      <a:pt x="18" y="90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537;p21">
                <a:extLst>
                  <a:ext uri="{FF2B5EF4-FFF2-40B4-BE49-F238E27FC236}">
                    <a16:creationId xmlns:a16="http://schemas.microsoft.com/office/drawing/2014/main" id="{4903612B-43D1-4DC3-9F75-729E1FDE9645}"/>
                  </a:ext>
                </a:extLst>
              </p:cNvPr>
              <p:cNvSpPr/>
              <p:nvPr/>
            </p:nvSpPr>
            <p:spPr>
              <a:xfrm>
                <a:off x="4583901" y="3310616"/>
                <a:ext cx="40613" cy="43238"/>
              </a:xfrm>
              <a:custGeom>
                <a:avLst/>
                <a:gdLst/>
                <a:ahLst/>
                <a:cxnLst/>
                <a:rect l="l" t="t" r="r" b="b"/>
                <a:pathLst>
                  <a:path w="1021" h="1087" extrusionOk="0">
                    <a:moveTo>
                      <a:pt x="34" y="1053"/>
                    </a:moveTo>
                    <a:cubicBezTo>
                      <a:pt x="185" y="1086"/>
                      <a:pt x="318" y="819"/>
                      <a:pt x="552" y="585"/>
                    </a:cubicBezTo>
                    <a:cubicBezTo>
                      <a:pt x="803" y="334"/>
                      <a:pt x="1020" y="201"/>
                      <a:pt x="1003" y="0"/>
                    </a:cubicBezTo>
                    <a:cubicBezTo>
                      <a:pt x="820" y="0"/>
                      <a:pt x="519" y="334"/>
                      <a:pt x="419" y="451"/>
                    </a:cubicBezTo>
                    <a:cubicBezTo>
                      <a:pt x="335" y="552"/>
                      <a:pt x="1" y="869"/>
                      <a:pt x="34" y="105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538;p21">
                <a:extLst>
                  <a:ext uri="{FF2B5EF4-FFF2-40B4-BE49-F238E27FC236}">
                    <a16:creationId xmlns:a16="http://schemas.microsoft.com/office/drawing/2014/main" id="{141254E0-3A79-4864-84FF-8B7B59CCACAF}"/>
                  </a:ext>
                </a:extLst>
              </p:cNvPr>
              <p:cNvSpPr/>
              <p:nvPr/>
            </p:nvSpPr>
            <p:spPr>
              <a:xfrm>
                <a:off x="4458283" y="3397650"/>
                <a:ext cx="36595" cy="47892"/>
              </a:xfrm>
              <a:custGeom>
                <a:avLst/>
                <a:gdLst/>
                <a:ahLst/>
                <a:cxnLst/>
                <a:rect l="l" t="t" r="r" b="b"/>
                <a:pathLst>
                  <a:path w="920" h="1204" extrusionOk="0">
                    <a:moveTo>
                      <a:pt x="1" y="1204"/>
                    </a:moveTo>
                    <a:cubicBezTo>
                      <a:pt x="185" y="1204"/>
                      <a:pt x="352" y="920"/>
                      <a:pt x="502" y="703"/>
                    </a:cubicBezTo>
                    <a:cubicBezTo>
                      <a:pt x="552" y="636"/>
                      <a:pt x="920" y="185"/>
                      <a:pt x="836" y="101"/>
                    </a:cubicBezTo>
                    <a:cubicBezTo>
                      <a:pt x="736" y="1"/>
                      <a:pt x="636" y="218"/>
                      <a:pt x="569" y="285"/>
                    </a:cubicBezTo>
                    <a:cubicBezTo>
                      <a:pt x="419" y="469"/>
                      <a:pt x="1" y="987"/>
                      <a:pt x="1" y="120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539;p21">
                <a:extLst>
                  <a:ext uri="{FF2B5EF4-FFF2-40B4-BE49-F238E27FC236}">
                    <a16:creationId xmlns:a16="http://schemas.microsoft.com/office/drawing/2014/main" id="{7D7C0B46-C32E-4C99-AA07-8004E27BABE9}"/>
                  </a:ext>
                </a:extLst>
              </p:cNvPr>
              <p:cNvSpPr/>
              <p:nvPr/>
            </p:nvSpPr>
            <p:spPr>
              <a:xfrm>
                <a:off x="4456970" y="3250790"/>
                <a:ext cx="39897" cy="47216"/>
              </a:xfrm>
              <a:custGeom>
                <a:avLst/>
                <a:gdLst/>
                <a:ahLst/>
                <a:cxnLst/>
                <a:rect l="l" t="t" r="r" b="b"/>
                <a:pathLst>
                  <a:path w="1003" h="1187" extrusionOk="0">
                    <a:moveTo>
                      <a:pt x="786" y="67"/>
                    </a:moveTo>
                    <a:cubicBezTo>
                      <a:pt x="619" y="184"/>
                      <a:pt x="268" y="652"/>
                      <a:pt x="134" y="853"/>
                    </a:cubicBezTo>
                    <a:cubicBezTo>
                      <a:pt x="67" y="936"/>
                      <a:pt x="0" y="1187"/>
                      <a:pt x="184" y="1103"/>
                    </a:cubicBezTo>
                    <a:cubicBezTo>
                      <a:pt x="234" y="1086"/>
                      <a:pt x="535" y="635"/>
                      <a:pt x="602" y="552"/>
                    </a:cubicBezTo>
                    <a:cubicBezTo>
                      <a:pt x="652" y="502"/>
                      <a:pt x="1003" y="117"/>
                      <a:pt x="853" y="67"/>
                    </a:cubicBezTo>
                    <a:cubicBezTo>
                      <a:pt x="752" y="0"/>
                      <a:pt x="819" y="51"/>
                      <a:pt x="786" y="6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540;p21">
                <a:extLst>
                  <a:ext uri="{FF2B5EF4-FFF2-40B4-BE49-F238E27FC236}">
                    <a16:creationId xmlns:a16="http://schemas.microsoft.com/office/drawing/2014/main" id="{BA402609-2AAD-467B-B782-792EF53C9E9A}"/>
                  </a:ext>
                </a:extLst>
              </p:cNvPr>
              <p:cNvSpPr/>
              <p:nvPr/>
            </p:nvSpPr>
            <p:spPr>
              <a:xfrm>
                <a:off x="4611149" y="3478756"/>
                <a:ext cx="30629" cy="51194"/>
              </a:xfrm>
              <a:custGeom>
                <a:avLst/>
                <a:gdLst/>
                <a:ahLst/>
                <a:cxnLst/>
                <a:rect l="l" t="t" r="r" b="b"/>
                <a:pathLst>
                  <a:path w="770" h="1287" extrusionOk="0">
                    <a:moveTo>
                      <a:pt x="84" y="1287"/>
                    </a:moveTo>
                    <a:cubicBezTo>
                      <a:pt x="218" y="1237"/>
                      <a:pt x="769" y="134"/>
                      <a:pt x="652" y="0"/>
                    </a:cubicBezTo>
                    <a:cubicBezTo>
                      <a:pt x="452" y="17"/>
                      <a:pt x="1" y="1103"/>
                      <a:pt x="84" y="128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541;p21">
                <a:extLst>
                  <a:ext uri="{FF2B5EF4-FFF2-40B4-BE49-F238E27FC236}">
                    <a16:creationId xmlns:a16="http://schemas.microsoft.com/office/drawing/2014/main" id="{F5D0300E-EFDD-40F5-88D0-A6B15400B0AA}"/>
                  </a:ext>
                </a:extLst>
              </p:cNvPr>
              <p:cNvSpPr/>
              <p:nvPr/>
            </p:nvSpPr>
            <p:spPr>
              <a:xfrm>
                <a:off x="4322720" y="3502026"/>
                <a:ext cx="33254" cy="47892"/>
              </a:xfrm>
              <a:custGeom>
                <a:avLst/>
                <a:gdLst/>
                <a:ahLst/>
                <a:cxnLst/>
                <a:rect l="l" t="t" r="r" b="b"/>
                <a:pathLst>
                  <a:path w="836" h="1204" extrusionOk="0">
                    <a:moveTo>
                      <a:pt x="84" y="1203"/>
                    </a:moveTo>
                    <a:cubicBezTo>
                      <a:pt x="201" y="1187"/>
                      <a:pt x="234" y="1053"/>
                      <a:pt x="301" y="953"/>
                    </a:cubicBezTo>
                    <a:cubicBezTo>
                      <a:pt x="451" y="669"/>
                      <a:pt x="836" y="184"/>
                      <a:pt x="836" y="0"/>
                    </a:cubicBezTo>
                    <a:cubicBezTo>
                      <a:pt x="585" y="0"/>
                      <a:pt x="0" y="919"/>
                      <a:pt x="84" y="120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542;p21">
                <a:extLst>
                  <a:ext uri="{FF2B5EF4-FFF2-40B4-BE49-F238E27FC236}">
                    <a16:creationId xmlns:a16="http://schemas.microsoft.com/office/drawing/2014/main" id="{CD8A23B4-9BD8-4D4E-9B71-06B9C1E62D39}"/>
                  </a:ext>
                </a:extLst>
              </p:cNvPr>
              <p:cNvSpPr/>
              <p:nvPr/>
            </p:nvSpPr>
            <p:spPr>
              <a:xfrm>
                <a:off x="4625787" y="3479433"/>
                <a:ext cx="27964" cy="47216"/>
              </a:xfrm>
              <a:custGeom>
                <a:avLst/>
                <a:gdLst/>
                <a:ahLst/>
                <a:cxnLst/>
                <a:rect l="l" t="t" r="r" b="b"/>
                <a:pathLst>
                  <a:path w="703" h="1187" extrusionOk="0">
                    <a:moveTo>
                      <a:pt x="652" y="0"/>
                    </a:moveTo>
                    <a:cubicBezTo>
                      <a:pt x="485" y="0"/>
                      <a:pt x="518" y="67"/>
                      <a:pt x="435" y="217"/>
                    </a:cubicBezTo>
                    <a:cubicBezTo>
                      <a:pt x="351" y="401"/>
                      <a:pt x="0" y="1069"/>
                      <a:pt x="218" y="1136"/>
                    </a:cubicBezTo>
                    <a:cubicBezTo>
                      <a:pt x="452" y="1186"/>
                      <a:pt x="418" y="735"/>
                      <a:pt x="418" y="735"/>
                    </a:cubicBezTo>
                    <a:cubicBezTo>
                      <a:pt x="435" y="652"/>
                      <a:pt x="702" y="184"/>
                      <a:pt x="652" y="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543;p21">
                <a:extLst>
                  <a:ext uri="{FF2B5EF4-FFF2-40B4-BE49-F238E27FC236}">
                    <a16:creationId xmlns:a16="http://schemas.microsoft.com/office/drawing/2014/main" id="{3126E3AA-1FBC-4979-ADE2-03A33E2D3A6F}"/>
                  </a:ext>
                </a:extLst>
              </p:cNvPr>
              <p:cNvSpPr/>
              <p:nvPr/>
            </p:nvSpPr>
            <p:spPr>
              <a:xfrm>
                <a:off x="4809202" y="3201585"/>
                <a:ext cx="55887" cy="24662"/>
              </a:xfrm>
              <a:custGeom>
                <a:avLst/>
                <a:gdLst/>
                <a:ahLst/>
                <a:cxnLst/>
                <a:rect l="l" t="t" r="r" b="b"/>
                <a:pathLst>
                  <a:path w="1405" h="620" extrusionOk="0">
                    <a:moveTo>
                      <a:pt x="1" y="552"/>
                    </a:moveTo>
                    <a:cubicBezTo>
                      <a:pt x="168" y="619"/>
                      <a:pt x="536" y="452"/>
                      <a:pt x="703" y="385"/>
                    </a:cubicBezTo>
                    <a:cubicBezTo>
                      <a:pt x="820" y="352"/>
                      <a:pt x="937" y="302"/>
                      <a:pt x="1070" y="285"/>
                    </a:cubicBezTo>
                    <a:cubicBezTo>
                      <a:pt x="1221" y="252"/>
                      <a:pt x="1354" y="268"/>
                      <a:pt x="1405" y="135"/>
                    </a:cubicBezTo>
                    <a:cubicBezTo>
                      <a:pt x="1037" y="1"/>
                      <a:pt x="68" y="369"/>
                      <a:pt x="1" y="5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544;p21">
                <a:extLst>
                  <a:ext uri="{FF2B5EF4-FFF2-40B4-BE49-F238E27FC236}">
                    <a16:creationId xmlns:a16="http://schemas.microsoft.com/office/drawing/2014/main" id="{DD93090B-D9DA-40BC-B0E4-F161FAA0992E}"/>
                  </a:ext>
                </a:extLst>
              </p:cNvPr>
              <p:cNvSpPr/>
              <p:nvPr/>
            </p:nvSpPr>
            <p:spPr>
              <a:xfrm>
                <a:off x="4540066" y="2750982"/>
                <a:ext cx="33254" cy="46579"/>
              </a:xfrm>
              <a:custGeom>
                <a:avLst/>
                <a:gdLst/>
                <a:ahLst/>
                <a:cxnLst/>
                <a:rect l="l" t="t" r="r" b="b"/>
                <a:pathLst>
                  <a:path w="836" h="1171" extrusionOk="0">
                    <a:moveTo>
                      <a:pt x="50" y="1170"/>
                    </a:moveTo>
                    <a:cubicBezTo>
                      <a:pt x="284" y="1137"/>
                      <a:pt x="819" y="201"/>
                      <a:pt x="835" y="1"/>
                    </a:cubicBezTo>
                    <a:cubicBezTo>
                      <a:pt x="652" y="17"/>
                      <a:pt x="668" y="84"/>
                      <a:pt x="568" y="218"/>
                    </a:cubicBezTo>
                    <a:cubicBezTo>
                      <a:pt x="434" y="418"/>
                      <a:pt x="0" y="986"/>
                      <a:pt x="50" y="117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545;p21">
                <a:extLst>
                  <a:ext uri="{FF2B5EF4-FFF2-40B4-BE49-F238E27FC236}">
                    <a16:creationId xmlns:a16="http://schemas.microsoft.com/office/drawing/2014/main" id="{008D54A6-2ADC-43AC-AAD4-1968FC03FA22}"/>
                  </a:ext>
                </a:extLst>
              </p:cNvPr>
              <p:cNvSpPr/>
              <p:nvPr/>
            </p:nvSpPr>
            <p:spPr>
              <a:xfrm>
                <a:off x="4242966" y="3699404"/>
                <a:ext cx="43238" cy="42562"/>
              </a:xfrm>
              <a:custGeom>
                <a:avLst/>
                <a:gdLst/>
                <a:ahLst/>
                <a:cxnLst/>
                <a:rect l="l" t="t" r="r" b="b"/>
                <a:pathLst>
                  <a:path w="1087" h="1070" extrusionOk="0">
                    <a:moveTo>
                      <a:pt x="0" y="1070"/>
                    </a:moveTo>
                    <a:cubicBezTo>
                      <a:pt x="151" y="1037"/>
                      <a:pt x="201" y="936"/>
                      <a:pt x="301" y="836"/>
                    </a:cubicBezTo>
                    <a:cubicBezTo>
                      <a:pt x="385" y="753"/>
                      <a:pt x="1086" y="218"/>
                      <a:pt x="969" y="118"/>
                    </a:cubicBezTo>
                    <a:cubicBezTo>
                      <a:pt x="852" y="1"/>
                      <a:pt x="17" y="736"/>
                      <a:pt x="0" y="107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546;p21">
                <a:extLst>
                  <a:ext uri="{FF2B5EF4-FFF2-40B4-BE49-F238E27FC236}">
                    <a16:creationId xmlns:a16="http://schemas.microsoft.com/office/drawing/2014/main" id="{8047F16A-6A71-458C-B504-896B9E1FA4C9}"/>
                  </a:ext>
                </a:extLst>
              </p:cNvPr>
              <p:cNvSpPr/>
              <p:nvPr/>
            </p:nvSpPr>
            <p:spPr>
              <a:xfrm>
                <a:off x="4454305" y="3272071"/>
                <a:ext cx="37948" cy="43238"/>
              </a:xfrm>
              <a:custGeom>
                <a:avLst/>
                <a:gdLst/>
                <a:ahLst/>
                <a:cxnLst/>
                <a:rect l="l" t="t" r="r" b="b"/>
                <a:pathLst>
                  <a:path w="954" h="1087" extrusionOk="0">
                    <a:moveTo>
                      <a:pt x="34" y="1086"/>
                    </a:moveTo>
                    <a:cubicBezTo>
                      <a:pt x="184" y="1069"/>
                      <a:pt x="652" y="485"/>
                      <a:pt x="786" y="334"/>
                    </a:cubicBezTo>
                    <a:cubicBezTo>
                      <a:pt x="853" y="251"/>
                      <a:pt x="936" y="167"/>
                      <a:pt x="953" y="0"/>
                    </a:cubicBezTo>
                    <a:cubicBezTo>
                      <a:pt x="786" y="17"/>
                      <a:pt x="1" y="819"/>
                      <a:pt x="34" y="108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547;p21">
                <a:extLst>
                  <a:ext uri="{FF2B5EF4-FFF2-40B4-BE49-F238E27FC236}">
                    <a16:creationId xmlns:a16="http://schemas.microsoft.com/office/drawing/2014/main" id="{B8CE332B-229E-4137-82C6-8F0AABD95C51}"/>
                  </a:ext>
                </a:extLst>
              </p:cNvPr>
              <p:cNvSpPr/>
              <p:nvPr/>
            </p:nvSpPr>
            <p:spPr>
              <a:xfrm>
                <a:off x="4276180" y="3706723"/>
                <a:ext cx="44591" cy="43238"/>
              </a:xfrm>
              <a:custGeom>
                <a:avLst/>
                <a:gdLst/>
                <a:ahLst/>
                <a:cxnLst/>
                <a:rect l="l" t="t" r="r" b="b"/>
                <a:pathLst>
                  <a:path w="1121" h="1087" extrusionOk="0">
                    <a:moveTo>
                      <a:pt x="151" y="1087"/>
                    </a:moveTo>
                    <a:cubicBezTo>
                      <a:pt x="301" y="1036"/>
                      <a:pt x="502" y="619"/>
                      <a:pt x="853" y="335"/>
                    </a:cubicBezTo>
                    <a:cubicBezTo>
                      <a:pt x="886" y="301"/>
                      <a:pt x="1120" y="168"/>
                      <a:pt x="1003" y="101"/>
                    </a:cubicBezTo>
                    <a:cubicBezTo>
                      <a:pt x="786" y="0"/>
                      <a:pt x="1" y="853"/>
                      <a:pt x="151" y="108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548;p21">
                <a:extLst>
                  <a:ext uri="{FF2B5EF4-FFF2-40B4-BE49-F238E27FC236}">
                    <a16:creationId xmlns:a16="http://schemas.microsoft.com/office/drawing/2014/main" id="{149ABB18-8665-4ECF-86C9-795394A9F123}"/>
                  </a:ext>
                </a:extLst>
              </p:cNvPr>
              <p:cNvSpPr/>
              <p:nvPr/>
            </p:nvSpPr>
            <p:spPr>
              <a:xfrm>
                <a:off x="4365243" y="3511971"/>
                <a:ext cx="45227" cy="60541"/>
              </a:xfrm>
              <a:custGeom>
                <a:avLst/>
                <a:gdLst/>
                <a:ahLst/>
                <a:cxnLst/>
                <a:rect l="l" t="t" r="r" b="b"/>
                <a:pathLst>
                  <a:path w="1137" h="1522" extrusionOk="0">
                    <a:moveTo>
                      <a:pt x="569" y="1104"/>
                    </a:moveTo>
                    <a:cubicBezTo>
                      <a:pt x="552" y="870"/>
                      <a:pt x="519" y="1120"/>
                      <a:pt x="535" y="937"/>
                    </a:cubicBezTo>
                    <a:cubicBezTo>
                      <a:pt x="535" y="803"/>
                      <a:pt x="1137" y="1"/>
                      <a:pt x="836" y="51"/>
                    </a:cubicBezTo>
                    <a:cubicBezTo>
                      <a:pt x="652" y="84"/>
                      <a:pt x="1" y="1521"/>
                      <a:pt x="569" y="110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549;p21">
                <a:extLst>
                  <a:ext uri="{FF2B5EF4-FFF2-40B4-BE49-F238E27FC236}">
                    <a16:creationId xmlns:a16="http://schemas.microsoft.com/office/drawing/2014/main" id="{70FBD355-6CAC-4E41-BAAC-55A5E1D489B3}"/>
                  </a:ext>
                </a:extLst>
              </p:cNvPr>
              <p:cNvSpPr/>
              <p:nvPr/>
            </p:nvSpPr>
            <p:spPr>
              <a:xfrm>
                <a:off x="4462937" y="3416942"/>
                <a:ext cx="33930" cy="44551"/>
              </a:xfrm>
              <a:custGeom>
                <a:avLst/>
                <a:gdLst/>
                <a:ahLst/>
                <a:cxnLst/>
                <a:rect l="l" t="t" r="r" b="b"/>
                <a:pathLst>
                  <a:path w="853" h="1120" extrusionOk="0">
                    <a:moveTo>
                      <a:pt x="1" y="1103"/>
                    </a:moveTo>
                    <a:cubicBezTo>
                      <a:pt x="335" y="1120"/>
                      <a:pt x="853" y="268"/>
                      <a:pt x="820" y="1"/>
                    </a:cubicBezTo>
                    <a:cubicBezTo>
                      <a:pt x="686" y="34"/>
                      <a:pt x="652" y="134"/>
                      <a:pt x="569" y="2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550;p21">
                <a:extLst>
                  <a:ext uri="{FF2B5EF4-FFF2-40B4-BE49-F238E27FC236}">
                    <a16:creationId xmlns:a16="http://schemas.microsoft.com/office/drawing/2014/main" id="{782BBD15-0E48-47E5-9DE3-C7EB5FFCE6E1}"/>
                  </a:ext>
                </a:extLst>
              </p:cNvPr>
              <p:cNvSpPr/>
              <p:nvPr/>
            </p:nvSpPr>
            <p:spPr>
              <a:xfrm>
                <a:off x="4465602" y="3942645"/>
                <a:ext cx="38584" cy="39260"/>
              </a:xfrm>
              <a:custGeom>
                <a:avLst/>
                <a:gdLst/>
                <a:ahLst/>
                <a:cxnLst/>
                <a:rect l="l" t="t" r="r" b="b"/>
                <a:pathLst>
                  <a:path w="970" h="987" extrusionOk="0">
                    <a:moveTo>
                      <a:pt x="1" y="987"/>
                    </a:moveTo>
                    <a:cubicBezTo>
                      <a:pt x="168" y="987"/>
                      <a:pt x="235" y="870"/>
                      <a:pt x="318" y="786"/>
                    </a:cubicBezTo>
                    <a:cubicBezTo>
                      <a:pt x="385" y="703"/>
                      <a:pt x="469" y="619"/>
                      <a:pt x="535" y="536"/>
                    </a:cubicBezTo>
                    <a:cubicBezTo>
                      <a:pt x="769" y="268"/>
                      <a:pt x="953" y="168"/>
                      <a:pt x="970" y="1"/>
                    </a:cubicBezTo>
                    <a:cubicBezTo>
                      <a:pt x="619" y="34"/>
                      <a:pt x="34" y="770"/>
                      <a:pt x="1" y="98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551;p21">
                <a:extLst>
                  <a:ext uri="{FF2B5EF4-FFF2-40B4-BE49-F238E27FC236}">
                    <a16:creationId xmlns:a16="http://schemas.microsoft.com/office/drawing/2014/main" id="{C098C78A-3F8E-4D3C-B80F-13DA63CB3982}"/>
                  </a:ext>
                </a:extLst>
              </p:cNvPr>
              <p:cNvSpPr/>
              <p:nvPr/>
            </p:nvSpPr>
            <p:spPr>
              <a:xfrm>
                <a:off x="4499492" y="3509346"/>
                <a:ext cx="29276" cy="45863"/>
              </a:xfrm>
              <a:custGeom>
                <a:avLst/>
                <a:gdLst/>
                <a:ahLst/>
                <a:cxnLst/>
                <a:rect l="l" t="t" r="r" b="b"/>
                <a:pathLst>
                  <a:path w="736" h="1153" extrusionOk="0">
                    <a:moveTo>
                      <a:pt x="101" y="1153"/>
                    </a:moveTo>
                    <a:cubicBezTo>
                      <a:pt x="235" y="1136"/>
                      <a:pt x="235" y="1053"/>
                      <a:pt x="302" y="902"/>
                    </a:cubicBezTo>
                    <a:cubicBezTo>
                      <a:pt x="419" y="668"/>
                      <a:pt x="736" y="201"/>
                      <a:pt x="703" y="17"/>
                    </a:cubicBezTo>
                    <a:cubicBezTo>
                      <a:pt x="552" y="0"/>
                      <a:pt x="552" y="84"/>
                      <a:pt x="469" y="217"/>
                    </a:cubicBezTo>
                    <a:cubicBezTo>
                      <a:pt x="335" y="401"/>
                      <a:pt x="1" y="969"/>
                      <a:pt x="101" y="115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552;p21">
                <a:extLst>
                  <a:ext uri="{FF2B5EF4-FFF2-40B4-BE49-F238E27FC236}">
                    <a16:creationId xmlns:a16="http://schemas.microsoft.com/office/drawing/2014/main" id="{638AC411-ABCE-4C01-AE5C-15B53CB3AEFA}"/>
                  </a:ext>
                </a:extLst>
              </p:cNvPr>
              <p:cNvSpPr/>
              <p:nvPr/>
            </p:nvSpPr>
            <p:spPr>
              <a:xfrm>
                <a:off x="4462300" y="3021471"/>
                <a:ext cx="35919" cy="41249"/>
              </a:xfrm>
              <a:custGeom>
                <a:avLst/>
                <a:gdLst/>
                <a:ahLst/>
                <a:cxnLst/>
                <a:rect l="l" t="t" r="r" b="b"/>
                <a:pathLst>
                  <a:path w="903" h="1037" extrusionOk="0">
                    <a:moveTo>
                      <a:pt x="0" y="970"/>
                    </a:moveTo>
                    <a:cubicBezTo>
                      <a:pt x="50" y="1020"/>
                      <a:pt x="17" y="1003"/>
                      <a:pt x="84" y="1037"/>
                    </a:cubicBezTo>
                    <a:cubicBezTo>
                      <a:pt x="201" y="987"/>
                      <a:pt x="234" y="937"/>
                      <a:pt x="301" y="836"/>
                    </a:cubicBezTo>
                    <a:cubicBezTo>
                      <a:pt x="435" y="686"/>
                      <a:pt x="902" y="218"/>
                      <a:pt x="869" y="68"/>
                    </a:cubicBezTo>
                    <a:cubicBezTo>
                      <a:pt x="735" y="1"/>
                      <a:pt x="568" y="252"/>
                      <a:pt x="384" y="452"/>
                    </a:cubicBezTo>
                    <a:cubicBezTo>
                      <a:pt x="301" y="569"/>
                      <a:pt x="34" y="836"/>
                      <a:pt x="0" y="97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553;p21">
                <a:extLst>
                  <a:ext uri="{FF2B5EF4-FFF2-40B4-BE49-F238E27FC236}">
                    <a16:creationId xmlns:a16="http://schemas.microsoft.com/office/drawing/2014/main" id="{C3EFF4E5-AEAD-4B44-BB1A-07D8CBC2AAC3}"/>
                  </a:ext>
                </a:extLst>
              </p:cNvPr>
              <p:cNvSpPr/>
              <p:nvPr/>
            </p:nvSpPr>
            <p:spPr>
              <a:xfrm>
                <a:off x="4463613" y="3002895"/>
                <a:ext cx="35919" cy="42562"/>
              </a:xfrm>
              <a:custGeom>
                <a:avLst/>
                <a:gdLst/>
                <a:ahLst/>
                <a:cxnLst/>
                <a:rect l="l" t="t" r="r" b="b"/>
                <a:pathLst>
                  <a:path w="903" h="1070" extrusionOk="0">
                    <a:moveTo>
                      <a:pt x="34" y="1069"/>
                    </a:moveTo>
                    <a:cubicBezTo>
                      <a:pt x="218" y="1053"/>
                      <a:pt x="903" y="334"/>
                      <a:pt x="853" y="0"/>
                    </a:cubicBezTo>
                    <a:cubicBezTo>
                      <a:pt x="702" y="50"/>
                      <a:pt x="552" y="301"/>
                      <a:pt x="385" y="518"/>
                    </a:cubicBezTo>
                    <a:cubicBezTo>
                      <a:pt x="285" y="635"/>
                      <a:pt x="1" y="886"/>
                      <a:pt x="34" y="10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554;p21">
                <a:extLst>
                  <a:ext uri="{FF2B5EF4-FFF2-40B4-BE49-F238E27FC236}">
                    <a16:creationId xmlns:a16="http://schemas.microsoft.com/office/drawing/2014/main" id="{ACF92430-F725-4860-89B7-8BD572E0080D}"/>
                  </a:ext>
                </a:extLst>
              </p:cNvPr>
              <p:cNvSpPr/>
              <p:nvPr/>
            </p:nvSpPr>
            <p:spPr>
              <a:xfrm>
                <a:off x="4535412" y="2783560"/>
                <a:ext cx="32578" cy="43238"/>
              </a:xfrm>
              <a:custGeom>
                <a:avLst/>
                <a:gdLst/>
                <a:ahLst/>
                <a:cxnLst/>
                <a:rect l="l" t="t" r="r" b="b"/>
                <a:pathLst>
                  <a:path w="819" h="1087" extrusionOk="0">
                    <a:moveTo>
                      <a:pt x="84" y="1086"/>
                    </a:moveTo>
                    <a:cubicBezTo>
                      <a:pt x="217" y="1086"/>
                      <a:pt x="318" y="836"/>
                      <a:pt x="485" y="602"/>
                    </a:cubicBezTo>
                    <a:cubicBezTo>
                      <a:pt x="568" y="485"/>
                      <a:pt x="819" y="167"/>
                      <a:pt x="819" y="17"/>
                    </a:cubicBezTo>
                    <a:cubicBezTo>
                      <a:pt x="652" y="0"/>
                      <a:pt x="451" y="301"/>
                      <a:pt x="351" y="451"/>
                    </a:cubicBezTo>
                    <a:cubicBezTo>
                      <a:pt x="267" y="568"/>
                      <a:pt x="0" y="903"/>
                      <a:pt x="84" y="108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555;p21">
                <a:extLst>
                  <a:ext uri="{FF2B5EF4-FFF2-40B4-BE49-F238E27FC236}">
                    <a16:creationId xmlns:a16="http://schemas.microsoft.com/office/drawing/2014/main" id="{89271F29-625B-4D18-82AE-5647CEA1FF17}"/>
                  </a:ext>
                </a:extLst>
              </p:cNvPr>
              <p:cNvSpPr/>
              <p:nvPr/>
            </p:nvSpPr>
            <p:spPr>
              <a:xfrm>
                <a:off x="4279521" y="3894792"/>
                <a:ext cx="33254" cy="43914"/>
              </a:xfrm>
              <a:custGeom>
                <a:avLst/>
                <a:gdLst/>
                <a:ahLst/>
                <a:cxnLst/>
                <a:rect l="l" t="t" r="r" b="b"/>
                <a:pathLst>
                  <a:path w="836" h="1104" extrusionOk="0">
                    <a:moveTo>
                      <a:pt x="117" y="1104"/>
                    </a:moveTo>
                    <a:cubicBezTo>
                      <a:pt x="234" y="1070"/>
                      <a:pt x="301" y="820"/>
                      <a:pt x="485" y="552"/>
                    </a:cubicBezTo>
                    <a:cubicBezTo>
                      <a:pt x="568" y="435"/>
                      <a:pt x="836" y="168"/>
                      <a:pt x="836" y="18"/>
                    </a:cubicBezTo>
                    <a:cubicBezTo>
                      <a:pt x="652" y="1"/>
                      <a:pt x="418" y="318"/>
                      <a:pt x="334" y="435"/>
                    </a:cubicBezTo>
                    <a:cubicBezTo>
                      <a:pt x="251" y="552"/>
                      <a:pt x="0" y="937"/>
                      <a:pt x="117" y="110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556;p21">
                <a:extLst>
                  <a:ext uri="{FF2B5EF4-FFF2-40B4-BE49-F238E27FC236}">
                    <a16:creationId xmlns:a16="http://schemas.microsoft.com/office/drawing/2014/main" id="{CE1BF1E4-81B3-45E4-8990-6990AC65BE7D}"/>
                  </a:ext>
                </a:extLst>
              </p:cNvPr>
              <p:cNvSpPr/>
              <p:nvPr/>
            </p:nvSpPr>
            <p:spPr>
              <a:xfrm>
                <a:off x="4457646" y="3216223"/>
                <a:ext cx="37232" cy="35919"/>
              </a:xfrm>
              <a:custGeom>
                <a:avLst/>
                <a:gdLst/>
                <a:ahLst/>
                <a:cxnLst/>
                <a:rect l="l" t="t" r="r" b="b"/>
                <a:pathLst>
                  <a:path w="936" h="903" extrusionOk="0">
                    <a:moveTo>
                      <a:pt x="0" y="903"/>
                    </a:moveTo>
                    <a:cubicBezTo>
                      <a:pt x="201" y="903"/>
                      <a:pt x="602" y="435"/>
                      <a:pt x="735" y="285"/>
                    </a:cubicBezTo>
                    <a:cubicBezTo>
                      <a:pt x="836" y="201"/>
                      <a:pt x="936" y="151"/>
                      <a:pt x="902" y="1"/>
                    </a:cubicBezTo>
                    <a:cubicBezTo>
                      <a:pt x="769" y="1"/>
                      <a:pt x="468" y="285"/>
                      <a:pt x="384" y="368"/>
                    </a:cubicBezTo>
                    <a:cubicBezTo>
                      <a:pt x="234" y="485"/>
                      <a:pt x="0" y="669"/>
                      <a:pt x="0" y="90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557;p21">
                <a:extLst>
                  <a:ext uri="{FF2B5EF4-FFF2-40B4-BE49-F238E27FC236}">
                    <a16:creationId xmlns:a16="http://schemas.microsoft.com/office/drawing/2014/main" id="{A0CA09CB-71E5-4618-AE96-C37B57BD7695}"/>
                  </a:ext>
                </a:extLst>
              </p:cNvPr>
              <p:cNvSpPr/>
              <p:nvPr/>
            </p:nvSpPr>
            <p:spPr>
              <a:xfrm>
                <a:off x="4587918" y="3270719"/>
                <a:ext cx="34567" cy="38584"/>
              </a:xfrm>
              <a:custGeom>
                <a:avLst/>
                <a:gdLst/>
                <a:ahLst/>
                <a:cxnLst/>
                <a:rect l="l" t="t" r="r" b="b"/>
                <a:pathLst>
                  <a:path w="869" h="970" extrusionOk="0">
                    <a:moveTo>
                      <a:pt x="0" y="970"/>
                    </a:moveTo>
                    <a:cubicBezTo>
                      <a:pt x="217" y="970"/>
                      <a:pt x="368" y="702"/>
                      <a:pt x="501" y="569"/>
                    </a:cubicBezTo>
                    <a:cubicBezTo>
                      <a:pt x="585" y="485"/>
                      <a:pt x="869" y="168"/>
                      <a:pt x="819" y="1"/>
                    </a:cubicBezTo>
                    <a:cubicBezTo>
                      <a:pt x="652" y="34"/>
                      <a:pt x="0" y="769"/>
                      <a:pt x="0" y="97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558;p21">
                <a:extLst>
                  <a:ext uri="{FF2B5EF4-FFF2-40B4-BE49-F238E27FC236}">
                    <a16:creationId xmlns:a16="http://schemas.microsoft.com/office/drawing/2014/main" id="{BA2C83C2-E782-4EF2-844D-DD9436B9003D}"/>
                  </a:ext>
                </a:extLst>
              </p:cNvPr>
              <p:cNvSpPr/>
              <p:nvPr/>
            </p:nvSpPr>
            <p:spPr>
              <a:xfrm>
                <a:off x="5085697" y="2627353"/>
                <a:ext cx="42602" cy="32618"/>
              </a:xfrm>
              <a:custGeom>
                <a:avLst/>
                <a:gdLst/>
                <a:ahLst/>
                <a:cxnLst/>
                <a:rect l="l" t="t" r="r" b="b"/>
                <a:pathLst>
                  <a:path w="1071" h="820" extrusionOk="0">
                    <a:moveTo>
                      <a:pt x="34" y="769"/>
                    </a:moveTo>
                    <a:cubicBezTo>
                      <a:pt x="151" y="820"/>
                      <a:pt x="452" y="569"/>
                      <a:pt x="602" y="469"/>
                    </a:cubicBezTo>
                    <a:cubicBezTo>
                      <a:pt x="686" y="402"/>
                      <a:pt x="753" y="352"/>
                      <a:pt x="853" y="268"/>
                    </a:cubicBezTo>
                    <a:cubicBezTo>
                      <a:pt x="953" y="185"/>
                      <a:pt x="1070" y="151"/>
                      <a:pt x="1037" y="1"/>
                    </a:cubicBezTo>
                    <a:cubicBezTo>
                      <a:pt x="870" y="1"/>
                      <a:pt x="602" y="218"/>
                      <a:pt x="469" y="318"/>
                    </a:cubicBezTo>
                    <a:cubicBezTo>
                      <a:pt x="368" y="385"/>
                      <a:pt x="1" y="619"/>
                      <a:pt x="34" y="7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559;p21">
                <a:extLst>
                  <a:ext uri="{FF2B5EF4-FFF2-40B4-BE49-F238E27FC236}">
                    <a16:creationId xmlns:a16="http://schemas.microsoft.com/office/drawing/2014/main" id="{F3931EB9-6C41-4220-B294-094708F01159}"/>
                  </a:ext>
                </a:extLst>
              </p:cNvPr>
              <p:cNvSpPr/>
              <p:nvPr/>
            </p:nvSpPr>
            <p:spPr>
              <a:xfrm>
                <a:off x="4453629" y="3151107"/>
                <a:ext cx="34606" cy="37908"/>
              </a:xfrm>
              <a:custGeom>
                <a:avLst/>
                <a:gdLst/>
                <a:ahLst/>
                <a:cxnLst/>
                <a:rect l="l" t="t" r="r" b="b"/>
                <a:pathLst>
                  <a:path w="870" h="953" extrusionOk="0">
                    <a:moveTo>
                      <a:pt x="68" y="953"/>
                    </a:moveTo>
                    <a:cubicBezTo>
                      <a:pt x="185" y="953"/>
                      <a:pt x="252" y="752"/>
                      <a:pt x="485" y="535"/>
                    </a:cubicBezTo>
                    <a:cubicBezTo>
                      <a:pt x="619" y="401"/>
                      <a:pt x="870" y="201"/>
                      <a:pt x="870" y="17"/>
                    </a:cubicBezTo>
                    <a:cubicBezTo>
                      <a:pt x="602" y="0"/>
                      <a:pt x="1" y="685"/>
                      <a:pt x="68" y="95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560;p21">
                <a:extLst>
                  <a:ext uri="{FF2B5EF4-FFF2-40B4-BE49-F238E27FC236}">
                    <a16:creationId xmlns:a16="http://schemas.microsoft.com/office/drawing/2014/main" id="{039387A3-1576-4D58-9995-EF5B7F417578}"/>
                  </a:ext>
                </a:extLst>
              </p:cNvPr>
              <p:cNvSpPr/>
              <p:nvPr/>
            </p:nvSpPr>
            <p:spPr>
              <a:xfrm>
                <a:off x="4448975" y="3175690"/>
                <a:ext cx="33294" cy="41249"/>
              </a:xfrm>
              <a:custGeom>
                <a:avLst/>
                <a:gdLst/>
                <a:ahLst/>
                <a:cxnLst/>
                <a:rect l="l" t="t" r="r" b="b"/>
                <a:pathLst>
                  <a:path w="837" h="1037" extrusionOk="0">
                    <a:moveTo>
                      <a:pt x="51" y="1036"/>
                    </a:moveTo>
                    <a:cubicBezTo>
                      <a:pt x="168" y="1020"/>
                      <a:pt x="185" y="919"/>
                      <a:pt x="268" y="819"/>
                    </a:cubicBezTo>
                    <a:cubicBezTo>
                      <a:pt x="335" y="719"/>
                      <a:pt x="402" y="652"/>
                      <a:pt x="469" y="552"/>
                    </a:cubicBezTo>
                    <a:cubicBezTo>
                      <a:pt x="619" y="351"/>
                      <a:pt x="836" y="184"/>
                      <a:pt x="820" y="17"/>
                    </a:cubicBezTo>
                    <a:cubicBezTo>
                      <a:pt x="569" y="0"/>
                      <a:pt x="1" y="769"/>
                      <a:pt x="51" y="10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561;p21">
                <a:extLst>
                  <a:ext uri="{FF2B5EF4-FFF2-40B4-BE49-F238E27FC236}">
                    <a16:creationId xmlns:a16="http://schemas.microsoft.com/office/drawing/2014/main" id="{6C36DC85-9FBD-4E48-96F3-05912EA05045}"/>
                  </a:ext>
                </a:extLst>
              </p:cNvPr>
              <p:cNvSpPr/>
              <p:nvPr/>
            </p:nvSpPr>
            <p:spPr>
              <a:xfrm>
                <a:off x="4606495" y="3003531"/>
                <a:ext cx="28640" cy="44591"/>
              </a:xfrm>
              <a:custGeom>
                <a:avLst/>
                <a:gdLst/>
                <a:ahLst/>
                <a:cxnLst/>
                <a:rect l="l" t="t" r="r" b="b"/>
                <a:pathLst>
                  <a:path w="720" h="1121" extrusionOk="0">
                    <a:moveTo>
                      <a:pt x="68" y="1120"/>
                    </a:moveTo>
                    <a:cubicBezTo>
                      <a:pt x="185" y="1070"/>
                      <a:pt x="201" y="970"/>
                      <a:pt x="252" y="886"/>
                    </a:cubicBezTo>
                    <a:cubicBezTo>
                      <a:pt x="368" y="686"/>
                      <a:pt x="719" y="168"/>
                      <a:pt x="602" y="1"/>
                    </a:cubicBezTo>
                    <a:cubicBezTo>
                      <a:pt x="469" y="34"/>
                      <a:pt x="352" y="302"/>
                      <a:pt x="252" y="502"/>
                    </a:cubicBezTo>
                    <a:cubicBezTo>
                      <a:pt x="201" y="602"/>
                      <a:pt x="151" y="669"/>
                      <a:pt x="118" y="769"/>
                    </a:cubicBezTo>
                    <a:cubicBezTo>
                      <a:pt x="1" y="987"/>
                      <a:pt x="34" y="1053"/>
                      <a:pt x="34" y="105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562;p21">
                <a:extLst>
                  <a:ext uri="{FF2B5EF4-FFF2-40B4-BE49-F238E27FC236}">
                    <a16:creationId xmlns:a16="http://schemas.microsoft.com/office/drawing/2014/main" id="{26A9AE7B-5398-4D33-93C8-B9C4F5E65116}"/>
                  </a:ext>
                </a:extLst>
              </p:cNvPr>
              <p:cNvSpPr/>
              <p:nvPr/>
            </p:nvSpPr>
            <p:spPr>
              <a:xfrm>
                <a:off x="4461624" y="3375732"/>
                <a:ext cx="31265" cy="39260"/>
              </a:xfrm>
              <a:custGeom>
                <a:avLst/>
                <a:gdLst/>
                <a:ahLst/>
                <a:cxnLst/>
                <a:rect l="l" t="t" r="r" b="b"/>
                <a:pathLst>
                  <a:path w="786" h="987" extrusionOk="0">
                    <a:moveTo>
                      <a:pt x="17" y="986"/>
                    </a:moveTo>
                    <a:cubicBezTo>
                      <a:pt x="184" y="986"/>
                      <a:pt x="351" y="702"/>
                      <a:pt x="452" y="552"/>
                    </a:cubicBezTo>
                    <a:cubicBezTo>
                      <a:pt x="602" y="335"/>
                      <a:pt x="786" y="168"/>
                      <a:pt x="786" y="1"/>
                    </a:cubicBezTo>
                    <a:cubicBezTo>
                      <a:pt x="585" y="17"/>
                      <a:pt x="418" y="268"/>
                      <a:pt x="301" y="418"/>
                    </a:cubicBezTo>
                    <a:cubicBezTo>
                      <a:pt x="234" y="535"/>
                      <a:pt x="0" y="836"/>
                      <a:pt x="17" y="98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563;p21">
                <a:extLst>
                  <a:ext uri="{FF2B5EF4-FFF2-40B4-BE49-F238E27FC236}">
                    <a16:creationId xmlns:a16="http://schemas.microsoft.com/office/drawing/2014/main" id="{8805E768-A1DF-4AAE-8F07-2A01075A63E3}"/>
                  </a:ext>
                </a:extLst>
              </p:cNvPr>
              <p:cNvSpPr/>
              <p:nvPr/>
            </p:nvSpPr>
            <p:spPr>
              <a:xfrm>
                <a:off x="5120264" y="2484471"/>
                <a:ext cx="42562" cy="27287"/>
              </a:xfrm>
              <a:custGeom>
                <a:avLst/>
                <a:gdLst/>
                <a:ahLst/>
                <a:cxnLst/>
                <a:rect l="l" t="t" r="r" b="b"/>
                <a:pathLst>
                  <a:path w="1070" h="686" extrusionOk="0">
                    <a:moveTo>
                      <a:pt x="17" y="686"/>
                    </a:moveTo>
                    <a:cubicBezTo>
                      <a:pt x="151" y="669"/>
                      <a:pt x="218" y="518"/>
                      <a:pt x="519" y="368"/>
                    </a:cubicBezTo>
                    <a:lnTo>
                      <a:pt x="953" y="168"/>
                    </a:lnTo>
                    <a:cubicBezTo>
                      <a:pt x="1070" y="117"/>
                      <a:pt x="1037" y="168"/>
                      <a:pt x="1070" y="51"/>
                    </a:cubicBezTo>
                    <a:cubicBezTo>
                      <a:pt x="1020" y="17"/>
                      <a:pt x="1070" y="34"/>
                      <a:pt x="986" y="17"/>
                    </a:cubicBezTo>
                    <a:cubicBezTo>
                      <a:pt x="853" y="0"/>
                      <a:pt x="1" y="268"/>
                      <a:pt x="17" y="68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564;p21">
                <a:extLst>
                  <a:ext uri="{FF2B5EF4-FFF2-40B4-BE49-F238E27FC236}">
                    <a16:creationId xmlns:a16="http://schemas.microsoft.com/office/drawing/2014/main" id="{6EE4595C-39D8-4DCA-83FE-8ED3CB4D64DB}"/>
                  </a:ext>
                </a:extLst>
              </p:cNvPr>
              <p:cNvSpPr/>
              <p:nvPr/>
            </p:nvSpPr>
            <p:spPr>
              <a:xfrm>
                <a:off x="4532070" y="2816138"/>
                <a:ext cx="29276" cy="41209"/>
              </a:xfrm>
              <a:custGeom>
                <a:avLst/>
                <a:gdLst/>
                <a:ahLst/>
                <a:cxnLst/>
                <a:rect l="l" t="t" r="r" b="b"/>
                <a:pathLst>
                  <a:path w="736" h="1036" extrusionOk="0">
                    <a:moveTo>
                      <a:pt x="17" y="1036"/>
                    </a:moveTo>
                    <a:cubicBezTo>
                      <a:pt x="184" y="1019"/>
                      <a:pt x="218" y="852"/>
                      <a:pt x="418" y="585"/>
                    </a:cubicBezTo>
                    <a:cubicBezTo>
                      <a:pt x="502" y="468"/>
                      <a:pt x="736" y="184"/>
                      <a:pt x="702" y="17"/>
                    </a:cubicBezTo>
                    <a:cubicBezTo>
                      <a:pt x="569" y="0"/>
                      <a:pt x="535" y="100"/>
                      <a:pt x="485" y="184"/>
                    </a:cubicBezTo>
                    <a:cubicBezTo>
                      <a:pt x="318" y="384"/>
                      <a:pt x="1" y="769"/>
                      <a:pt x="17" y="10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565;p21">
                <a:extLst>
                  <a:ext uri="{FF2B5EF4-FFF2-40B4-BE49-F238E27FC236}">
                    <a16:creationId xmlns:a16="http://schemas.microsoft.com/office/drawing/2014/main" id="{3CFFEBA6-CF2F-42F4-9171-F6A0B4BF3C3F}"/>
                  </a:ext>
                </a:extLst>
              </p:cNvPr>
              <p:cNvSpPr/>
              <p:nvPr/>
            </p:nvSpPr>
            <p:spPr>
              <a:xfrm>
                <a:off x="4634418" y="3426926"/>
                <a:ext cx="32618" cy="39897"/>
              </a:xfrm>
              <a:custGeom>
                <a:avLst/>
                <a:gdLst/>
                <a:ahLst/>
                <a:cxnLst/>
                <a:rect l="l" t="t" r="r" b="b"/>
                <a:pathLst>
                  <a:path w="820" h="1003" extrusionOk="0">
                    <a:moveTo>
                      <a:pt x="1" y="1003"/>
                    </a:moveTo>
                    <a:cubicBezTo>
                      <a:pt x="218" y="986"/>
                      <a:pt x="368" y="735"/>
                      <a:pt x="468" y="602"/>
                    </a:cubicBezTo>
                    <a:cubicBezTo>
                      <a:pt x="569" y="485"/>
                      <a:pt x="819" y="167"/>
                      <a:pt x="719" y="17"/>
                    </a:cubicBezTo>
                    <a:cubicBezTo>
                      <a:pt x="619" y="0"/>
                      <a:pt x="585" y="100"/>
                      <a:pt x="519" y="201"/>
                    </a:cubicBezTo>
                    <a:cubicBezTo>
                      <a:pt x="452" y="301"/>
                      <a:pt x="402" y="384"/>
                      <a:pt x="335" y="468"/>
                    </a:cubicBezTo>
                    <a:cubicBezTo>
                      <a:pt x="268" y="552"/>
                      <a:pt x="218" y="635"/>
                      <a:pt x="151" y="719"/>
                    </a:cubicBezTo>
                    <a:cubicBezTo>
                      <a:pt x="84" y="802"/>
                      <a:pt x="1" y="869"/>
                      <a:pt x="1" y="100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566;p21">
                <a:extLst>
                  <a:ext uri="{FF2B5EF4-FFF2-40B4-BE49-F238E27FC236}">
                    <a16:creationId xmlns:a16="http://schemas.microsoft.com/office/drawing/2014/main" id="{AAE216FB-28F5-4C58-8C74-EAD6E82B9256}"/>
                  </a:ext>
                </a:extLst>
              </p:cNvPr>
              <p:cNvSpPr/>
              <p:nvPr/>
            </p:nvSpPr>
            <p:spPr>
              <a:xfrm>
                <a:off x="4246944" y="3814401"/>
                <a:ext cx="30629" cy="43238"/>
              </a:xfrm>
              <a:custGeom>
                <a:avLst/>
                <a:gdLst/>
                <a:ahLst/>
                <a:cxnLst/>
                <a:rect l="l" t="t" r="r" b="b"/>
                <a:pathLst>
                  <a:path w="770" h="1087" extrusionOk="0">
                    <a:moveTo>
                      <a:pt x="17" y="1086"/>
                    </a:moveTo>
                    <a:cubicBezTo>
                      <a:pt x="168" y="1070"/>
                      <a:pt x="168" y="1003"/>
                      <a:pt x="251" y="869"/>
                    </a:cubicBezTo>
                    <a:cubicBezTo>
                      <a:pt x="368" y="685"/>
                      <a:pt x="769" y="167"/>
                      <a:pt x="686" y="84"/>
                    </a:cubicBezTo>
                    <a:cubicBezTo>
                      <a:pt x="619" y="0"/>
                      <a:pt x="502" y="184"/>
                      <a:pt x="468" y="234"/>
                    </a:cubicBezTo>
                    <a:cubicBezTo>
                      <a:pt x="301" y="451"/>
                      <a:pt x="1" y="752"/>
                      <a:pt x="17" y="108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567;p21">
                <a:extLst>
                  <a:ext uri="{FF2B5EF4-FFF2-40B4-BE49-F238E27FC236}">
                    <a16:creationId xmlns:a16="http://schemas.microsoft.com/office/drawing/2014/main" id="{6A4EFE25-258C-41FE-9A1D-71B7DB862CA5}"/>
                  </a:ext>
                </a:extLst>
              </p:cNvPr>
              <p:cNvSpPr/>
              <p:nvPr/>
            </p:nvSpPr>
            <p:spPr>
              <a:xfrm>
                <a:off x="4250921" y="3492042"/>
                <a:ext cx="30629" cy="42562"/>
              </a:xfrm>
              <a:custGeom>
                <a:avLst/>
                <a:gdLst/>
                <a:ahLst/>
                <a:cxnLst/>
                <a:rect l="l" t="t" r="r" b="b"/>
                <a:pathLst>
                  <a:path w="770" h="1070" extrusionOk="0">
                    <a:moveTo>
                      <a:pt x="51" y="1053"/>
                    </a:moveTo>
                    <a:cubicBezTo>
                      <a:pt x="201" y="1070"/>
                      <a:pt x="268" y="853"/>
                      <a:pt x="452" y="585"/>
                    </a:cubicBezTo>
                    <a:cubicBezTo>
                      <a:pt x="535" y="452"/>
                      <a:pt x="769" y="168"/>
                      <a:pt x="652" y="1"/>
                    </a:cubicBezTo>
                    <a:cubicBezTo>
                      <a:pt x="519" y="34"/>
                      <a:pt x="1" y="869"/>
                      <a:pt x="51" y="105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568;p21">
                <a:extLst>
                  <a:ext uri="{FF2B5EF4-FFF2-40B4-BE49-F238E27FC236}">
                    <a16:creationId xmlns:a16="http://schemas.microsoft.com/office/drawing/2014/main" id="{938648C8-4E6F-47EB-A987-A6C5133E0ACB}"/>
                  </a:ext>
                </a:extLst>
              </p:cNvPr>
              <p:cNvSpPr/>
              <p:nvPr/>
            </p:nvSpPr>
            <p:spPr>
              <a:xfrm>
                <a:off x="4454305" y="3313917"/>
                <a:ext cx="33930" cy="39260"/>
              </a:xfrm>
              <a:custGeom>
                <a:avLst/>
                <a:gdLst/>
                <a:ahLst/>
                <a:cxnLst/>
                <a:rect l="l" t="t" r="r" b="b"/>
                <a:pathLst>
                  <a:path w="853" h="987" extrusionOk="0">
                    <a:moveTo>
                      <a:pt x="118" y="987"/>
                    </a:moveTo>
                    <a:cubicBezTo>
                      <a:pt x="268" y="970"/>
                      <a:pt x="318" y="769"/>
                      <a:pt x="519" y="535"/>
                    </a:cubicBezTo>
                    <a:cubicBezTo>
                      <a:pt x="602" y="418"/>
                      <a:pt x="853" y="168"/>
                      <a:pt x="803" y="1"/>
                    </a:cubicBezTo>
                    <a:cubicBezTo>
                      <a:pt x="619" y="1"/>
                      <a:pt x="1" y="769"/>
                      <a:pt x="118" y="98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569;p21">
                <a:extLst>
                  <a:ext uri="{FF2B5EF4-FFF2-40B4-BE49-F238E27FC236}">
                    <a16:creationId xmlns:a16="http://schemas.microsoft.com/office/drawing/2014/main" id="{406C0E0B-7703-4327-9031-EDB9C959A81E}"/>
                  </a:ext>
                </a:extLst>
              </p:cNvPr>
              <p:cNvSpPr/>
              <p:nvPr/>
            </p:nvSpPr>
            <p:spPr>
              <a:xfrm>
                <a:off x="4677617" y="1990670"/>
                <a:ext cx="35919" cy="34567"/>
              </a:xfrm>
              <a:custGeom>
                <a:avLst/>
                <a:gdLst/>
                <a:ahLst/>
                <a:cxnLst/>
                <a:rect l="l" t="t" r="r" b="b"/>
                <a:pathLst>
                  <a:path w="903" h="869" extrusionOk="0">
                    <a:moveTo>
                      <a:pt x="1" y="869"/>
                    </a:moveTo>
                    <a:cubicBezTo>
                      <a:pt x="168" y="852"/>
                      <a:pt x="903" y="184"/>
                      <a:pt x="903" y="17"/>
                    </a:cubicBezTo>
                    <a:cubicBezTo>
                      <a:pt x="669" y="0"/>
                      <a:pt x="34" y="602"/>
                      <a:pt x="1" y="8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570;p21">
                <a:extLst>
                  <a:ext uri="{FF2B5EF4-FFF2-40B4-BE49-F238E27FC236}">
                    <a16:creationId xmlns:a16="http://schemas.microsoft.com/office/drawing/2014/main" id="{46F6B2E2-3BE6-42E1-B249-22B020D37008}"/>
                  </a:ext>
                </a:extLst>
              </p:cNvPr>
              <p:cNvSpPr/>
              <p:nvPr/>
            </p:nvSpPr>
            <p:spPr>
              <a:xfrm>
                <a:off x="4611825" y="3018846"/>
                <a:ext cx="25298" cy="41249"/>
              </a:xfrm>
              <a:custGeom>
                <a:avLst/>
                <a:gdLst/>
                <a:ahLst/>
                <a:cxnLst/>
                <a:rect l="l" t="t" r="r" b="b"/>
                <a:pathLst>
                  <a:path w="636" h="1037" extrusionOk="0">
                    <a:moveTo>
                      <a:pt x="51" y="1036"/>
                    </a:moveTo>
                    <a:cubicBezTo>
                      <a:pt x="184" y="1019"/>
                      <a:pt x="251" y="802"/>
                      <a:pt x="385" y="568"/>
                    </a:cubicBezTo>
                    <a:cubicBezTo>
                      <a:pt x="452" y="435"/>
                      <a:pt x="635" y="201"/>
                      <a:pt x="619" y="34"/>
                    </a:cubicBezTo>
                    <a:cubicBezTo>
                      <a:pt x="452" y="0"/>
                      <a:pt x="351" y="234"/>
                      <a:pt x="218" y="468"/>
                    </a:cubicBezTo>
                    <a:lnTo>
                      <a:pt x="17" y="886"/>
                    </a:lnTo>
                    <a:cubicBezTo>
                      <a:pt x="1" y="1003"/>
                      <a:pt x="17" y="986"/>
                      <a:pt x="51" y="10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571;p21">
                <a:extLst>
                  <a:ext uri="{FF2B5EF4-FFF2-40B4-BE49-F238E27FC236}">
                    <a16:creationId xmlns:a16="http://schemas.microsoft.com/office/drawing/2014/main" id="{1CEF0B2D-2D1C-4459-B0D9-0EBD5952699E}"/>
                  </a:ext>
                </a:extLst>
              </p:cNvPr>
              <p:cNvSpPr/>
              <p:nvPr/>
            </p:nvSpPr>
            <p:spPr>
              <a:xfrm>
                <a:off x="4232305" y="3699404"/>
                <a:ext cx="35283" cy="39937"/>
              </a:xfrm>
              <a:custGeom>
                <a:avLst/>
                <a:gdLst/>
                <a:ahLst/>
                <a:cxnLst/>
                <a:rect l="l" t="t" r="r" b="b"/>
                <a:pathLst>
                  <a:path w="887" h="1004" extrusionOk="0">
                    <a:moveTo>
                      <a:pt x="1" y="986"/>
                    </a:moveTo>
                    <a:cubicBezTo>
                      <a:pt x="135" y="1003"/>
                      <a:pt x="185" y="903"/>
                      <a:pt x="252" y="819"/>
                    </a:cubicBezTo>
                    <a:cubicBezTo>
                      <a:pt x="419" y="602"/>
                      <a:pt x="887" y="201"/>
                      <a:pt x="803" y="118"/>
                    </a:cubicBezTo>
                    <a:cubicBezTo>
                      <a:pt x="686" y="1"/>
                      <a:pt x="1" y="702"/>
                      <a:pt x="1" y="98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572;p21">
                <a:extLst>
                  <a:ext uri="{FF2B5EF4-FFF2-40B4-BE49-F238E27FC236}">
                    <a16:creationId xmlns:a16="http://schemas.microsoft.com/office/drawing/2014/main" id="{AF0AC048-AB7A-4F6C-BDD9-1E483D640275}"/>
                  </a:ext>
                </a:extLst>
              </p:cNvPr>
              <p:cNvSpPr/>
              <p:nvPr/>
            </p:nvSpPr>
            <p:spPr>
              <a:xfrm>
                <a:off x="4824516" y="3138458"/>
                <a:ext cx="46540" cy="25975"/>
              </a:xfrm>
              <a:custGeom>
                <a:avLst/>
                <a:gdLst/>
                <a:ahLst/>
                <a:cxnLst/>
                <a:rect l="l" t="t" r="r" b="b"/>
                <a:pathLst>
                  <a:path w="1170" h="653" extrusionOk="0">
                    <a:moveTo>
                      <a:pt x="0" y="602"/>
                    </a:moveTo>
                    <a:cubicBezTo>
                      <a:pt x="101" y="652"/>
                      <a:pt x="184" y="619"/>
                      <a:pt x="301" y="569"/>
                    </a:cubicBezTo>
                    <a:cubicBezTo>
                      <a:pt x="401" y="535"/>
                      <a:pt x="485" y="485"/>
                      <a:pt x="585" y="435"/>
                    </a:cubicBezTo>
                    <a:cubicBezTo>
                      <a:pt x="836" y="318"/>
                      <a:pt x="819" y="368"/>
                      <a:pt x="1020" y="301"/>
                    </a:cubicBezTo>
                    <a:cubicBezTo>
                      <a:pt x="1170" y="268"/>
                      <a:pt x="1103" y="318"/>
                      <a:pt x="1136" y="218"/>
                    </a:cubicBezTo>
                    <a:cubicBezTo>
                      <a:pt x="936" y="1"/>
                      <a:pt x="101" y="402"/>
                      <a:pt x="0" y="6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573;p21">
                <a:extLst>
                  <a:ext uri="{FF2B5EF4-FFF2-40B4-BE49-F238E27FC236}">
                    <a16:creationId xmlns:a16="http://schemas.microsoft.com/office/drawing/2014/main" id="{52BB5DE9-3D41-4440-8CF0-1FCC4518C520}"/>
                  </a:ext>
                </a:extLst>
              </p:cNvPr>
              <p:cNvSpPr/>
              <p:nvPr/>
            </p:nvSpPr>
            <p:spPr>
              <a:xfrm>
                <a:off x="4460948" y="3233487"/>
                <a:ext cx="31305" cy="37272"/>
              </a:xfrm>
              <a:custGeom>
                <a:avLst/>
                <a:gdLst/>
                <a:ahLst/>
                <a:cxnLst/>
                <a:rect l="l" t="t" r="r" b="b"/>
                <a:pathLst>
                  <a:path w="787" h="937" extrusionOk="0">
                    <a:moveTo>
                      <a:pt x="84" y="937"/>
                    </a:moveTo>
                    <a:cubicBezTo>
                      <a:pt x="235" y="937"/>
                      <a:pt x="235" y="870"/>
                      <a:pt x="301" y="753"/>
                    </a:cubicBezTo>
                    <a:lnTo>
                      <a:pt x="636" y="268"/>
                    </a:lnTo>
                    <a:cubicBezTo>
                      <a:pt x="702" y="201"/>
                      <a:pt x="786" y="151"/>
                      <a:pt x="753" y="18"/>
                    </a:cubicBezTo>
                    <a:cubicBezTo>
                      <a:pt x="552" y="1"/>
                      <a:pt x="1" y="719"/>
                      <a:pt x="84" y="93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574;p21">
                <a:extLst>
                  <a:ext uri="{FF2B5EF4-FFF2-40B4-BE49-F238E27FC236}">
                    <a16:creationId xmlns:a16="http://schemas.microsoft.com/office/drawing/2014/main" id="{920D4D77-4E19-44B6-B5D2-B0BD300B3AE2}"/>
                  </a:ext>
                </a:extLst>
              </p:cNvPr>
              <p:cNvSpPr/>
              <p:nvPr/>
            </p:nvSpPr>
            <p:spPr>
              <a:xfrm>
                <a:off x="4457646" y="3335198"/>
                <a:ext cx="29952" cy="38584"/>
              </a:xfrm>
              <a:custGeom>
                <a:avLst/>
                <a:gdLst/>
                <a:ahLst/>
                <a:cxnLst/>
                <a:rect l="l" t="t" r="r" b="b"/>
                <a:pathLst>
                  <a:path w="753" h="970" extrusionOk="0">
                    <a:moveTo>
                      <a:pt x="0" y="969"/>
                    </a:moveTo>
                    <a:cubicBezTo>
                      <a:pt x="184" y="936"/>
                      <a:pt x="334" y="702"/>
                      <a:pt x="435" y="568"/>
                    </a:cubicBezTo>
                    <a:cubicBezTo>
                      <a:pt x="518" y="452"/>
                      <a:pt x="752" y="167"/>
                      <a:pt x="685" y="0"/>
                    </a:cubicBezTo>
                    <a:cubicBezTo>
                      <a:pt x="518" y="17"/>
                      <a:pt x="17" y="752"/>
                      <a:pt x="0" y="9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575;p21">
                <a:extLst>
                  <a:ext uri="{FF2B5EF4-FFF2-40B4-BE49-F238E27FC236}">
                    <a16:creationId xmlns:a16="http://schemas.microsoft.com/office/drawing/2014/main" id="{D556BD18-6ACF-4A20-827D-A3BF3C0C4256}"/>
                  </a:ext>
                </a:extLst>
              </p:cNvPr>
              <p:cNvSpPr/>
              <p:nvPr/>
            </p:nvSpPr>
            <p:spPr>
              <a:xfrm>
                <a:off x="4547345" y="3430904"/>
                <a:ext cx="30629" cy="37272"/>
              </a:xfrm>
              <a:custGeom>
                <a:avLst/>
                <a:gdLst/>
                <a:ahLst/>
                <a:cxnLst/>
                <a:rect l="l" t="t" r="r" b="b"/>
                <a:pathLst>
                  <a:path w="770" h="937" extrusionOk="0">
                    <a:moveTo>
                      <a:pt x="1" y="936"/>
                    </a:moveTo>
                    <a:cubicBezTo>
                      <a:pt x="168" y="919"/>
                      <a:pt x="185" y="853"/>
                      <a:pt x="268" y="752"/>
                    </a:cubicBezTo>
                    <a:cubicBezTo>
                      <a:pt x="402" y="602"/>
                      <a:pt x="769" y="201"/>
                      <a:pt x="719" y="0"/>
                    </a:cubicBezTo>
                    <a:cubicBezTo>
                      <a:pt x="586" y="0"/>
                      <a:pt x="552" y="101"/>
                      <a:pt x="485" y="184"/>
                    </a:cubicBezTo>
                    <a:cubicBezTo>
                      <a:pt x="419" y="268"/>
                      <a:pt x="368" y="301"/>
                      <a:pt x="302" y="401"/>
                    </a:cubicBezTo>
                    <a:cubicBezTo>
                      <a:pt x="201" y="535"/>
                      <a:pt x="18" y="736"/>
                      <a:pt x="1" y="9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576;p21">
                <a:extLst>
                  <a:ext uri="{FF2B5EF4-FFF2-40B4-BE49-F238E27FC236}">
                    <a16:creationId xmlns:a16="http://schemas.microsoft.com/office/drawing/2014/main" id="{8621394A-F42A-4AD9-B7D9-C2A170720A55}"/>
                  </a:ext>
                </a:extLst>
              </p:cNvPr>
              <p:cNvSpPr/>
              <p:nvPr/>
            </p:nvSpPr>
            <p:spPr>
              <a:xfrm>
                <a:off x="4459635" y="3292000"/>
                <a:ext cx="32618" cy="37232"/>
              </a:xfrm>
              <a:custGeom>
                <a:avLst/>
                <a:gdLst/>
                <a:ahLst/>
                <a:cxnLst/>
                <a:rect l="l" t="t" r="r" b="b"/>
                <a:pathLst>
                  <a:path w="820" h="936" extrusionOk="0">
                    <a:moveTo>
                      <a:pt x="0" y="936"/>
                    </a:moveTo>
                    <a:cubicBezTo>
                      <a:pt x="201" y="936"/>
                      <a:pt x="318" y="685"/>
                      <a:pt x="435" y="568"/>
                    </a:cubicBezTo>
                    <a:cubicBezTo>
                      <a:pt x="485" y="502"/>
                      <a:pt x="819" y="201"/>
                      <a:pt x="735" y="117"/>
                    </a:cubicBezTo>
                    <a:cubicBezTo>
                      <a:pt x="635" y="0"/>
                      <a:pt x="351" y="368"/>
                      <a:pt x="301" y="435"/>
                    </a:cubicBezTo>
                    <a:cubicBezTo>
                      <a:pt x="201" y="552"/>
                      <a:pt x="0" y="736"/>
                      <a:pt x="0" y="9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577;p21">
                <a:extLst>
                  <a:ext uri="{FF2B5EF4-FFF2-40B4-BE49-F238E27FC236}">
                    <a16:creationId xmlns:a16="http://schemas.microsoft.com/office/drawing/2014/main" id="{605532EE-F0CB-4A31-8800-3F6D1E7D1C63}"/>
                  </a:ext>
                </a:extLst>
              </p:cNvPr>
              <p:cNvSpPr/>
              <p:nvPr/>
            </p:nvSpPr>
            <p:spPr>
              <a:xfrm>
                <a:off x="4588555" y="3364435"/>
                <a:ext cx="28640" cy="37272"/>
              </a:xfrm>
              <a:custGeom>
                <a:avLst/>
                <a:gdLst/>
                <a:ahLst/>
                <a:cxnLst/>
                <a:rect l="l" t="t" r="r" b="b"/>
                <a:pathLst>
                  <a:path w="720" h="937" extrusionOk="0">
                    <a:moveTo>
                      <a:pt x="1" y="920"/>
                    </a:moveTo>
                    <a:cubicBezTo>
                      <a:pt x="151" y="936"/>
                      <a:pt x="719" y="151"/>
                      <a:pt x="652" y="1"/>
                    </a:cubicBezTo>
                    <a:cubicBezTo>
                      <a:pt x="485" y="1"/>
                      <a:pt x="352" y="234"/>
                      <a:pt x="251" y="402"/>
                    </a:cubicBezTo>
                    <a:cubicBezTo>
                      <a:pt x="201" y="468"/>
                      <a:pt x="1" y="736"/>
                      <a:pt x="1" y="8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578;p21">
                <a:extLst>
                  <a:ext uri="{FF2B5EF4-FFF2-40B4-BE49-F238E27FC236}">
                    <a16:creationId xmlns:a16="http://schemas.microsoft.com/office/drawing/2014/main" id="{842E09A1-1717-45C8-AFF4-3D6669F74018}"/>
                  </a:ext>
                </a:extLst>
              </p:cNvPr>
              <p:cNvSpPr/>
              <p:nvPr/>
            </p:nvSpPr>
            <p:spPr>
              <a:xfrm>
                <a:off x="4586566" y="3333846"/>
                <a:ext cx="33294" cy="36595"/>
              </a:xfrm>
              <a:custGeom>
                <a:avLst/>
                <a:gdLst/>
                <a:ahLst/>
                <a:cxnLst/>
                <a:rect l="l" t="t" r="r" b="b"/>
                <a:pathLst>
                  <a:path w="837" h="920" extrusionOk="0">
                    <a:moveTo>
                      <a:pt x="17" y="920"/>
                    </a:moveTo>
                    <a:cubicBezTo>
                      <a:pt x="268" y="903"/>
                      <a:pt x="836" y="201"/>
                      <a:pt x="753" y="118"/>
                    </a:cubicBezTo>
                    <a:cubicBezTo>
                      <a:pt x="652" y="1"/>
                      <a:pt x="402" y="369"/>
                      <a:pt x="335" y="435"/>
                    </a:cubicBezTo>
                    <a:cubicBezTo>
                      <a:pt x="235" y="552"/>
                      <a:pt x="1" y="736"/>
                      <a:pt x="17" y="92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579;p21">
                <a:extLst>
                  <a:ext uri="{FF2B5EF4-FFF2-40B4-BE49-F238E27FC236}">
                    <a16:creationId xmlns:a16="http://schemas.microsoft.com/office/drawing/2014/main" id="{E99007BB-A779-40CE-AD51-E7C71F49C3BE}"/>
                  </a:ext>
                </a:extLst>
              </p:cNvPr>
              <p:cNvSpPr/>
              <p:nvPr/>
            </p:nvSpPr>
            <p:spPr>
              <a:xfrm>
                <a:off x="4260229" y="3708712"/>
                <a:ext cx="36595" cy="37908"/>
              </a:xfrm>
              <a:custGeom>
                <a:avLst/>
                <a:gdLst/>
                <a:ahLst/>
                <a:cxnLst/>
                <a:rect l="l" t="t" r="r" b="b"/>
                <a:pathLst>
                  <a:path w="920" h="953" extrusionOk="0">
                    <a:moveTo>
                      <a:pt x="134" y="953"/>
                    </a:moveTo>
                    <a:cubicBezTo>
                      <a:pt x="285" y="936"/>
                      <a:pt x="201" y="936"/>
                      <a:pt x="335" y="736"/>
                    </a:cubicBezTo>
                    <a:cubicBezTo>
                      <a:pt x="402" y="652"/>
                      <a:pt x="469" y="602"/>
                      <a:pt x="519" y="519"/>
                    </a:cubicBezTo>
                    <a:cubicBezTo>
                      <a:pt x="569" y="452"/>
                      <a:pt x="920" y="134"/>
                      <a:pt x="786" y="67"/>
                    </a:cubicBezTo>
                    <a:cubicBezTo>
                      <a:pt x="669" y="1"/>
                      <a:pt x="1" y="702"/>
                      <a:pt x="134" y="95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580;p21">
                <a:extLst>
                  <a:ext uri="{FF2B5EF4-FFF2-40B4-BE49-F238E27FC236}">
                    <a16:creationId xmlns:a16="http://schemas.microsoft.com/office/drawing/2014/main" id="{7D23F332-18E4-4EC2-902D-92D958C6BBDD}"/>
                  </a:ext>
                </a:extLst>
              </p:cNvPr>
              <p:cNvSpPr/>
              <p:nvPr/>
            </p:nvSpPr>
            <p:spPr>
              <a:xfrm>
                <a:off x="4676304" y="3466783"/>
                <a:ext cx="25935" cy="37948"/>
              </a:xfrm>
              <a:custGeom>
                <a:avLst/>
                <a:gdLst/>
                <a:ahLst/>
                <a:cxnLst/>
                <a:rect l="l" t="t" r="r" b="b"/>
                <a:pathLst>
                  <a:path w="652" h="954" extrusionOk="0">
                    <a:moveTo>
                      <a:pt x="50" y="953"/>
                    </a:moveTo>
                    <a:cubicBezTo>
                      <a:pt x="268" y="953"/>
                      <a:pt x="635" y="168"/>
                      <a:pt x="652" y="1"/>
                    </a:cubicBezTo>
                    <a:cubicBezTo>
                      <a:pt x="401" y="17"/>
                      <a:pt x="0" y="819"/>
                      <a:pt x="50" y="95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581;p21">
                <a:extLst>
                  <a:ext uri="{FF2B5EF4-FFF2-40B4-BE49-F238E27FC236}">
                    <a16:creationId xmlns:a16="http://schemas.microsoft.com/office/drawing/2014/main" id="{EC8B1696-E2F2-4904-B4DA-44152309C7B7}"/>
                  </a:ext>
                </a:extLst>
              </p:cNvPr>
              <p:cNvSpPr/>
              <p:nvPr/>
            </p:nvSpPr>
            <p:spPr>
              <a:xfrm>
                <a:off x="4411782" y="3879518"/>
                <a:ext cx="25298" cy="38584"/>
              </a:xfrm>
              <a:custGeom>
                <a:avLst/>
                <a:gdLst/>
                <a:ahLst/>
                <a:cxnLst/>
                <a:rect l="l" t="t" r="r" b="b"/>
                <a:pathLst>
                  <a:path w="636" h="970" extrusionOk="0">
                    <a:moveTo>
                      <a:pt x="84" y="970"/>
                    </a:moveTo>
                    <a:cubicBezTo>
                      <a:pt x="234" y="970"/>
                      <a:pt x="334" y="669"/>
                      <a:pt x="401" y="535"/>
                    </a:cubicBezTo>
                    <a:cubicBezTo>
                      <a:pt x="468" y="402"/>
                      <a:pt x="635" y="184"/>
                      <a:pt x="618" y="17"/>
                    </a:cubicBezTo>
                    <a:cubicBezTo>
                      <a:pt x="401" y="1"/>
                      <a:pt x="0" y="753"/>
                      <a:pt x="84" y="97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582;p21">
                <a:extLst>
                  <a:ext uri="{FF2B5EF4-FFF2-40B4-BE49-F238E27FC236}">
                    <a16:creationId xmlns:a16="http://schemas.microsoft.com/office/drawing/2014/main" id="{423348C5-1B74-4D38-A2DF-6BA00DE13C1D}"/>
                  </a:ext>
                </a:extLst>
              </p:cNvPr>
              <p:cNvSpPr/>
              <p:nvPr/>
            </p:nvSpPr>
            <p:spPr>
              <a:xfrm>
                <a:off x="4775311" y="3450832"/>
                <a:ext cx="33294" cy="33294"/>
              </a:xfrm>
              <a:custGeom>
                <a:avLst/>
                <a:gdLst/>
                <a:ahLst/>
                <a:cxnLst/>
                <a:rect l="l" t="t" r="r" b="b"/>
                <a:pathLst>
                  <a:path w="837" h="837" extrusionOk="0">
                    <a:moveTo>
                      <a:pt x="652" y="535"/>
                    </a:moveTo>
                    <a:cubicBezTo>
                      <a:pt x="452" y="352"/>
                      <a:pt x="251" y="1"/>
                      <a:pt x="34" y="1"/>
                    </a:cubicBezTo>
                    <a:cubicBezTo>
                      <a:pt x="1" y="118"/>
                      <a:pt x="101" y="201"/>
                      <a:pt x="151" y="268"/>
                    </a:cubicBezTo>
                    <a:cubicBezTo>
                      <a:pt x="285" y="435"/>
                      <a:pt x="619" y="836"/>
                      <a:pt x="836" y="753"/>
                    </a:cubicBezTo>
                    <a:cubicBezTo>
                      <a:pt x="836" y="619"/>
                      <a:pt x="753" y="619"/>
                      <a:pt x="652" y="5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583;p21">
                <a:extLst>
                  <a:ext uri="{FF2B5EF4-FFF2-40B4-BE49-F238E27FC236}">
                    <a16:creationId xmlns:a16="http://schemas.microsoft.com/office/drawing/2014/main" id="{FDDCE29B-865E-4171-80BA-FE0EF498F43A}"/>
                  </a:ext>
                </a:extLst>
              </p:cNvPr>
              <p:cNvSpPr/>
              <p:nvPr/>
            </p:nvSpPr>
            <p:spPr>
              <a:xfrm>
                <a:off x="4738119" y="3469448"/>
                <a:ext cx="33930" cy="30629"/>
              </a:xfrm>
              <a:custGeom>
                <a:avLst/>
                <a:gdLst/>
                <a:ahLst/>
                <a:cxnLst/>
                <a:rect l="l" t="t" r="r" b="b"/>
                <a:pathLst>
                  <a:path w="853" h="770" extrusionOk="0">
                    <a:moveTo>
                      <a:pt x="451" y="351"/>
                    </a:moveTo>
                    <a:cubicBezTo>
                      <a:pt x="100" y="134"/>
                      <a:pt x="217" y="17"/>
                      <a:pt x="0" y="1"/>
                    </a:cubicBezTo>
                    <a:cubicBezTo>
                      <a:pt x="34" y="468"/>
                      <a:pt x="735" y="769"/>
                      <a:pt x="852" y="736"/>
                    </a:cubicBezTo>
                    <a:cubicBezTo>
                      <a:pt x="802" y="535"/>
                      <a:pt x="635" y="468"/>
                      <a:pt x="451" y="3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584;p21">
                <a:extLst>
                  <a:ext uri="{FF2B5EF4-FFF2-40B4-BE49-F238E27FC236}">
                    <a16:creationId xmlns:a16="http://schemas.microsoft.com/office/drawing/2014/main" id="{B925409E-6852-40E1-905D-08D423186C44}"/>
                  </a:ext>
                </a:extLst>
              </p:cNvPr>
              <p:cNvSpPr/>
              <p:nvPr/>
            </p:nvSpPr>
            <p:spPr>
              <a:xfrm>
                <a:off x="4355935" y="3507993"/>
                <a:ext cx="27964" cy="37272"/>
              </a:xfrm>
              <a:custGeom>
                <a:avLst/>
                <a:gdLst/>
                <a:ahLst/>
                <a:cxnLst/>
                <a:rect l="l" t="t" r="r" b="b"/>
                <a:pathLst>
                  <a:path w="703" h="937" extrusionOk="0">
                    <a:moveTo>
                      <a:pt x="118" y="936"/>
                    </a:moveTo>
                    <a:cubicBezTo>
                      <a:pt x="251" y="886"/>
                      <a:pt x="235" y="786"/>
                      <a:pt x="435" y="502"/>
                    </a:cubicBezTo>
                    <a:cubicBezTo>
                      <a:pt x="502" y="402"/>
                      <a:pt x="703" y="168"/>
                      <a:pt x="703" y="51"/>
                    </a:cubicBezTo>
                    <a:cubicBezTo>
                      <a:pt x="552" y="1"/>
                      <a:pt x="502" y="101"/>
                      <a:pt x="452" y="168"/>
                    </a:cubicBezTo>
                    <a:cubicBezTo>
                      <a:pt x="302" y="351"/>
                      <a:pt x="1" y="686"/>
                      <a:pt x="118" y="9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585;p21">
                <a:extLst>
                  <a:ext uri="{FF2B5EF4-FFF2-40B4-BE49-F238E27FC236}">
                    <a16:creationId xmlns:a16="http://schemas.microsoft.com/office/drawing/2014/main" id="{B6EADB66-E90E-4D38-BC23-FF9A6199762D}"/>
                  </a:ext>
                </a:extLst>
              </p:cNvPr>
              <p:cNvSpPr/>
              <p:nvPr/>
            </p:nvSpPr>
            <p:spPr>
              <a:xfrm>
                <a:off x="5045163" y="2763632"/>
                <a:ext cx="32618" cy="31265"/>
              </a:xfrm>
              <a:custGeom>
                <a:avLst/>
                <a:gdLst/>
                <a:ahLst/>
                <a:cxnLst/>
                <a:rect l="l" t="t" r="r" b="b"/>
                <a:pathLst>
                  <a:path w="820" h="786" extrusionOk="0">
                    <a:moveTo>
                      <a:pt x="34" y="785"/>
                    </a:moveTo>
                    <a:cubicBezTo>
                      <a:pt x="218" y="785"/>
                      <a:pt x="786" y="217"/>
                      <a:pt x="819" y="0"/>
                    </a:cubicBezTo>
                    <a:cubicBezTo>
                      <a:pt x="669" y="0"/>
                      <a:pt x="635" y="50"/>
                      <a:pt x="552" y="134"/>
                    </a:cubicBezTo>
                    <a:cubicBezTo>
                      <a:pt x="418" y="251"/>
                      <a:pt x="1" y="585"/>
                      <a:pt x="34" y="7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586;p21">
                <a:extLst>
                  <a:ext uri="{FF2B5EF4-FFF2-40B4-BE49-F238E27FC236}">
                    <a16:creationId xmlns:a16="http://schemas.microsoft.com/office/drawing/2014/main" id="{7A79E95C-9B70-4047-BA43-A1FA799E17A8}"/>
                  </a:ext>
                </a:extLst>
              </p:cNvPr>
              <p:cNvSpPr/>
              <p:nvPr/>
            </p:nvSpPr>
            <p:spPr>
              <a:xfrm>
                <a:off x="4301439" y="3715355"/>
                <a:ext cx="33930" cy="31941"/>
              </a:xfrm>
              <a:custGeom>
                <a:avLst/>
                <a:gdLst/>
                <a:ahLst/>
                <a:cxnLst/>
                <a:rect l="l" t="t" r="r" b="b"/>
                <a:pathLst>
                  <a:path w="853" h="803" extrusionOk="0">
                    <a:moveTo>
                      <a:pt x="1" y="803"/>
                    </a:moveTo>
                    <a:cubicBezTo>
                      <a:pt x="201" y="786"/>
                      <a:pt x="803" y="201"/>
                      <a:pt x="853" y="34"/>
                    </a:cubicBezTo>
                    <a:cubicBezTo>
                      <a:pt x="602" y="1"/>
                      <a:pt x="34" y="569"/>
                      <a:pt x="1" y="80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587;p21">
                <a:extLst>
                  <a:ext uri="{FF2B5EF4-FFF2-40B4-BE49-F238E27FC236}">
                    <a16:creationId xmlns:a16="http://schemas.microsoft.com/office/drawing/2014/main" id="{C33F9923-F8A0-4ED9-BFEF-451573F3C1A3}"/>
                  </a:ext>
                </a:extLst>
              </p:cNvPr>
              <p:cNvSpPr/>
              <p:nvPr/>
            </p:nvSpPr>
            <p:spPr>
              <a:xfrm>
                <a:off x="4451003" y="3046094"/>
                <a:ext cx="43875" cy="55171"/>
              </a:xfrm>
              <a:custGeom>
                <a:avLst/>
                <a:gdLst/>
                <a:ahLst/>
                <a:cxnLst/>
                <a:rect l="l" t="t" r="r" b="b"/>
                <a:pathLst>
                  <a:path w="1103" h="1387" extrusionOk="0">
                    <a:moveTo>
                      <a:pt x="936" y="100"/>
                    </a:moveTo>
                    <a:cubicBezTo>
                      <a:pt x="368" y="418"/>
                      <a:pt x="0" y="1387"/>
                      <a:pt x="852" y="401"/>
                    </a:cubicBezTo>
                    <a:cubicBezTo>
                      <a:pt x="902" y="351"/>
                      <a:pt x="1019" y="234"/>
                      <a:pt x="1036" y="201"/>
                    </a:cubicBezTo>
                    <a:cubicBezTo>
                      <a:pt x="1103" y="100"/>
                      <a:pt x="1086" y="0"/>
                      <a:pt x="936" y="10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588;p21">
                <a:extLst>
                  <a:ext uri="{FF2B5EF4-FFF2-40B4-BE49-F238E27FC236}">
                    <a16:creationId xmlns:a16="http://schemas.microsoft.com/office/drawing/2014/main" id="{DE862291-691D-4EAF-BA35-45377B3BDA9D}"/>
                  </a:ext>
                </a:extLst>
              </p:cNvPr>
              <p:cNvSpPr/>
              <p:nvPr/>
            </p:nvSpPr>
            <p:spPr>
              <a:xfrm>
                <a:off x="4456294" y="3195618"/>
                <a:ext cx="29276" cy="33930"/>
              </a:xfrm>
              <a:custGeom>
                <a:avLst/>
                <a:gdLst/>
                <a:ahLst/>
                <a:cxnLst/>
                <a:rect l="l" t="t" r="r" b="b"/>
                <a:pathLst>
                  <a:path w="736" h="853" extrusionOk="0">
                    <a:moveTo>
                      <a:pt x="1" y="836"/>
                    </a:moveTo>
                    <a:cubicBezTo>
                      <a:pt x="17" y="836"/>
                      <a:pt x="17" y="853"/>
                      <a:pt x="68" y="836"/>
                    </a:cubicBezTo>
                    <a:cubicBezTo>
                      <a:pt x="151" y="819"/>
                      <a:pt x="736" y="218"/>
                      <a:pt x="703" y="17"/>
                    </a:cubicBezTo>
                    <a:cubicBezTo>
                      <a:pt x="552" y="1"/>
                      <a:pt x="552" y="67"/>
                      <a:pt x="469" y="151"/>
                    </a:cubicBezTo>
                    <a:cubicBezTo>
                      <a:pt x="368" y="251"/>
                      <a:pt x="352" y="251"/>
                      <a:pt x="285" y="368"/>
                    </a:cubicBezTo>
                    <a:cubicBezTo>
                      <a:pt x="201" y="468"/>
                      <a:pt x="1" y="686"/>
                      <a:pt x="1" y="8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589;p21">
                <a:extLst>
                  <a:ext uri="{FF2B5EF4-FFF2-40B4-BE49-F238E27FC236}">
                    <a16:creationId xmlns:a16="http://schemas.microsoft.com/office/drawing/2014/main" id="{8ABE1101-28FC-4FA5-8213-D336F59ED861}"/>
                  </a:ext>
                </a:extLst>
              </p:cNvPr>
              <p:cNvSpPr/>
              <p:nvPr/>
            </p:nvSpPr>
            <p:spPr>
              <a:xfrm>
                <a:off x="4720179" y="3492042"/>
                <a:ext cx="37232" cy="20645"/>
              </a:xfrm>
              <a:custGeom>
                <a:avLst/>
                <a:gdLst/>
                <a:ahLst/>
                <a:cxnLst/>
                <a:rect l="l" t="t" r="r" b="b"/>
                <a:pathLst>
                  <a:path w="936" h="519" extrusionOk="0">
                    <a:moveTo>
                      <a:pt x="384" y="268"/>
                    </a:moveTo>
                    <a:cubicBezTo>
                      <a:pt x="251" y="184"/>
                      <a:pt x="201" y="1"/>
                      <a:pt x="0" y="1"/>
                    </a:cubicBezTo>
                    <a:cubicBezTo>
                      <a:pt x="0" y="251"/>
                      <a:pt x="251" y="519"/>
                      <a:pt x="635" y="519"/>
                    </a:cubicBezTo>
                    <a:cubicBezTo>
                      <a:pt x="936" y="519"/>
                      <a:pt x="886" y="485"/>
                      <a:pt x="919" y="435"/>
                    </a:cubicBezTo>
                    <a:cubicBezTo>
                      <a:pt x="785" y="301"/>
                      <a:pt x="568" y="385"/>
                      <a:pt x="384" y="2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590;p21">
                <a:extLst>
                  <a:ext uri="{FF2B5EF4-FFF2-40B4-BE49-F238E27FC236}">
                    <a16:creationId xmlns:a16="http://schemas.microsoft.com/office/drawing/2014/main" id="{A7C41A6E-2504-4EAF-A386-87DA35D80F9D}"/>
                  </a:ext>
                </a:extLst>
              </p:cNvPr>
              <p:cNvSpPr/>
              <p:nvPr/>
            </p:nvSpPr>
            <p:spPr>
              <a:xfrm>
                <a:off x="5131561" y="2410683"/>
                <a:ext cx="31941" cy="30629"/>
              </a:xfrm>
              <a:custGeom>
                <a:avLst/>
                <a:gdLst/>
                <a:ahLst/>
                <a:cxnLst/>
                <a:rect l="l" t="t" r="r" b="b"/>
                <a:pathLst>
                  <a:path w="803" h="770" extrusionOk="0">
                    <a:moveTo>
                      <a:pt x="17" y="769"/>
                    </a:moveTo>
                    <a:cubicBezTo>
                      <a:pt x="251" y="736"/>
                      <a:pt x="769" y="268"/>
                      <a:pt x="803" y="1"/>
                    </a:cubicBezTo>
                    <a:cubicBezTo>
                      <a:pt x="619" y="1"/>
                      <a:pt x="502" y="218"/>
                      <a:pt x="352" y="335"/>
                    </a:cubicBezTo>
                    <a:cubicBezTo>
                      <a:pt x="235" y="419"/>
                      <a:pt x="1" y="586"/>
                      <a:pt x="17" y="7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591;p21">
                <a:extLst>
                  <a:ext uri="{FF2B5EF4-FFF2-40B4-BE49-F238E27FC236}">
                    <a16:creationId xmlns:a16="http://schemas.microsoft.com/office/drawing/2014/main" id="{69E59FFD-9506-416F-BC69-26C40D296A3E}"/>
                  </a:ext>
                </a:extLst>
              </p:cNvPr>
              <p:cNvSpPr/>
              <p:nvPr/>
            </p:nvSpPr>
            <p:spPr>
              <a:xfrm>
                <a:off x="4319379" y="3914761"/>
                <a:ext cx="27287" cy="33930"/>
              </a:xfrm>
              <a:custGeom>
                <a:avLst/>
                <a:gdLst/>
                <a:ahLst/>
                <a:cxnLst/>
                <a:rect l="l" t="t" r="r" b="b"/>
                <a:pathLst>
                  <a:path w="686" h="853" extrusionOk="0">
                    <a:moveTo>
                      <a:pt x="34" y="852"/>
                    </a:moveTo>
                    <a:cubicBezTo>
                      <a:pt x="185" y="836"/>
                      <a:pt x="302" y="585"/>
                      <a:pt x="402" y="468"/>
                    </a:cubicBezTo>
                    <a:cubicBezTo>
                      <a:pt x="535" y="301"/>
                      <a:pt x="686" y="167"/>
                      <a:pt x="652" y="17"/>
                    </a:cubicBezTo>
                    <a:cubicBezTo>
                      <a:pt x="519" y="0"/>
                      <a:pt x="485" y="67"/>
                      <a:pt x="418" y="151"/>
                    </a:cubicBezTo>
                    <a:cubicBezTo>
                      <a:pt x="268" y="334"/>
                      <a:pt x="1" y="602"/>
                      <a:pt x="34" y="8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592;p21">
                <a:extLst>
                  <a:ext uri="{FF2B5EF4-FFF2-40B4-BE49-F238E27FC236}">
                    <a16:creationId xmlns:a16="http://schemas.microsoft.com/office/drawing/2014/main" id="{07229A03-CC45-42E1-A1D6-59E061B23D68}"/>
                  </a:ext>
                </a:extLst>
              </p:cNvPr>
              <p:cNvSpPr/>
              <p:nvPr/>
            </p:nvSpPr>
            <p:spPr>
              <a:xfrm>
                <a:off x="4459635" y="3135792"/>
                <a:ext cx="28600" cy="28640"/>
              </a:xfrm>
              <a:custGeom>
                <a:avLst/>
                <a:gdLst/>
                <a:ahLst/>
                <a:cxnLst/>
                <a:rect l="l" t="t" r="r" b="b"/>
                <a:pathLst>
                  <a:path w="719" h="720" extrusionOk="0">
                    <a:moveTo>
                      <a:pt x="34" y="719"/>
                    </a:moveTo>
                    <a:cubicBezTo>
                      <a:pt x="201" y="719"/>
                      <a:pt x="334" y="519"/>
                      <a:pt x="401" y="419"/>
                    </a:cubicBezTo>
                    <a:cubicBezTo>
                      <a:pt x="535" y="268"/>
                      <a:pt x="685" y="201"/>
                      <a:pt x="719" y="1"/>
                    </a:cubicBezTo>
                    <a:cubicBezTo>
                      <a:pt x="451" y="1"/>
                      <a:pt x="0" y="519"/>
                      <a:pt x="34" y="7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593;p21">
                <a:extLst>
                  <a:ext uri="{FF2B5EF4-FFF2-40B4-BE49-F238E27FC236}">
                    <a16:creationId xmlns:a16="http://schemas.microsoft.com/office/drawing/2014/main" id="{A9D09C97-3EFF-453B-AAB3-DF105BC16304}"/>
                  </a:ext>
                </a:extLst>
              </p:cNvPr>
              <p:cNvSpPr/>
              <p:nvPr/>
            </p:nvSpPr>
            <p:spPr>
              <a:xfrm>
                <a:off x="4779329" y="3386353"/>
                <a:ext cx="35243" cy="23986"/>
              </a:xfrm>
              <a:custGeom>
                <a:avLst/>
                <a:gdLst/>
                <a:ahLst/>
                <a:cxnLst/>
                <a:rect l="l" t="t" r="r" b="b"/>
                <a:pathLst>
                  <a:path w="886" h="603" extrusionOk="0">
                    <a:moveTo>
                      <a:pt x="0" y="602"/>
                    </a:moveTo>
                    <a:cubicBezTo>
                      <a:pt x="150" y="602"/>
                      <a:pt x="819" y="268"/>
                      <a:pt x="886" y="84"/>
                    </a:cubicBezTo>
                    <a:cubicBezTo>
                      <a:pt x="735" y="1"/>
                      <a:pt x="0" y="369"/>
                      <a:pt x="0" y="6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594;p21">
                <a:extLst>
                  <a:ext uri="{FF2B5EF4-FFF2-40B4-BE49-F238E27FC236}">
                    <a16:creationId xmlns:a16="http://schemas.microsoft.com/office/drawing/2014/main" id="{36BCC77E-13A4-44B4-BD8F-F241966D7F54}"/>
                  </a:ext>
                </a:extLst>
              </p:cNvPr>
              <p:cNvSpPr/>
              <p:nvPr/>
            </p:nvSpPr>
            <p:spPr>
              <a:xfrm>
                <a:off x="4476899" y="3508669"/>
                <a:ext cx="23986" cy="36595"/>
              </a:xfrm>
              <a:custGeom>
                <a:avLst/>
                <a:gdLst/>
                <a:ahLst/>
                <a:cxnLst/>
                <a:rect l="l" t="t" r="r" b="b"/>
                <a:pathLst>
                  <a:path w="603" h="920" extrusionOk="0">
                    <a:moveTo>
                      <a:pt x="168" y="919"/>
                    </a:moveTo>
                    <a:cubicBezTo>
                      <a:pt x="268" y="869"/>
                      <a:pt x="318" y="568"/>
                      <a:pt x="385" y="468"/>
                    </a:cubicBezTo>
                    <a:cubicBezTo>
                      <a:pt x="452" y="351"/>
                      <a:pt x="602" y="151"/>
                      <a:pt x="569" y="50"/>
                    </a:cubicBezTo>
                    <a:cubicBezTo>
                      <a:pt x="535" y="17"/>
                      <a:pt x="519" y="0"/>
                      <a:pt x="452" y="50"/>
                    </a:cubicBezTo>
                    <a:cubicBezTo>
                      <a:pt x="452" y="50"/>
                      <a:pt x="368" y="151"/>
                      <a:pt x="352" y="151"/>
                    </a:cubicBezTo>
                    <a:cubicBezTo>
                      <a:pt x="218" y="334"/>
                      <a:pt x="1" y="719"/>
                      <a:pt x="168" y="9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595;p21">
                <a:extLst>
                  <a:ext uri="{FF2B5EF4-FFF2-40B4-BE49-F238E27FC236}">
                    <a16:creationId xmlns:a16="http://schemas.microsoft.com/office/drawing/2014/main" id="{DA0917CF-7848-43A9-9FF1-A38C2332E484}"/>
                  </a:ext>
                </a:extLst>
              </p:cNvPr>
              <p:cNvSpPr/>
              <p:nvPr/>
            </p:nvSpPr>
            <p:spPr>
              <a:xfrm>
                <a:off x="4863061" y="3403656"/>
                <a:ext cx="27287" cy="31265"/>
              </a:xfrm>
              <a:custGeom>
                <a:avLst/>
                <a:gdLst/>
                <a:ahLst/>
                <a:cxnLst/>
                <a:rect l="l" t="t" r="r" b="b"/>
                <a:pathLst>
                  <a:path w="686" h="786" extrusionOk="0">
                    <a:moveTo>
                      <a:pt x="568" y="535"/>
                    </a:moveTo>
                    <a:cubicBezTo>
                      <a:pt x="368" y="318"/>
                      <a:pt x="218" y="0"/>
                      <a:pt x="34" y="67"/>
                    </a:cubicBezTo>
                    <a:cubicBezTo>
                      <a:pt x="0" y="167"/>
                      <a:pt x="418" y="769"/>
                      <a:pt x="685" y="786"/>
                    </a:cubicBezTo>
                    <a:cubicBezTo>
                      <a:pt x="685" y="619"/>
                      <a:pt x="652" y="619"/>
                      <a:pt x="568" y="5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596;p21">
                <a:extLst>
                  <a:ext uri="{FF2B5EF4-FFF2-40B4-BE49-F238E27FC236}">
                    <a16:creationId xmlns:a16="http://schemas.microsoft.com/office/drawing/2014/main" id="{A8F9FA6D-0D07-4D87-B53E-FCA9C5029ABC}"/>
                  </a:ext>
                </a:extLst>
              </p:cNvPr>
              <p:cNvSpPr/>
              <p:nvPr/>
            </p:nvSpPr>
            <p:spPr>
              <a:xfrm>
                <a:off x="5046476" y="1966047"/>
                <a:ext cx="26651" cy="31941"/>
              </a:xfrm>
              <a:custGeom>
                <a:avLst/>
                <a:gdLst/>
                <a:ahLst/>
                <a:cxnLst/>
                <a:rect l="l" t="t" r="r" b="b"/>
                <a:pathLst>
                  <a:path w="670" h="803" extrusionOk="0">
                    <a:moveTo>
                      <a:pt x="1" y="786"/>
                    </a:moveTo>
                    <a:cubicBezTo>
                      <a:pt x="318" y="803"/>
                      <a:pt x="669" y="185"/>
                      <a:pt x="653" y="1"/>
                    </a:cubicBezTo>
                    <a:cubicBezTo>
                      <a:pt x="486" y="18"/>
                      <a:pt x="369" y="251"/>
                      <a:pt x="285" y="368"/>
                    </a:cubicBezTo>
                    <a:cubicBezTo>
                      <a:pt x="185" y="502"/>
                      <a:pt x="18" y="636"/>
                      <a:pt x="1" y="78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597;p21">
                <a:extLst>
                  <a:ext uri="{FF2B5EF4-FFF2-40B4-BE49-F238E27FC236}">
                    <a16:creationId xmlns:a16="http://schemas.microsoft.com/office/drawing/2014/main" id="{E7E30F99-C33C-42E2-8732-460609705E39}"/>
                  </a:ext>
                </a:extLst>
              </p:cNvPr>
              <p:cNvSpPr/>
              <p:nvPr/>
            </p:nvSpPr>
            <p:spPr>
              <a:xfrm>
                <a:off x="4241613" y="3758553"/>
                <a:ext cx="25298" cy="37948"/>
              </a:xfrm>
              <a:custGeom>
                <a:avLst/>
                <a:gdLst/>
                <a:ahLst/>
                <a:cxnLst/>
                <a:rect l="l" t="t" r="r" b="b"/>
                <a:pathLst>
                  <a:path w="636" h="954" extrusionOk="0">
                    <a:moveTo>
                      <a:pt x="586" y="101"/>
                    </a:moveTo>
                    <a:cubicBezTo>
                      <a:pt x="586" y="101"/>
                      <a:pt x="569" y="1"/>
                      <a:pt x="452" y="101"/>
                    </a:cubicBezTo>
                    <a:cubicBezTo>
                      <a:pt x="452" y="101"/>
                      <a:pt x="1" y="736"/>
                      <a:pt x="101" y="836"/>
                    </a:cubicBezTo>
                    <a:cubicBezTo>
                      <a:pt x="218" y="953"/>
                      <a:pt x="352" y="652"/>
                      <a:pt x="419" y="535"/>
                    </a:cubicBezTo>
                    <a:cubicBezTo>
                      <a:pt x="502" y="402"/>
                      <a:pt x="636" y="218"/>
                      <a:pt x="586" y="1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598;p21">
                <a:extLst>
                  <a:ext uri="{FF2B5EF4-FFF2-40B4-BE49-F238E27FC236}">
                    <a16:creationId xmlns:a16="http://schemas.microsoft.com/office/drawing/2014/main" id="{8FE84BC1-5234-42CF-9609-421EF730718E}"/>
                  </a:ext>
                </a:extLst>
              </p:cNvPr>
              <p:cNvSpPr/>
              <p:nvPr/>
            </p:nvSpPr>
            <p:spPr>
              <a:xfrm>
                <a:off x="5049817" y="2707784"/>
                <a:ext cx="32618" cy="30629"/>
              </a:xfrm>
              <a:custGeom>
                <a:avLst/>
                <a:gdLst/>
                <a:ahLst/>
                <a:cxnLst/>
                <a:rect l="l" t="t" r="r" b="b"/>
                <a:pathLst>
                  <a:path w="820" h="770" extrusionOk="0">
                    <a:moveTo>
                      <a:pt x="285" y="769"/>
                    </a:moveTo>
                    <a:cubicBezTo>
                      <a:pt x="402" y="736"/>
                      <a:pt x="351" y="736"/>
                      <a:pt x="402" y="585"/>
                    </a:cubicBezTo>
                    <a:cubicBezTo>
                      <a:pt x="435" y="502"/>
                      <a:pt x="485" y="435"/>
                      <a:pt x="535" y="385"/>
                    </a:cubicBezTo>
                    <a:cubicBezTo>
                      <a:pt x="635" y="285"/>
                      <a:pt x="819" y="184"/>
                      <a:pt x="803" y="1"/>
                    </a:cubicBezTo>
                    <a:cubicBezTo>
                      <a:pt x="585" y="1"/>
                      <a:pt x="1" y="519"/>
                      <a:pt x="285" y="7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599;p21">
                <a:extLst>
                  <a:ext uri="{FF2B5EF4-FFF2-40B4-BE49-F238E27FC236}">
                    <a16:creationId xmlns:a16="http://schemas.microsoft.com/office/drawing/2014/main" id="{104CD44D-E2B3-4E23-A32D-DB5BBF2B2964}"/>
                  </a:ext>
                </a:extLst>
              </p:cNvPr>
              <p:cNvSpPr/>
              <p:nvPr/>
            </p:nvSpPr>
            <p:spPr>
              <a:xfrm>
                <a:off x="4589907" y="3100589"/>
                <a:ext cx="23946" cy="35919"/>
              </a:xfrm>
              <a:custGeom>
                <a:avLst/>
                <a:gdLst/>
                <a:ahLst/>
                <a:cxnLst/>
                <a:rect l="l" t="t" r="r" b="b"/>
                <a:pathLst>
                  <a:path w="602" h="903" extrusionOk="0">
                    <a:moveTo>
                      <a:pt x="34" y="903"/>
                    </a:moveTo>
                    <a:cubicBezTo>
                      <a:pt x="217" y="869"/>
                      <a:pt x="184" y="769"/>
                      <a:pt x="334" y="502"/>
                    </a:cubicBezTo>
                    <a:cubicBezTo>
                      <a:pt x="384" y="418"/>
                      <a:pt x="602" y="117"/>
                      <a:pt x="501" y="67"/>
                    </a:cubicBezTo>
                    <a:cubicBezTo>
                      <a:pt x="368" y="0"/>
                      <a:pt x="0" y="635"/>
                      <a:pt x="34" y="90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600;p21">
                <a:extLst>
                  <a:ext uri="{FF2B5EF4-FFF2-40B4-BE49-F238E27FC236}">
                    <a16:creationId xmlns:a16="http://schemas.microsoft.com/office/drawing/2014/main" id="{1C9A1DE6-2BCF-428E-AD0B-9902A538509A}"/>
                  </a:ext>
                </a:extLst>
              </p:cNvPr>
              <p:cNvSpPr/>
              <p:nvPr/>
            </p:nvSpPr>
            <p:spPr>
              <a:xfrm>
                <a:off x="4459635" y="3363122"/>
                <a:ext cx="22633" cy="31941"/>
              </a:xfrm>
              <a:custGeom>
                <a:avLst/>
                <a:gdLst/>
                <a:ahLst/>
                <a:cxnLst/>
                <a:rect l="l" t="t" r="r" b="b"/>
                <a:pathLst>
                  <a:path w="569" h="803" extrusionOk="0">
                    <a:moveTo>
                      <a:pt x="34" y="769"/>
                    </a:moveTo>
                    <a:cubicBezTo>
                      <a:pt x="268" y="802"/>
                      <a:pt x="568" y="167"/>
                      <a:pt x="568" y="0"/>
                    </a:cubicBezTo>
                    <a:cubicBezTo>
                      <a:pt x="334" y="17"/>
                      <a:pt x="0" y="635"/>
                      <a:pt x="34" y="7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601;p21">
                <a:extLst>
                  <a:ext uri="{FF2B5EF4-FFF2-40B4-BE49-F238E27FC236}">
                    <a16:creationId xmlns:a16="http://schemas.microsoft.com/office/drawing/2014/main" id="{6A498C5F-C92C-4FD2-90E1-47F2B3F52052}"/>
                  </a:ext>
                </a:extLst>
              </p:cNvPr>
              <p:cNvSpPr/>
              <p:nvPr/>
            </p:nvSpPr>
            <p:spPr>
              <a:xfrm>
                <a:off x="4819186" y="3436234"/>
                <a:ext cx="29276" cy="25935"/>
              </a:xfrm>
              <a:custGeom>
                <a:avLst/>
                <a:gdLst/>
                <a:ahLst/>
                <a:cxnLst/>
                <a:rect l="l" t="t" r="r" b="b"/>
                <a:pathLst>
                  <a:path w="736" h="652" extrusionOk="0">
                    <a:moveTo>
                      <a:pt x="435" y="251"/>
                    </a:moveTo>
                    <a:cubicBezTo>
                      <a:pt x="301" y="150"/>
                      <a:pt x="235" y="0"/>
                      <a:pt x="67" y="0"/>
                    </a:cubicBezTo>
                    <a:cubicBezTo>
                      <a:pt x="1" y="217"/>
                      <a:pt x="552" y="652"/>
                      <a:pt x="736" y="635"/>
                    </a:cubicBezTo>
                    <a:cubicBezTo>
                      <a:pt x="736" y="485"/>
                      <a:pt x="535" y="334"/>
                      <a:pt x="435" y="2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602;p21">
                <a:extLst>
                  <a:ext uri="{FF2B5EF4-FFF2-40B4-BE49-F238E27FC236}">
                    <a16:creationId xmlns:a16="http://schemas.microsoft.com/office/drawing/2014/main" id="{85574947-6161-4642-A98B-D3372693238A}"/>
                  </a:ext>
                </a:extLst>
              </p:cNvPr>
              <p:cNvSpPr/>
              <p:nvPr/>
            </p:nvSpPr>
            <p:spPr>
              <a:xfrm>
                <a:off x="4847110" y="3414277"/>
                <a:ext cx="29276" cy="27964"/>
              </a:xfrm>
              <a:custGeom>
                <a:avLst/>
                <a:gdLst/>
                <a:ahLst/>
                <a:cxnLst/>
                <a:rect l="l" t="t" r="r" b="b"/>
                <a:pathLst>
                  <a:path w="736" h="703" extrusionOk="0">
                    <a:moveTo>
                      <a:pt x="518" y="602"/>
                    </a:moveTo>
                    <a:cubicBezTo>
                      <a:pt x="585" y="669"/>
                      <a:pt x="602" y="702"/>
                      <a:pt x="719" y="669"/>
                    </a:cubicBezTo>
                    <a:cubicBezTo>
                      <a:pt x="736" y="552"/>
                      <a:pt x="702" y="519"/>
                      <a:pt x="619" y="452"/>
                    </a:cubicBezTo>
                    <a:cubicBezTo>
                      <a:pt x="552" y="402"/>
                      <a:pt x="184" y="1"/>
                      <a:pt x="84" y="101"/>
                    </a:cubicBezTo>
                    <a:cubicBezTo>
                      <a:pt x="0" y="184"/>
                      <a:pt x="101" y="251"/>
                      <a:pt x="151" y="3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603;p21">
                <a:extLst>
                  <a:ext uri="{FF2B5EF4-FFF2-40B4-BE49-F238E27FC236}">
                    <a16:creationId xmlns:a16="http://schemas.microsoft.com/office/drawing/2014/main" id="{3917661D-43F3-4026-A082-10DE87A19FF9}"/>
                  </a:ext>
                </a:extLst>
              </p:cNvPr>
              <p:cNvSpPr/>
              <p:nvPr/>
            </p:nvSpPr>
            <p:spPr>
              <a:xfrm>
                <a:off x="4454305" y="3516625"/>
                <a:ext cx="21321" cy="33294"/>
              </a:xfrm>
              <a:custGeom>
                <a:avLst/>
                <a:gdLst/>
                <a:ahLst/>
                <a:cxnLst/>
                <a:rect l="l" t="t" r="r" b="b"/>
                <a:pathLst>
                  <a:path w="536" h="837" extrusionOk="0">
                    <a:moveTo>
                      <a:pt x="84" y="836"/>
                    </a:moveTo>
                    <a:cubicBezTo>
                      <a:pt x="218" y="836"/>
                      <a:pt x="268" y="602"/>
                      <a:pt x="318" y="485"/>
                    </a:cubicBezTo>
                    <a:cubicBezTo>
                      <a:pt x="352" y="402"/>
                      <a:pt x="535" y="134"/>
                      <a:pt x="418" y="84"/>
                    </a:cubicBezTo>
                    <a:cubicBezTo>
                      <a:pt x="285" y="1"/>
                      <a:pt x="101" y="502"/>
                      <a:pt x="67" y="636"/>
                    </a:cubicBezTo>
                    <a:cubicBezTo>
                      <a:pt x="1" y="836"/>
                      <a:pt x="84" y="836"/>
                      <a:pt x="84" y="8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604;p21">
                <a:extLst>
                  <a:ext uri="{FF2B5EF4-FFF2-40B4-BE49-F238E27FC236}">
                    <a16:creationId xmlns:a16="http://schemas.microsoft.com/office/drawing/2014/main" id="{11E7D3DF-8C4A-43A4-9001-B21A76DF496F}"/>
                  </a:ext>
                </a:extLst>
              </p:cNvPr>
              <p:cNvSpPr/>
              <p:nvPr/>
            </p:nvSpPr>
            <p:spPr>
              <a:xfrm>
                <a:off x="4407805" y="2985592"/>
                <a:ext cx="24622" cy="32618"/>
              </a:xfrm>
              <a:custGeom>
                <a:avLst/>
                <a:gdLst/>
                <a:ahLst/>
                <a:cxnLst/>
                <a:rect l="l" t="t" r="r" b="b"/>
                <a:pathLst>
                  <a:path w="619" h="820" extrusionOk="0">
                    <a:moveTo>
                      <a:pt x="618" y="769"/>
                    </a:moveTo>
                    <a:cubicBezTo>
                      <a:pt x="618" y="669"/>
                      <a:pt x="167" y="1"/>
                      <a:pt x="67" y="185"/>
                    </a:cubicBezTo>
                    <a:cubicBezTo>
                      <a:pt x="0" y="285"/>
                      <a:pt x="351" y="652"/>
                      <a:pt x="418" y="736"/>
                    </a:cubicBezTo>
                    <a:cubicBezTo>
                      <a:pt x="468" y="786"/>
                      <a:pt x="485" y="819"/>
                      <a:pt x="568" y="803"/>
                    </a:cubicBezTo>
                    <a:cubicBezTo>
                      <a:pt x="618" y="786"/>
                      <a:pt x="585" y="803"/>
                      <a:pt x="618" y="7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605;p21">
                <a:extLst>
                  <a:ext uri="{FF2B5EF4-FFF2-40B4-BE49-F238E27FC236}">
                    <a16:creationId xmlns:a16="http://schemas.microsoft.com/office/drawing/2014/main" id="{B2B3DD6A-63BB-4FBD-A725-DBC30714E7F7}"/>
                  </a:ext>
                </a:extLst>
              </p:cNvPr>
              <p:cNvSpPr/>
              <p:nvPr/>
            </p:nvSpPr>
            <p:spPr>
              <a:xfrm>
                <a:off x="4261582" y="3571797"/>
                <a:ext cx="17979" cy="33930"/>
              </a:xfrm>
              <a:custGeom>
                <a:avLst/>
                <a:gdLst/>
                <a:ahLst/>
                <a:cxnLst/>
                <a:rect l="l" t="t" r="r" b="b"/>
                <a:pathLst>
                  <a:path w="452" h="853" extrusionOk="0">
                    <a:moveTo>
                      <a:pt x="84" y="853"/>
                    </a:moveTo>
                    <a:cubicBezTo>
                      <a:pt x="217" y="819"/>
                      <a:pt x="201" y="836"/>
                      <a:pt x="234" y="652"/>
                    </a:cubicBezTo>
                    <a:cubicBezTo>
                      <a:pt x="301" y="318"/>
                      <a:pt x="451" y="151"/>
                      <a:pt x="384" y="1"/>
                    </a:cubicBezTo>
                    <a:cubicBezTo>
                      <a:pt x="167" y="67"/>
                      <a:pt x="0" y="552"/>
                      <a:pt x="84" y="85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606;p21">
                <a:extLst>
                  <a:ext uri="{FF2B5EF4-FFF2-40B4-BE49-F238E27FC236}">
                    <a16:creationId xmlns:a16="http://schemas.microsoft.com/office/drawing/2014/main" id="{66B17DB0-AAF0-45EC-BB23-9C20D55247D5}"/>
                  </a:ext>
                </a:extLst>
              </p:cNvPr>
              <p:cNvSpPr/>
              <p:nvPr/>
            </p:nvSpPr>
            <p:spPr>
              <a:xfrm>
                <a:off x="4800570" y="3441524"/>
                <a:ext cx="26651" cy="23310"/>
              </a:xfrm>
              <a:custGeom>
                <a:avLst/>
                <a:gdLst/>
                <a:ahLst/>
                <a:cxnLst/>
                <a:rect l="l" t="t" r="r" b="b"/>
                <a:pathLst>
                  <a:path w="670" h="586" extrusionOk="0">
                    <a:moveTo>
                      <a:pt x="118" y="251"/>
                    </a:moveTo>
                    <a:cubicBezTo>
                      <a:pt x="268" y="385"/>
                      <a:pt x="469" y="586"/>
                      <a:pt x="669" y="586"/>
                    </a:cubicBezTo>
                    <a:cubicBezTo>
                      <a:pt x="669" y="368"/>
                      <a:pt x="168" y="1"/>
                      <a:pt x="34" y="51"/>
                    </a:cubicBezTo>
                    <a:cubicBezTo>
                      <a:pt x="1" y="168"/>
                      <a:pt x="68" y="201"/>
                      <a:pt x="118" y="2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607;p21">
                <a:extLst>
                  <a:ext uri="{FF2B5EF4-FFF2-40B4-BE49-F238E27FC236}">
                    <a16:creationId xmlns:a16="http://schemas.microsoft.com/office/drawing/2014/main" id="{3A5B473D-86DF-4A89-8E55-037954D93876}"/>
                  </a:ext>
                </a:extLst>
              </p:cNvPr>
              <p:cNvSpPr/>
              <p:nvPr/>
            </p:nvSpPr>
            <p:spPr>
              <a:xfrm>
                <a:off x="4469580" y="3110534"/>
                <a:ext cx="24662" cy="29316"/>
              </a:xfrm>
              <a:custGeom>
                <a:avLst/>
                <a:gdLst/>
                <a:ahLst/>
                <a:cxnLst/>
                <a:rect l="l" t="t" r="r" b="b"/>
                <a:pathLst>
                  <a:path w="620" h="737" extrusionOk="0">
                    <a:moveTo>
                      <a:pt x="1" y="686"/>
                    </a:moveTo>
                    <a:cubicBezTo>
                      <a:pt x="201" y="736"/>
                      <a:pt x="619" y="201"/>
                      <a:pt x="552" y="68"/>
                    </a:cubicBezTo>
                    <a:cubicBezTo>
                      <a:pt x="369" y="1"/>
                      <a:pt x="18" y="536"/>
                      <a:pt x="1" y="68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608;p21">
                <a:extLst>
                  <a:ext uri="{FF2B5EF4-FFF2-40B4-BE49-F238E27FC236}">
                    <a16:creationId xmlns:a16="http://schemas.microsoft.com/office/drawing/2014/main" id="{3635B811-2F64-47F6-8BD0-40D3B4A9FA4C}"/>
                  </a:ext>
                </a:extLst>
              </p:cNvPr>
              <p:cNvSpPr/>
              <p:nvPr/>
            </p:nvSpPr>
            <p:spPr>
              <a:xfrm>
                <a:off x="5000652" y="2027862"/>
                <a:ext cx="35243" cy="32618"/>
              </a:xfrm>
              <a:custGeom>
                <a:avLst/>
                <a:gdLst/>
                <a:ahLst/>
                <a:cxnLst/>
                <a:rect l="l" t="t" r="r" b="b"/>
                <a:pathLst>
                  <a:path w="886" h="820" extrusionOk="0">
                    <a:moveTo>
                      <a:pt x="585" y="101"/>
                    </a:moveTo>
                    <a:cubicBezTo>
                      <a:pt x="434" y="168"/>
                      <a:pt x="368" y="285"/>
                      <a:pt x="267" y="418"/>
                    </a:cubicBezTo>
                    <a:cubicBezTo>
                      <a:pt x="234" y="452"/>
                      <a:pt x="0" y="819"/>
                      <a:pt x="217" y="736"/>
                    </a:cubicBezTo>
                    <a:cubicBezTo>
                      <a:pt x="318" y="702"/>
                      <a:pt x="886" y="1"/>
                      <a:pt x="585" y="1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609;p21">
                <a:extLst>
                  <a:ext uri="{FF2B5EF4-FFF2-40B4-BE49-F238E27FC236}">
                    <a16:creationId xmlns:a16="http://schemas.microsoft.com/office/drawing/2014/main" id="{751E9E56-5459-4C41-A56C-0C1FF7AA335C}"/>
                  </a:ext>
                </a:extLst>
              </p:cNvPr>
              <p:cNvSpPr/>
              <p:nvPr/>
            </p:nvSpPr>
            <p:spPr>
              <a:xfrm>
                <a:off x="4278845" y="3571120"/>
                <a:ext cx="18656" cy="31941"/>
              </a:xfrm>
              <a:custGeom>
                <a:avLst/>
                <a:gdLst/>
                <a:ahLst/>
                <a:cxnLst/>
                <a:rect l="l" t="t" r="r" b="b"/>
                <a:pathLst>
                  <a:path w="469" h="803" extrusionOk="0">
                    <a:moveTo>
                      <a:pt x="101" y="803"/>
                    </a:moveTo>
                    <a:cubicBezTo>
                      <a:pt x="285" y="770"/>
                      <a:pt x="168" y="786"/>
                      <a:pt x="301" y="435"/>
                    </a:cubicBezTo>
                    <a:cubicBezTo>
                      <a:pt x="335" y="352"/>
                      <a:pt x="368" y="302"/>
                      <a:pt x="385" y="235"/>
                    </a:cubicBezTo>
                    <a:cubicBezTo>
                      <a:pt x="468" y="34"/>
                      <a:pt x="402" y="51"/>
                      <a:pt x="385" y="34"/>
                    </a:cubicBezTo>
                    <a:cubicBezTo>
                      <a:pt x="218" y="1"/>
                      <a:pt x="1" y="519"/>
                      <a:pt x="101" y="80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610;p21">
                <a:extLst>
                  <a:ext uri="{FF2B5EF4-FFF2-40B4-BE49-F238E27FC236}">
                    <a16:creationId xmlns:a16="http://schemas.microsoft.com/office/drawing/2014/main" id="{C93BE491-F0B0-4215-8821-4E4CD28EB505}"/>
                  </a:ext>
                </a:extLst>
              </p:cNvPr>
              <p:cNvSpPr/>
              <p:nvPr/>
            </p:nvSpPr>
            <p:spPr>
              <a:xfrm>
                <a:off x="4429722" y="3519290"/>
                <a:ext cx="20645" cy="28640"/>
              </a:xfrm>
              <a:custGeom>
                <a:avLst/>
                <a:gdLst/>
                <a:ahLst/>
                <a:cxnLst/>
                <a:rect l="l" t="t" r="r" b="b"/>
                <a:pathLst>
                  <a:path w="519" h="720" extrusionOk="0">
                    <a:moveTo>
                      <a:pt x="34" y="702"/>
                    </a:moveTo>
                    <a:cubicBezTo>
                      <a:pt x="201" y="686"/>
                      <a:pt x="151" y="719"/>
                      <a:pt x="218" y="569"/>
                    </a:cubicBezTo>
                    <a:cubicBezTo>
                      <a:pt x="335" y="335"/>
                      <a:pt x="518" y="201"/>
                      <a:pt x="485" y="1"/>
                    </a:cubicBezTo>
                    <a:cubicBezTo>
                      <a:pt x="284" y="1"/>
                      <a:pt x="0" y="452"/>
                      <a:pt x="34" y="7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611;p21">
                <a:extLst>
                  <a:ext uri="{FF2B5EF4-FFF2-40B4-BE49-F238E27FC236}">
                    <a16:creationId xmlns:a16="http://schemas.microsoft.com/office/drawing/2014/main" id="{44B80332-3649-4D2F-9433-D8B3E23AE136}"/>
                  </a:ext>
                </a:extLst>
              </p:cNvPr>
              <p:cNvSpPr/>
              <p:nvPr/>
            </p:nvSpPr>
            <p:spPr>
              <a:xfrm>
                <a:off x="5120940" y="2162788"/>
                <a:ext cx="26611" cy="21321"/>
              </a:xfrm>
              <a:custGeom>
                <a:avLst/>
                <a:gdLst/>
                <a:ahLst/>
                <a:cxnLst/>
                <a:rect l="l" t="t" r="r" b="b"/>
                <a:pathLst>
                  <a:path w="669" h="536" extrusionOk="0">
                    <a:moveTo>
                      <a:pt x="34" y="535"/>
                    </a:moveTo>
                    <a:cubicBezTo>
                      <a:pt x="184" y="519"/>
                      <a:pt x="284" y="402"/>
                      <a:pt x="368" y="318"/>
                    </a:cubicBezTo>
                    <a:cubicBezTo>
                      <a:pt x="502" y="218"/>
                      <a:pt x="635" y="168"/>
                      <a:pt x="669" y="1"/>
                    </a:cubicBezTo>
                    <a:cubicBezTo>
                      <a:pt x="401" y="17"/>
                      <a:pt x="0" y="285"/>
                      <a:pt x="34" y="5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612;p21">
                <a:extLst>
                  <a:ext uri="{FF2B5EF4-FFF2-40B4-BE49-F238E27FC236}">
                    <a16:creationId xmlns:a16="http://schemas.microsoft.com/office/drawing/2014/main" id="{3A0CE19F-99F1-4812-9C48-45C78059BEF6}"/>
                  </a:ext>
                </a:extLst>
              </p:cNvPr>
              <p:cNvSpPr/>
              <p:nvPr/>
            </p:nvSpPr>
            <p:spPr>
              <a:xfrm>
                <a:off x="4854429" y="3039451"/>
                <a:ext cx="33930" cy="25935"/>
              </a:xfrm>
              <a:custGeom>
                <a:avLst/>
                <a:gdLst/>
                <a:ahLst/>
                <a:cxnLst/>
                <a:rect l="l" t="t" r="r" b="b"/>
                <a:pathLst>
                  <a:path w="853" h="652" extrusionOk="0">
                    <a:moveTo>
                      <a:pt x="0" y="551"/>
                    </a:moveTo>
                    <a:cubicBezTo>
                      <a:pt x="0" y="551"/>
                      <a:pt x="0" y="652"/>
                      <a:pt x="234" y="535"/>
                    </a:cubicBezTo>
                    <a:cubicBezTo>
                      <a:pt x="301" y="518"/>
                      <a:pt x="351" y="468"/>
                      <a:pt x="418" y="435"/>
                    </a:cubicBezTo>
                    <a:cubicBezTo>
                      <a:pt x="735" y="267"/>
                      <a:pt x="852" y="0"/>
                      <a:pt x="268" y="301"/>
                    </a:cubicBezTo>
                    <a:cubicBezTo>
                      <a:pt x="151" y="368"/>
                      <a:pt x="0" y="435"/>
                      <a:pt x="0" y="5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613;p21">
                <a:extLst>
                  <a:ext uri="{FF2B5EF4-FFF2-40B4-BE49-F238E27FC236}">
                    <a16:creationId xmlns:a16="http://schemas.microsoft.com/office/drawing/2014/main" id="{91E53D59-165E-4F3D-B530-0B1305C156EB}"/>
                  </a:ext>
                </a:extLst>
              </p:cNvPr>
              <p:cNvSpPr/>
              <p:nvPr/>
            </p:nvSpPr>
            <p:spPr>
              <a:xfrm>
                <a:off x="4595198" y="3134480"/>
                <a:ext cx="19332" cy="24622"/>
              </a:xfrm>
              <a:custGeom>
                <a:avLst/>
                <a:gdLst/>
                <a:ahLst/>
                <a:cxnLst/>
                <a:rect l="l" t="t" r="r" b="b"/>
                <a:pathLst>
                  <a:path w="486" h="619" extrusionOk="0">
                    <a:moveTo>
                      <a:pt x="1" y="619"/>
                    </a:moveTo>
                    <a:cubicBezTo>
                      <a:pt x="135" y="602"/>
                      <a:pt x="101" y="602"/>
                      <a:pt x="168" y="518"/>
                    </a:cubicBezTo>
                    <a:cubicBezTo>
                      <a:pt x="285" y="368"/>
                      <a:pt x="469" y="218"/>
                      <a:pt x="485" y="17"/>
                    </a:cubicBezTo>
                    <a:cubicBezTo>
                      <a:pt x="352" y="0"/>
                      <a:pt x="368" y="0"/>
                      <a:pt x="151" y="218"/>
                    </a:cubicBezTo>
                    <a:cubicBezTo>
                      <a:pt x="68" y="318"/>
                      <a:pt x="1" y="435"/>
                      <a:pt x="1" y="6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614;p21">
                <a:extLst>
                  <a:ext uri="{FF2B5EF4-FFF2-40B4-BE49-F238E27FC236}">
                    <a16:creationId xmlns:a16="http://schemas.microsoft.com/office/drawing/2014/main" id="{68568A39-F953-4B18-B3A7-48D217E0FDDC}"/>
                  </a:ext>
                </a:extLst>
              </p:cNvPr>
              <p:cNvSpPr/>
              <p:nvPr/>
            </p:nvSpPr>
            <p:spPr>
              <a:xfrm>
                <a:off x="4837126" y="3426926"/>
                <a:ext cx="24622" cy="23946"/>
              </a:xfrm>
              <a:custGeom>
                <a:avLst/>
                <a:gdLst/>
                <a:ahLst/>
                <a:cxnLst/>
                <a:rect l="l" t="t" r="r" b="b"/>
                <a:pathLst>
                  <a:path w="619" h="602" extrusionOk="0">
                    <a:moveTo>
                      <a:pt x="586" y="552"/>
                    </a:moveTo>
                    <a:cubicBezTo>
                      <a:pt x="619" y="384"/>
                      <a:pt x="251" y="0"/>
                      <a:pt x="51" y="34"/>
                    </a:cubicBezTo>
                    <a:cubicBezTo>
                      <a:pt x="1" y="201"/>
                      <a:pt x="435" y="602"/>
                      <a:pt x="586" y="5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615;p21">
                <a:extLst>
                  <a:ext uri="{FF2B5EF4-FFF2-40B4-BE49-F238E27FC236}">
                    <a16:creationId xmlns:a16="http://schemas.microsoft.com/office/drawing/2014/main" id="{E6178E17-DBCA-48D4-9217-4A39351F7CC6}"/>
                  </a:ext>
                </a:extLst>
              </p:cNvPr>
              <p:cNvSpPr/>
              <p:nvPr/>
            </p:nvSpPr>
            <p:spPr>
              <a:xfrm>
                <a:off x="4540066" y="2830737"/>
                <a:ext cx="25259" cy="31265"/>
              </a:xfrm>
              <a:custGeom>
                <a:avLst/>
                <a:gdLst/>
                <a:ahLst/>
                <a:cxnLst/>
                <a:rect l="l" t="t" r="r" b="b"/>
                <a:pathLst>
                  <a:path w="635" h="786" extrusionOk="0">
                    <a:moveTo>
                      <a:pt x="33" y="769"/>
                    </a:moveTo>
                    <a:cubicBezTo>
                      <a:pt x="33" y="786"/>
                      <a:pt x="50" y="769"/>
                      <a:pt x="50" y="786"/>
                    </a:cubicBezTo>
                    <a:lnTo>
                      <a:pt x="117" y="786"/>
                    </a:lnTo>
                    <a:cubicBezTo>
                      <a:pt x="117" y="786"/>
                      <a:pt x="201" y="719"/>
                      <a:pt x="217" y="719"/>
                    </a:cubicBezTo>
                    <a:cubicBezTo>
                      <a:pt x="267" y="669"/>
                      <a:pt x="551" y="385"/>
                      <a:pt x="568" y="301"/>
                    </a:cubicBezTo>
                    <a:cubicBezTo>
                      <a:pt x="635" y="1"/>
                      <a:pt x="0" y="552"/>
                      <a:pt x="33" y="7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616;p21">
                <a:extLst>
                  <a:ext uri="{FF2B5EF4-FFF2-40B4-BE49-F238E27FC236}">
                    <a16:creationId xmlns:a16="http://schemas.microsoft.com/office/drawing/2014/main" id="{89A388E0-4537-4413-9782-C92457255B29}"/>
                  </a:ext>
                </a:extLst>
              </p:cNvPr>
              <p:cNvSpPr/>
              <p:nvPr/>
            </p:nvSpPr>
            <p:spPr>
              <a:xfrm>
                <a:off x="4457646" y="3786477"/>
                <a:ext cx="17303" cy="25975"/>
              </a:xfrm>
              <a:custGeom>
                <a:avLst/>
                <a:gdLst/>
                <a:ahLst/>
                <a:cxnLst/>
                <a:rect l="l" t="t" r="r" b="b"/>
                <a:pathLst>
                  <a:path w="435" h="653" extrusionOk="0">
                    <a:moveTo>
                      <a:pt x="50" y="652"/>
                    </a:moveTo>
                    <a:cubicBezTo>
                      <a:pt x="201" y="635"/>
                      <a:pt x="201" y="485"/>
                      <a:pt x="268" y="368"/>
                    </a:cubicBezTo>
                    <a:cubicBezTo>
                      <a:pt x="351" y="234"/>
                      <a:pt x="435" y="168"/>
                      <a:pt x="418" y="0"/>
                    </a:cubicBezTo>
                    <a:cubicBezTo>
                      <a:pt x="284" y="0"/>
                      <a:pt x="201" y="84"/>
                      <a:pt x="117" y="251"/>
                    </a:cubicBezTo>
                    <a:cubicBezTo>
                      <a:pt x="34" y="385"/>
                      <a:pt x="0" y="535"/>
                      <a:pt x="50" y="6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617;p21">
                <a:extLst>
                  <a:ext uri="{FF2B5EF4-FFF2-40B4-BE49-F238E27FC236}">
                    <a16:creationId xmlns:a16="http://schemas.microsoft.com/office/drawing/2014/main" id="{9773AF8B-F20A-4150-83A6-2D23E0947D69}"/>
                  </a:ext>
                </a:extLst>
              </p:cNvPr>
              <p:cNvSpPr/>
              <p:nvPr/>
            </p:nvSpPr>
            <p:spPr>
              <a:xfrm>
                <a:off x="4727459" y="2063741"/>
                <a:ext cx="22633" cy="20645"/>
              </a:xfrm>
              <a:custGeom>
                <a:avLst/>
                <a:gdLst/>
                <a:ahLst/>
                <a:cxnLst/>
                <a:rect l="l" t="t" r="r" b="b"/>
                <a:pathLst>
                  <a:path w="569" h="519" extrusionOk="0">
                    <a:moveTo>
                      <a:pt x="51" y="519"/>
                    </a:moveTo>
                    <a:cubicBezTo>
                      <a:pt x="218" y="502"/>
                      <a:pt x="385" y="335"/>
                      <a:pt x="469" y="201"/>
                    </a:cubicBezTo>
                    <a:cubicBezTo>
                      <a:pt x="552" y="118"/>
                      <a:pt x="569" y="135"/>
                      <a:pt x="519" y="1"/>
                    </a:cubicBezTo>
                    <a:cubicBezTo>
                      <a:pt x="368" y="1"/>
                      <a:pt x="1" y="318"/>
                      <a:pt x="51" y="5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618;p21">
                <a:extLst>
                  <a:ext uri="{FF2B5EF4-FFF2-40B4-BE49-F238E27FC236}">
                    <a16:creationId xmlns:a16="http://schemas.microsoft.com/office/drawing/2014/main" id="{20FCC923-8E15-4A68-837E-39140FDD875A}"/>
                  </a:ext>
                </a:extLst>
              </p:cNvPr>
              <p:cNvSpPr/>
              <p:nvPr/>
            </p:nvSpPr>
            <p:spPr>
              <a:xfrm>
                <a:off x="4648380" y="2826759"/>
                <a:ext cx="20645" cy="21957"/>
              </a:xfrm>
              <a:custGeom>
                <a:avLst/>
                <a:gdLst/>
                <a:ahLst/>
                <a:cxnLst/>
                <a:rect l="l" t="t" r="r" b="b"/>
                <a:pathLst>
                  <a:path w="519" h="552" extrusionOk="0">
                    <a:moveTo>
                      <a:pt x="84" y="552"/>
                    </a:moveTo>
                    <a:cubicBezTo>
                      <a:pt x="335" y="518"/>
                      <a:pt x="67" y="318"/>
                      <a:pt x="368" y="184"/>
                    </a:cubicBezTo>
                    <a:cubicBezTo>
                      <a:pt x="518" y="117"/>
                      <a:pt x="452" y="184"/>
                      <a:pt x="502" y="84"/>
                    </a:cubicBezTo>
                    <a:cubicBezTo>
                      <a:pt x="502" y="84"/>
                      <a:pt x="502" y="0"/>
                      <a:pt x="301" y="17"/>
                    </a:cubicBezTo>
                    <a:cubicBezTo>
                      <a:pt x="218" y="34"/>
                      <a:pt x="168" y="67"/>
                      <a:pt x="117" y="117"/>
                    </a:cubicBezTo>
                    <a:cubicBezTo>
                      <a:pt x="34" y="234"/>
                      <a:pt x="1" y="418"/>
                      <a:pt x="84" y="5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619;p21">
                <a:extLst>
                  <a:ext uri="{FF2B5EF4-FFF2-40B4-BE49-F238E27FC236}">
                    <a16:creationId xmlns:a16="http://schemas.microsoft.com/office/drawing/2014/main" id="{F5FF812D-E931-4E3D-8F12-B776FD79711E}"/>
                  </a:ext>
                </a:extLst>
              </p:cNvPr>
              <p:cNvSpPr/>
              <p:nvPr/>
            </p:nvSpPr>
            <p:spPr>
              <a:xfrm>
                <a:off x="4267548" y="3775180"/>
                <a:ext cx="21957" cy="25298"/>
              </a:xfrm>
              <a:custGeom>
                <a:avLst/>
                <a:gdLst/>
                <a:ahLst/>
                <a:cxnLst/>
                <a:rect l="l" t="t" r="r" b="b"/>
                <a:pathLst>
                  <a:path w="552" h="636" extrusionOk="0">
                    <a:moveTo>
                      <a:pt x="201" y="635"/>
                    </a:moveTo>
                    <a:cubicBezTo>
                      <a:pt x="318" y="602"/>
                      <a:pt x="268" y="619"/>
                      <a:pt x="335" y="502"/>
                    </a:cubicBezTo>
                    <a:cubicBezTo>
                      <a:pt x="418" y="351"/>
                      <a:pt x="552" y="184"/>
                      <a:pt x="502" y="51"/>
                    </a:cubicBezTo>
                    <a:cubicBezTo>
                      <a:pt x="318" y="0"/>
                      <a:pt x="1" y="535"/>
                      <a:pt x="201" y="6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620;p21">
                <a:extLst>
                  <a:ext uri="{FF2B5EF4-FFF2-40B4-BE49-F238E27FC236}">
                    <a16:creationId xmlns:a16="http://schemas.microsoft.com/office/drawing/2014/main" id="{EECE0208-C52E-4EB5-8CDF-5DBD84D984FF}"/>
                  </a:ext>
                </a:extLst>
              </p:cNvPr>
              <p:cNvSpPr/>
              <p:nvPr/>
            </p:nvSpPr>
            <p:spPr>
              <a:xfrm>
                <a:off x="4591896" y="3234163"/>
                <a:ext cx="17979" cy="23986"/>
              </a:xfrm>
              <a:custGeom>
                <a:avLst/>
                <a:gdLst/>
                <a:ahLst/>
                <a:cxnLst/>
                <a:rect l="l" t="t" r="r" b="b"/>
                <a:pathLst>
                  <a:path w="452" h="603" extrusionOk="0">
                    <a:moveTo>
                      <a:pt x="84" y="602"/>
                    </a:moveTo>
                    <a:cubicBezTo>
                      <a:pt x="234" y="585"/>
                      <a:pt x="234" y="485"/>
                      <a:pt x="301" y="352"/>
                    </a:cubicBezTo>
                    <a:cubicBezTo>
                      <a:pt x="368" y="218"/>
                      <a:pt x="451" y="168"/>
                      <a:pt x="451" y="1"/>
                    </a:cubicBezTo>
                    <a:cubicBezTo>
                      <a:pt x="318" y="1"/>
                      <a:pt x="318" y="17"/>
                      <a:pt x="268" y="84"/>
                    </a:cubicBezTo>
                    <a:cubicBezTo>
                      <a:pt x="151" y="201"/>
                      <a:pt x="0" y="435"/>
                      <a:pt x="84" y="6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621;p21">
                <a:extLst>
                  <a:ext uri="{FF2B5EF4-FFF2-40B4-BE49-F238E27FC236}">
                    <a16:creationId xmlns:a16="http://schemas.microsoft.com/office/drawing/2014/main" id="{C06E71AA-D317-4093-8C95-14A73FC7BEF5}"/>
                  </a:ext>
                </a:extLst>
              </p:cNvPr>
              <p:cNvSpPr/>
              <p:nvPr/>
            </p:nvSpPr>
            <p:spPr>
              <a:xfrm>
                <a:off x="4595874" y="3071989"/>
                <a:ext cx="19332" cy="25975"/>
              </a:xfrm>
              <a:custGeom>
                <a:avLst/>
                <a:gdLst/>
                <a:ahLst/>
                <a:cxnLst/>
                <a:rect l="l" t="t" r="r" b="b"/>
                <a:pathLst>
                  <a:path w="486" h="653" extrusionOk="0">
                    <a:moveTo>
                      <a:pt x="34" y="619"/>
                    </a:moveTo>
                    <a:cubicBezTo>
                      <a:pt x="234" y="652"/>
                      <a:pt x="485" y="151"/>
                      <a:pt x="435" y="101"/>
                    </a:cubicBezTo>
                    <a:cubicBezTo>
                      <a:pt x="318" y="1"/>
                      <a:pt x="201" y="218"/>
                      <a:pt x="168" y="268"/>
                    </a:cubicBezTo>
                    <a:cubicBezTo>
                      <a:pt x="101" y="368"/>
                      <a:pt x="1" y="469"/>
                      <a:pt x="34" y="6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622;p21">
                <a:extLst>
                  <a:ext uri="{FF2B5EF4-FFF2-40B4-BE49-F238E27FC236}">
                    <a16:creationId xmlns:a16="http://schemas.microsoft.com/office/drawing/2014/main" id="{308231A2-542C-42B0-A95E-15F18E4CC134}"/>
                  </a:ext>
                </a:extLst>
              </p:cNvPr>
              <p:cNvSpPr/>
              <p:nvPr/>
            </p:nvSpPr>
            <p:spPr>
              <a:xfrm>
                <a:off x="4727459" y="3358468"/>
                <a:ext cx="22633" cy="18656"/>
              </a:xfrm>
              <a:custGeom>
                <a:avLst/>
                <a:gdLst/>
                <a:ahLst/>
                <a:cxnLst/>
                <a:rect l="l" t="t" r="r" b="b"/>
                <a:pathLst>
                  <a:path w="569" h="469" extrusionOk="0">
                    <a:moveTo>
                      <a:pt x="34" y="401"/>
                    </a:moveTo>
                    <a:cubicBezTo>
                      <a:pt x="151" y="468"/>
                      <a:pt x="235" y="384"/>
                      <a:pt x="335" y="301"/>
                    </a:cubicBezTo>
                    <a:cubicBezTo>
                      <a:pt x="452" y="217"/>
                      <a:pt x="569" y="184"/>
                      <a:pt x="536" y="0"/>
                    </a:cubicBezTo>
                    <a:cubicBezTo>
                      <a:pt x="402" y="0"/>
                      <a:pt x="302" y="84"/>
                      <a:pt x="218" y="134"/>
                    </a:cubicBezTo>
                    <a:cubicBezTo>
                      <a:pt x="34" y="284"/>
                      <a:pt x="1" y="318"/>
                      <a:pt x="34" y="4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623;p21">
                <a:extLst>
                  <a:ext uri="{FF2B5EF4-FFF2-40B4-BE49-F238E27FC236}">
                    <a16:creationId xmlns:a16="http://schemas.microsoft.com/office/drawing/2014/main" id="{BE99EF1C-94D6-41AA-B85A-E669AB9D967D}"/>
                  </a:ext>
                </a:extLst>
              </p:cNvPr>
              <p:cNvSpPr/>
              <p:nvPr/>
            </p:nvSpPr>
            <p:spPr>
              <a:xfrm>
                <a:off x="4571291" y="3935366"/>
                <a:ext cx="20645" cy="21281"/>
              </a:xfrm>
              <a:custGeom>
                <a:avLst/>
                <a:gdLst/>
                <a:ahLst/>
                <a:cxnLst/>
                <a:rect l="l" t="t" r="r" b="b"/>
                <a:pathLst>
                  <a:path w="519" h="535" extrusionOk="0">
                    <a:moveTo>
                      <a:pt x="0" y="535"/>
                    </a:moveTo>
                    <a:cubicBezTo>
                      <a:pt x="167" y="535"/>
                      <a:pt x="268" y="435"/>
                      <a:pt x="335" y="351"/>
                    </a:cubicBezTo>
                    <a:cubicBezTo>
                      <a:pt x="401" y="268"/>
                      <a:pt x="518" y="151"/>
                      <a:pt x="468" y="0"/>
                    </a:cubicBezTo>
                    <a:cubicBezTo>
                      <a:pt x="335" y="17"/>
                      <a:pt x="17" y="351"/>
                      <a:pt x="0" y="5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624;p21">
                <a:extLst>
                  <a:ext uri="{FF2B5EF4-FFF2-40B4-BE49-F238E27FC236}">
                    <a16:creationId xmlns:a16="http://schemas.microsoft.com/office/drawing/2014/main" id="{ACE34A3A-F1CB-404C-907F-41FA2362A094}"/>
                  </a:ext>
                </a:extLst>
              </p:cNvPr>
              <p:cNvSpPr/>
              <p:nvPr/>
            </p:nvSpPr>
            <p:spPr>
              <a:xfrm>
                <a:off x="4502158" y="3412288"/>
                <a:ext cx="18656" cy="21957"/>
              </a:xfrm>
              <a:custGeom>
                <a:avLst/>
                <a:gdLst/>
                <a:ahLst/>
                <a:cxnLst/>
                <a:rect l="l" t="t" r="r" b="b"/>
                <a:pathLst>
                  <a:path w="469" h="552" extrusionOk="0">
                    <a:moveTo>
                      <a:pt x="67" y="535"/>
                    </a:moveTo>
                    <a:cubicBezTo>
                      <a:pt x="235" y="552"/>
                      <a:pt x="468" y="118"/>
                      <a:pt x="435" y="17"/>
                    </a:cubicBezTo>
                    <a:lnTo>
                      <a:pt x="368" y="1"/>
                    </a:lnTo>
                    <a:cubicBezTo>
                      <a:pt x="368" y="1"/>
                      <a:pt x="352" y="1"/>
                      <a:pt x="352" y="1"/>
                    </a:cubicBezTo>
                    <a:cubicBezTo>
                      <a:pt x="318" y="1"/>
                      <a:pt x="285" y="34"/>
                      <a:pt x="268" y="51"/>
                    </a:cubicBezTo>
                    <a:cubicBezTo>
                      <a:pt x="168" y="151"/>
                      <a:pt x="1" y="368"/>
                      <a:pt x="67" y="5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625;p21">
                <a:extLst>
                  <a:ext uri="{FF2B5EF4-FFF2-40B4-BE49-F238E27FC236}">
                    <a16:creationId xmlns:a16="http://schemas.microsoft.com/office/drawing/2014/main" id="{0131A006-B400-4353-95C4-C31342D67FD4}"/>
                  </a:ext>
                </a:extLst>
              </p:cNvPr>
              <p:cNvSpPr/>
              <p:nvPr/>
            </p:nvSpPr>
            <p:spPr>
              <a:xfrm>
                <a:off x="4503510" y="3116540"/>
                <a:ext cx="18616" cy="23310"/>
              </a:xfrm>
              <a:custGeom>
                <a:avLst/>
                <a:gdLst/>
                <a:ahLst/>
                <a:cxnLst/>
                <a:rect l="l" t="t" r="r" b="b"/>
                <a:pathLst>
                  <a:path w="468" h="586" extrusionOk="0">
                    <a:moveTo>
                      <a:pt x="84" y="585"/>
                    </a:moveTo>
                    <a:cubicBezTo>
                      <a:pt x="234" y="568"/>
                      <a:pt x="468" y="217"/>
                      <a:pt x="468" y="67"/>
                    </a:cubicBezTo>
                    <a:cubicBezTo>
                      <a:pt x="251" y="0"/>
                      <a:pt x="0" y="435"/>
                      <a:pt x="84" y="5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626;p21">
                <a:extLst>
                  <a:ext uri="{FF2B5EF4-FFF2-40B4-BE49-F238E27FC236}">
                    <a16:creationId xmlns:a16="http://schemas.microsoft.com/office/drawing/2014/main" id="{A42E2541-0114-4CE2-84F9-0CBC7CFA1C89}"/>
                  </a:ext>
                </a:extLst>
              </p:cNvPr>
              <p:cNvSpPr/>
              <p:nvPr/>
            </p:nvSpPr>
            <p:spPr>
              <a:xfrm>
                <a:off x="4227691" y="3753899"/>
                <a:ext cx="17303" cy="22633"/>
              </a:xfrm>
              <a:custGeom>
                <a:avLst/>
                <a:gdLst/>
                <a:ahLst/>
                <a:cxnLst/>
                <a:rect l="l" t="t" r="r" b="b"/>
                <a:pathLst>
                  <a:path w="435" h="569" extrusionOk="0">
                    <a:moveTo>
                      <a:pt x="84" y="569"/>
                    </a:moveTo>
                    <a:cubicBezTo>
                      <a:pt x="201" y="569"/>
                      <a:pt x="167" y="569"/>
                      <a:pt x="234" y="502"/>
                    </a:cubicBezTo>
                    <a:cubicBezTo>
                      <a:pt x="301" y="402"/>
                      <a:pt x="434" y="168"/>
                      <a:pt x="368" y="17"/>
                    </a:cubicBezTo>
                    <a:cubicBezTo>
                      <a:pt x="234" y="1"/>
                      <a:pt x="0" y="435"/>
                      <a:pt x="84" y="5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627;p21">
                <a:extLst>
                  <a:ext uri="{FF2B5EF4-FFF2-40B4-BE49-F238E27FC236}">
                    <a16:creationId xmlns:a16="http://schemas.microsoft.com/office/drawing/2014/main" id="{45127442-0000-413F-BFF8-C1640FE2F7C1}"/>
                  </a:ext>
                </a:extLst>
              </p:cNvPr>
              <p:cNvSpPr/>
              <p:nvPr/>
            </p:nvSpPr>
            <p:spPr>
              <a:xfrm>
                <a:off x="4407128" y="3791808"/>
                <a:ext cx="12013" cy="23270"/>
              </a:xfrm>
              <a:custGeom>
                <a:avLst/>
                <a:gdLst/>
                <a:ahLst/>
                <a:cxnLst/>
                <a:rect l="l" t="t" r="r" b="b"/>
                <a:pathLst>
                  <a:path w="302" h="585" extrusionOk="0">
                    <a:moveTo>
                      <a:pt x="34" y="585"/>
                    </a:moveTo>
                    <a:cubicBezTo>
                      <a:pt x="284" y="585"/>
                      <a:pt x="301" y="117"/>
                      <a:pt x="251" y="17"/>
                    </a:cubicBezTo>
                    <a:cubicBezTo>
                      <a:pt x="134" y="34"/>
                      <a:pt x="151" y="0"/>
                      <a:pt x="101" y="117"/>
                    </a:cubicBezTo>
                    <a:cubicBezTo>
                      <a:pt x="50" y="234"/>
                      <a:pt x="0" y="451"/>
                      <a:pt x="34" y="5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628;p21">
                <a:extLst>
                  <a:ext uri="{FF2B5EF4-FFF2-40B4-BE49-F238E27FC236}">
                    <a16:creationId xmlns:a16="http://schemas.microsoft.com/office/drawing/2014/main" id="{4162D9B5-A9A3-41F9-B6A2-15A633630212}"/>
                  </a:ext>
                </a:extLst>
              </p:cNvPr>
              <p:cNvSpPr/>
              <p:nvPr/>
            </p:nvSpPr>
            <p:spPr>
              <a:xfrm>
                <a:off x="4639072" y="2392067"/>
                <a:ext cx="21957" cy="29316"/>
              </a:xfrm>
              <a:custGeom>
                <a:avLst/>
                <a:gdLst/>
                <a:ahLst/>
                <a:cxnLst/>
                <a:rect l="l" t="t" r="r" b="b"/>
                <a:pathLst>
                  <a:path w="552" h="737" extrusionOk="0">
                    <a:moveTo>
                      <a:pt x="468" y="719"/>
                    </a:moveTo>
                    <a:cubicBezTo>
                      <a:pt x="485" y="703"/>
                      <a:pt x="552" y="703"/>
                      <a:pt x="485" y="536"/>
                    </a:cubicBezTo>
                    <a:cubicBezTo>
                      <a:pt x="368" y="135"/>
                      <a:pt x="1" y="1"/>
                      <a:pt x="268" y="536"/>
                    </a:cubicBezTo>
                    <a:cubicBezTo>
                      <a:pt x="318" y="619"/>
                      <a:pt x="368" y="736"/>
                      <a:pt x="468" y="7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629;p21">
                <a:extLst>
                  <a:ext uri="{FF2B5EF4-FFF2-40B4-BE49-F238E27FC236}">
                    <a16:creationId xmlns:a16="http://schemas.microsoft.com/office/drawing/2014/main" id="{9C8B688B-40C4-44A3-BE4A-C06D1BF97552}"/>
                  </a:ext>
                </a:extLst>
              </p:cNvPr>
              <p:cNvSpPr/>
              <p:nvPr/>
            </p:nvSpPr>
            <p:spPr>
              <a:xfrm>
                <a:off x="4522762" y="2696487"/>
                <a:ext cx="15314" cy="21957"/>
              </a:xfrm>
              <a:custGeom>
                <a:avLst/>
                <a:gdLst/>
                <a:ahLst/>
                <a:cxnLst/>
                <a:rect l="l" t="t" r="r" b="b"/>
                <a:pathLst>
                  <a:path w="385" h="552" extrusionOk="0">
                    <a:moveTo>
                      <a:pt x="84" y="552"/>
                    </a:moveTo>
                    <a:cubicBezTo>
                      <a:pt x="218" y="552"/>
                      <a:pt x="301" y="402"/>
                      <a:pt x="368" y="234"/>
                    </a:cubicBezTo>
                    <a:cubicBezTo>
                      <a:pt x="385" y="168"/>
                      <a:pt x="385" y="234"/>
                      <a:pt x="385" y="151"/>
                    </a:cubicBezTo>
                    <a:lnTo>
                      <a:pt x="368" y="67"/>
                    </a:lnTo>
                    <a:cubicBezTo>
                      <a:pt x="368" y="67"/>
                      <a:pt x="368" y="51"/>
                      <a:pt x="368" y="51"/>
                    </a:cubicBezTo>
                    <a:cubicBezTo>
                      <a:pt x="184" y="1"/>
                      <a:pt x="1" y="402"/>
                      <a:pt x="84" y="5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630;p21">
                <a:extLst>
                  <a:ext uri="{FF2B5EF4-FFF2-40B4-BE49-F238E27FC236}">
                    <a16:creationId xmlns:a16="http://schemas.microsoft.com/office/drawing/2014/main" id="{2EBC3C2B-E367-41FE-BD10-483F55C0648C}"/>
                  </a:ext>
                </a:extLst>
              </p:cNvPr>
              <p:cNvSpPr/>
              <p:nvPr/>
            </p:nvSpPr>
            <p:spPr>
              <a:xfrm>
                <a:off x="4448975" y="2828748"/>
                <a:ext cx="18656" cy="20645"/>
              </a:xfrm>
              <a:custGeom>
                <a:avLst/>
                <a:gdLst/>
                <a:ahLst/>
                <a:cxnLst/>
                <a:rect l="l" t="t" r="r" b="b"/>
                <a:pathLst>
                  <a:path w="469" h="519" extrusionOk="0">
                    <a:moveTo>
                      <a:pt x="51" y="34"/>
                    </a:moveTo>
                    <a:cubicBezTo>
                      <a:pt x="68" y="218"/>
                      <a:pt x="135" y="134"/>
                      <a:pt x="218" y="301"/>
                    </a:cubicBezTo>
                    <a:cubicBezTo>
                      <a:pt x="285" y="435"/>
                      <a:pt x="235" y="518"/>
                      <a:pt x="402" y="485"/>
                    </a:cubicBezTo>
                    <a:cubicBezTo>
                      <a:pt x="469" y="251"/>
                      <a:pt x="285" y="17"/>
                      <a:pt x="168" y="0"/>
                    </a:cubicBezTo>
                    <a:cubicBezTo>
                      <a:pt x="1" y="0"/>
                      <a:pt x="101" y="17"/>
                      <a:pt x="51" y="3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631;p21">
                <a:extLst>
                  <a:ext uri="{FF2B5EF4-FFF2-40B4-BE49-F238E27FC236}">
                    <a16:creationId xmlns:a16="http://schemas.microsoft.com/office/drawing/2014/main" id="{39C1E7F4-1FFF-40F3-B5DF-6BFE904F49E6}"/>
                  </a:ext>
                </a:extLst>
              </p:cNvPr>
              <p:cNvSpPr/>
              <p:nvPr/>
            </p:nvSpPr>
            <p:spPr>
              <a:xfrm>
                <a:off x="4542691" y="3836319"/>
                <a:ext cx="17343" cy="19968"/>
              </a:xfrm>
              <a:custGeom>
                <a:avLst/>
                <a:gdLst/>
                <a:ahLst/>
                <a:cxnLst/>
                <a:rect l="l" t="t" r="r" b="b"/>
                <a:pathLst>
                  <a:path w="436" h="502" extrusionOk="0">
                    <a:moveTo>
                      <a:pt x="1" y="468"/>
                    </a:moveTo>
                    <a:cubicBezTo>
                      <a:pt x="201" y="502"/>
                      <a:pt x="201" y="402"/>
                      <a:pt x="285" y="285"/>
                    </a:cubicBezTo>
                    <a:cubicBezTo>
                      <a:pt x="352" y="201"/>
                      <a:pt x="435" y="134"/>
                      <a:pt x="352" y="1"/>
                    </a:cubicBezTo>
                    <a:cubicBezTo>
                      <a:pt x="185" y="17"/>
                      <a:pt x="1" y="301"/>
                      <a:pt x="1" y="4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632;p21">
                <a:extLst>
                  <a:ext uri="{FF2B5EF4-FFF2-40B4-BE49-F238E27FC236}">
                    <a16:creationId xmlns:a16="http://schemas.microsoft.com/office/drawing/2014/main" id="{62B1D5F2-1270-4815-A0A3-4BA7DAC72024}"/>
                  </a:ext>
                </a:extLst>
              </p:cNvPr>
              <p:cNvSpPr/>
              <p:nvPr/>
            </p:nvSpPr>
            <p:spPr>
              <a:xfrm>
                <a:off x="4452992" y="3894792"/>
                <a:ext cx="18656" cy="29316"/>
              </a:xfrm>
              <a:custGeom>
                <a:avLst/>
                <a:gdLst/>
                <a:ahLst/>
                <a:cxnLst/>
                <a:rect l="l" t="t" r="r" b="b"/>
                <a:pathLst>
                  <a:path w="469" h="737" extrusionOk="0">
                    <a:moveTo>
                      <a:pt x="418" y="268"/>
                    </a:moveTo>
                    <a:cubicBezTo>
                      <a:pt x="468" y="101"/>
                      <a:pt x="401" y="1"/>
                      <a:pt x="284" y="135"/>
                    </a:cubicBezTo>
                    <a:cubicBezTo>
                      <a:pt x="0" y="469"/>
                      <a:pt x="84" y="736"/>
                      <a:pt x="251" y="536"/>
                    </a:cubicBezTo>
                    <a:cubicBezTo>
                      <a:pt x="301" y="486"/>
                      <a:pt x="385" y="352"/>
                      <a:pt x="418" y="2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633;p21">
                <a:extLst>
                  <a:ext uri="{FF2B5EF4-FFF2-40B4-BE49-F238E27FC236}">
                    <a16:creationId xmlns:a16="http://schemas.microsoft.com/office/drawing/2014/main" id="{29B7FB5C-6D49-451B-98A0-47D965BDA69E}"/>
                  </a:ext>
                </a:extLst>
              </p:cNvPr>
              <p:cNvSpPr/>
              <p:nvPr/>
            </p:nvSpPr>
            <p:spPr>
              <a:xfrm>
                <a:off x="4692892" y="2905837"/>
                <a:ext cx="24662" cy="15314"/>
              </a:xfrm>
              <a:custGeom>
                <a:avLst/>
                <a:gdLst/>
                <a:ahLst/>
                <a:cxnLst/>
                <a:rect l="l" t="t" r="r" b="b"/>
                <a:pathLst>
                  <a:path w="620" h="385" extrusionOk="0">
                    <a:moveTo>
                      <a:pt x="1" y="352"/>
                    </a:moveTo>
                    <a:cubicBezTo>
                      <a:pt x="168" y="385"/>
                      <a:pt x="619" y="184"/>
                      <a:pt x="502" y="68"/>
                    </a:cubicBezTo>
                    <a:cubicBezTo>
                      <a:pt x="435" y="1"/>
                      <a:pt x="268" y="84"/>
                      <a:pt x="202" y="118"/>
                    </a:cubicBezTo>
                    <a:cubicBezTo>
                      <a:pt x="85" y="184"/>
                      <a:pt x="1" y="218"/>
                      <a:pt x="1" y="3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634;p21">
                <a:extLst>
                  <a:ext uri="{FF2B5EF4-FFF2-40B4-BE49-F238E27FC236}">
                    <a16:creationId xmlns:a16="http://schemas.microsoft.com/office/drawing/2014/main" id="{5348568C-54FC-4686-946A-68C312455D1A}"/>
                  </a:ext>
                </a:extLst>
              </p:cNvPr>
              <p:cNvSpPr/>
              <p:nvPr/>
            </p:nvSpPr>
            <p:spPr>
              <a:xfrm>
                <a:off x="4333341" y="3723986"/>
                <a:ext cx="19968" cy="17979"/>
              </a:xfrm>
              <a:custGeom>
                <a:avLst/>
                <a:gdLst/>
                <a:ahLst/>
                <a:cxnLst/>
                <a:rect l="l" t="t" r="r" b="b"/>
                <a:pathLst>
                  <a:path w="502" h="452" extrusionOk="0">
                    <a:moveTo>
                      <a:pt x="118" y="452"/>
                    </a:moveTo>
                    <a:cubicBezTo>
                      <a:pt x="201" y="452"/>
                      <a:pt x="285" y="352"/>
                      <a:pt x="352" y="285"/>
                    </a:cubicBezTo>
                    <a:cubicBezTo>
                      <a:pt x="418" y="218"/>
                      <a:pt x="485" y="135"/>
                      <a:pt x="502" y="1"/>
                    </a:cubicBezTo>
                    <a:cubicBezTo>
                      <a:pt x="318" y="1"/>
                      <a:pt x="1" y="268"/>
                      <a:pt x="118" y="4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635;p21">
                <a:extLst>
                  <a:ext uri="{FF2B5EF4-FFF2-40B4-BE49-F238E27FC236}">
                    <a16:creationId xmlns:a16="http://schemas.microsoft.com/office/drawing/2014/main" id="{9136762E-7367-4701-8192-763E565FD7E4}"/>
                  </a:ext>
                </a:extLst>
              </p:cNvPr>
              <p:cNvSpPr/>
              <p:nvPr/>
            </p:nvSpPr>
            <p:spPr>
              <a:xfrm>
                <a:off x="4508800" y="3155761"/>
                <a:ext cx="15991" cy="17979"/>
              </a:xfrm>
              <a:custGeom>
                <a:avLst/>
                <a:gdLst/>
                <a:ahLst/>
                <a:cxnLst/>
                <a:rect l="l" t="t" r="r" b="b"/>
                <a:pathLst>
                  <a:path w="402" h="452" extrusionOk="0">
                    <a:moveTo>
                      <a:pt x="1" y="451"/>
                    </a:moveTo>
                    <a:cubicBezTo>
                      <a:pt x="168" y="451"/>
                      <a:pt x="151" y="384"/>
                      <a:pt x="235" y="301"/>
                    </a:cubicBezTo>
                    <a:cubicBezTo>
                      <a:pt x="318" y="201"/>
                      <a:pt x="385" y="201"/>
                      <a:pt x="402" y="17"/>
                    </a:cubicBezTo>
                    <a:cubicBezTo>
                      <a:pt x="185" y="0"/>
                      <a:pt x="1" y="201"/>
                      <a:pt x="1" y="4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636;p21">
                <a:extLst>
                  <a:ext uri="{FF2B5EF4-FFF2-40B4-BE49-F238E27FC236}">
                    <a16:creationId xmlns:a16="http://schemas.microsoft.com/office/drawing/2014/main" id="{65128B8E-3075-4242-A884-8657ECB10E65}"/>
                  </a:ext>
                </a:extLst>
              </p:cNvPr>
              <p:cNvSpPr/>
              <p:nvPr/>
            </p:nvSpPr>
            <p:spPr>
              <a:xfrm>
                <a:off x="4332028" y="3664837"/>
                <a:ext cx="16627" cy="18656"/>
              </a:xfrm>
              <a:custGeom>
                <a:avLst/>
                <a:gdLst/>
                <a:ahLst/>
                <a:cxnLst/>
                <a:rect l="l" t="t" r="r" b="b"/>
                <a:pathLst>
                  <a:path w="418" h="469" extrusionOk="0">
                    <a:moveTo>
                      <a:pt x="0" y="419"/>
                    </a:moveTo>
                    <a:cubicBezTo>
                      <a:pt x="251" y="469"/>
                      <a:pt x="418" y="151"/>
                      <a:pt x="401" y="18"/>
                    </a:cubicBezTo>
                    <a:cubicBezTo>
                      <a:pt x="184" y="1"/>
                      <a:pt x="0" y="268"/>
                      <a:pt x="0" y="4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637;p21">
                <a:extLst>
                  <a:ext uri="{FF2B5EF4-FFF2-40B4-BE49-F238E27FC236}">
                    <a16:creationId xmlns:a16="http://schemas.microsoft.com/office/drawing/2014/main" id="{F94B6A64-B3E2-49E0-B47D-45549D5CDA94}"/>
                  </a:ext>
                </a:extLst>
              </p:cNvPr>
              <p:cNvSpPr/>
              <p:nvPr/>
            </p:nvSpPr>
            <p:spPr>
              <a:xfrm>
                <a:off x="4748740" y="2141507"/>
                <a:ext cx="17979" cy="21321"/>
              </a:xfrm>
              <a:custGeom>
                <a:avLst/>
                <a:gdLst/>
                <a:ahLst/>
                <a:cxnLst/>
                <a:rect l="l" t="t" r="r" b="b"/>
                <a:pathLst>
                  <a:path w="452" h="536" extrusionOk="0">
                    <a:moveTo>
                      <a:pt x="17" y="469"/>
                    </a:moveTo>
                    <a:cubicBezTo>
                      <a:pt x="17" y="469"/>
                      <a:pt x="34" y="536"/>
                      <a:pt x="168" y="452"/>
                    </a:cubicBezTo>
                    <a:lnTo>
                      <a:pt x="285" y="352"/>
                    </a:lnTo>
                    <a:cubicBezTo>
                      <a:pt x="318" y="302"/>
                      <a:pt x="452" y="185"/>
                      <a:pt x="385" y="101"/>
                    </a:cubicBezTo>
                    <a:cubicBezTo>
                      <a:pt x="285" y="1"/>
                      <a:pt x="1" y="285"/>
                      <a:pt x="17" y="4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638;p21">
                <a:extLst>
                  <a:ext uri="{FF2B5EF4-FFF2-40B4-BE49-F238E27FC236}">
                    <a16:creationId xmlns:a16="http://schemas.microsoft.com/office/drawing/2014/main" id="{BBC4F288-0665-4181-8308-9640616BBEA9}"/>
                  </a:ext>
                </a:extLst>
              </p:cNvPr>
              <p:cNvSpPr/>
              <p:nvPr/>
            </p:nvSpPr>
            <p:spPr>
              <a:xfrm>
                <a:off x="4399133" y="2584154"/>
                <a:ext cx="10700" cy="20645"/>
              </a:xfrm>
              <a:custGeom>
                <a:avLst/>
                <a:gdLst/>
                <a:ahLst/>
                <a:cxnLst/>
                <a:rect l="l" t="t" r="r" b="b"/>
                <a:pathLst>
                  <a:path w="269" h="519" extrusionOk="0">
                    <a:moveTo>
                      <a:pt x="1" y="251"/>
                    </a:moveTo>
                    <a:cubicBezTo>
                      <a:pt x="1" y="385"/>
                      <a:pt x="1" y="452"/>
                      <a:pt x="51" y="519"/>
                    </a:cubicBezTo>
                    <a:lnTo>
                      <a:pt x="134" y="519"/>
                    </a:lnTo>
                    <a:cubicBezTo>
                      <a:pt x="201" y="435"/>
                      <a:pt x="268" y="101"/>
                      <a:pt x="101" y="1"/>
                    </a:cubicBezTo>
                    <a:cubicBezTo>
                      <a:pt x="1" y="51"/>
                      <a:pt x="1" y="101"/>
                      <a:pt x="1" y="2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639;p21">
                <a:extLst>
                  <a:ext uri="{FF2B5EF4-FFF2-40B4-BE49-F238E27FC236}">
                    <a16:creationId xmlns:a16="http://schemas.microsoft.com/office/drawing/2014/main" id="{E90303EE-E2B2-41E6-9049-55D41D469CFD}"/>
                  </a:ext>
                </a:extLst>
              </p:cNvPr>
              <p:cNvSpPr/>
              <p:nvPr/>
            </p:nvSpPr>
            <p:spPr>
              <a:xfrm>
                <a:off x="4508164" y="3791131"/>
                <a:ext cx="13962" cy="19292"/>
              </a:xfrm>
              <a:custGeom>
                <a:avLst/>
                <a:gdLst/>
                <a:ahLst/>
                <a:cxnLst/>
                <a:rect l="l" t="t" r="r" b="b"/>
                <a:pathLst>
                  <a:path w="351" h="485" extrusionOk="0">
                    <a:moveTo>
                      <a:pt x="201" y="485"/>
                    </a:moveTo>
                    <a:cubicBezTo>
                      <a:pt x="217" y="418"/>
                      <a:pt x="234" y="335"/>
                      <a:pt x="267" y="251"/>
                    </a:cubicBezTo>
                    <a:cubicBezTo>
                      <a:pt x="351" y="51"/>
                      <a:pt x="301" y="101"/>
                      <a:pt x="301" y="51"/>
                    </a:cubicBezTo>
                    <a:cubicBezTo>
                      <a:pt x="301" y="51"/>
                      <a:pt x="284" y="34"/>
                      <a:pt x="284" y="34"/>
                    </a:cubicBezTo>
                    <a:cubicBezTo>
                      <a:pt x="150" y="0"/>
                      <a:pt x="0" y="268"/>
                      <a:pt x="50" y="4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640;p21">
                <a:extLst>
                  <a:ext uri="{FF2B5EF4-FFF2-40B4-BE49-F238E27FC236}">
                    <a16:creationId xmlns:a16="http://schemas.microsoft.com/office/drawing/2014/main" id="{28E574CF-567A-4805-AB9F-AF6BADE869B6}"/>
                  </a:ext>
                </a:extLst>
              </p:cNvPr>
              <p:cNvSpPr/>
              <p:nvPr/>
            </p:nvSpPr>
            <p:spPr>
              <a:xfrm>
                <a:off x="4591896" y="2546286"/>
                <a:ext cx="21281" cy="16667"/>
              </a:xfrm>
              <a:custGeom>
                <a:avLst/>
                <a:gdLst/>
                <a:ahLst/>
                <a:cxnLst/>
                <a:rect l="l" t="t" r="r" b="b"/>
                <a:pathLst>
                  <a:path w="535" h="419" extrusionOk="0">
                    <a:moveTo>
                      <a:pt x="518" y="151"/>
                    </a:moveTo>
                    <a:cubicBezTo>
                      <a:pt x="368" y="84"/>
                      <a:pt x="318" y="0"/>
                      <a:pt x="234" y="117"/>
                    </a:cubicBezTo>
                    <a:lnTo>
                      <a:pt x="201" y="151"/>
                    </a:lnTo>
                    <a:cubicBezTo>
                      <a:pt x="0" y="418"/>
                      <a:pt x="368" y="335"/>
                      <a:pt x="418" y="318"/>
                    </a:cubicBezTo>
                    <a:cubicBezTo>
                      <a:pt x="535" y="284"/>
                      <a:pt x="518" y="268"/>
                      <a:pt x="518" y="1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641;p21">
                <a:extLst>
                  <a:ext uri="{FF2B5EF4-FFF2-40B4-BE49-F238E27FC236}">
                    <a16:creationId xmlns:a16="http://schemas.microsoft.com/office/drawing/2014/main" id="{03A1C4E4-A847-4A4C-9DB7-28F713C50136}"/>
                  </a:ext>
                </a:extLst>
              </p:cNvPr>
              <p:cNvSpPr/>
              <p:nvPr/>
            </p:nvSpPr>
            <p:spPr>
              <a:xfrm>
                <a:off x="4438354" y="2389442"/>
                <a:ext cx="10024" cy="21281"/>
              </a:xfrm>
              <a:custGeom>
                <a:avLst/>
                <a:gdLst/>
                <a:ahLst/>
                <a:cxnLst/>
                <a:rect l="l" t="t" r="r" b="b"/>
                <a:pathLst>
                  <a:path w="252" h="535" extrusionOk="0">
                    <a:moveTo>
                      <a:pt x="118" y="535"/>
                    </a:moveTo>
                    <a:cubicBezTo>
                      <a:pt x="218" y="485"/>
                      <a:pt x="201" y="451"/>
                      <a:pt x="218" y="318"/>
                    </a:cubicBezTo>
                    <a:cubicBezTo>
                      <a:pt x="235" y="201"/>
                      <a:pt x="251" y="167"/>
                      <a:pt x="235" y="34"/>
                    </a:cubicBezTo>
                    <a:cubicBezTo>
                      <a:pt x="1" y="0"/>
                      <a:pt x="1" y="384"/>
                      <a:pt x="118" y="5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642;p21">
                <a:extLst>
                  <a:ext uri="{FF2B5EF4-FFF2-40B4-BE49-F238E27FC236}">
                    <a16:creationId xmlns:a16="http://schemas.microsoft.com/office/drawing/2014/main" id="{4E5EFB98-5376-4B91-9069-A3A263CE4583}"/>
                  </a:ext>
                </a:extLst>
              </p:cNvPr>
              <p:cNvSpPr/>
              <p:nvPr/>
            </p:nvSpPr>
            <p:spPr>
              <a:xfrm>
                <a:off x="4289466" y="2558259"/>
                <a:ext cx="14678" cy="23946"/>
              </a:xfrm>
              <a:custGeom>
                <a:avLst/>
                <a:gdLst/>
                <a:ahLst/>
                <a:cxnLst/>
                <a:rect l="l" t="t" r="r" b="b"/>
                <a:pathLst>
                  <a:path w="369" h="602" extrusionOk="0">
                    <a:moveTo>
                      <a:pt x="335" y="34"/>
                    </a:moveTo>
                    <a:cubicBezTo>
                      <a:pt x="201" y="0"/>
                      <a:pt x="168" y="50"/>
                      <a:pt x="118" y="134"/>
                    </a:cubicBezTo>
                    <a:cubicBezTo>
                      <a:pt x="1" y="301"/>
                      <a:pt x="51" y="602"/>
                      <a:pt x="252" y="284"/>
                    </a:cubicBezTo>
                    <a:cubicBezTo>
                      <a:pt x="335" y="151"/>
                      <a:pt x="368" y="184"/>
                      <a:pt x="335" y="3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643;p21">
                <a:extLst>
                  <a:ext uri="{FF2B5EF4-FFF2-40B4-BE49-F238E27FC236}">
                    <a16:creationId xmlns:a16="http://schemas.microsoft.com/office/drawing/2014/main" id="{947D0B0A-AAAB-482B-A4EC-3249A0FFE797}"/>
                  </a:ext>
                </a:extLst>
              </p:cNvPr>
              <p:cNvSpPr/>
              <p:nvPr/>
            </p:nvSpPr>
            <p:spPr>
              <a:xfrm>
                <a:off x="4369897" y="3725339"/>
                <a:ext cx="12013" cy="16627"/>
              </a:xfrm>
              <a:custGeom>
                <a:avLst/>
                <a:gdLst/>
                <a:ahLst/>
                <a:cxnLst/>
                <a:rect l="l" t="t" r="r" b="b"/>
                <a:pathLst>
                  <a:path w="302" h="418" extrusionOk="0">
                    <a:moveTo>
                      <a:pt x="51" y="401"/>
                    </a:moveTo>
                    <a:cubicBezTo>
                      <a:pt x="251" y="418"/>
                      <a:pt x="301" y="151"/>
                      <a:pt x="285" y="50"/>
                    </a:cubicBezTo>
                    <a:cubicBezTo>
                      <a:pt x="151" y="0"/>
                      <a:pt x="134" y="50"/>
                      <a:pt x="84" y="151"/>
                    </a:cubicBezTo>
                    <a:cubicBezTo>
                      <a:pt x="17" y="251"/>
                      <a:pt x="1" y="301"/>
                      <a:pt x="51" y="4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644;p21">
                <a:extLst>
                  <a:ext uri="{FF2B5EF4-FFF2-40B4-BE49-F238E27FC236}">
                    <a16:creationId xmlns:a16="http://schemas.microsoft.com/office/drawing/2014/main" id="{E8EF8C32-579D-47DB-A378-103C8CF96D4B}"/>
                  </a:ext>
                </a:extLst>
              </p:cNvPr>
              <p:cNvSpPr/>
              <p:nvPr/>
            </p:nvSpPr>
            <p:spPr>
              <a:xfrm>
                <a:off x="4238988" y="3488064"/>
                <a:ext cx="11973" cy="17303"/>
              </a:xfrm>
              <a:custGeom>
                <a:avLst/>
                <a:gdLst/>
                <a:ahLst/>
                <a:cxnLst/>
                <a:rect l="l" t="t" r="r" b="b"/>
                <a:pathLst>
                  <a:path w="301" h="435" extrusionOk="0">
                    <a:moveTo>
                      <a:pt x="17" y="401"/>
                    </a:moveTo>
                    <a:cubicBezTo>
                      <a:pt x="184" y="435"/>
                      <a:pt x="150" y="418"/>
                      <a:pt x="234" y="268"/>
                    </a:cubicBezTo>
                    <a:cubicBezTo>
                      <a:pt x="284" y="184"/>
                      <a:pt x="301" y="167"/>
                      <a:pt x="284" y="50"/>
                    </a:cubicBezTo>
                    <a:cubicBezTo>
                      <a:pt x="100" y="0"/>
                      <a:pt x="0" y="218"/>
                      <a:pt x="17" y="4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645;p21">
                <a:extLst>
                  <a:ext uri="{FF2B5EF4-FFF2-40B4-BE49-F238E27FC236}">
                    <a16:creationId xmlns:a16="http://schemas.microsoft.com/office/drawing/2014/main" id="{0F3D488B-48A6-46DC-9179-CE0B1B0D2E2E}"/>
                  </a:ext>
                </a:extLst>
              </p:cNvPr>
              <p:cNvSpPr/>
              <p:nvPr/>
            </p:nvSpPr>
            <p:spPr>
              <a:xfrm>
                <a:off x="4874358" y="3301308"/>
                <a:ext cx="17303" cy="9984"/>
              </a:xfrm>
              <a:custGeom>
                <a:avLst/>
                <a:gdLst/>
                <a:ahLst/>
                <a:cxnLst/>
                <a:rect l="l" t="t" r="r" b="b"/>
                <a:pathLst>
                  <a:path w="435" h="251" extrusionOk="0">
                    <a:moveTo>
                      <a:pt x="17" y="234"/>
                    </a:moveTo>
                    <a:cubicBezTo>
                      <a:pt x="151" y="251"/>
                      <a:pt x="435" y="251"/>
                      <a:pt x="385" y="34"/>
                    </a:cubicBezTo>
                    <a:cubicBezTo>
                      <a:pt x="268" y="0"/>
                      <a:pt x="234" y="17"/>
                      <a:pt x="134" y="50"/>
                    </a:cubicBezTo>
                    <a:cubicBezTo>
                      <a:pt x="17" y="84"/>
                      <a:pt x="0" y="101"/>
                      <a:pt x="17" y="23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646;p21">
                <a:extLst>
                  <a:ext uri="{FF2B5EF4-FFF2-40B4-BE49-F238E27FC236}">
                    <a16:creationId xmlns:a16="http://schemas.microsoft.com/office/drawing/2014/main" id="{2910DAD3-1299-4BF9-B560-7901292F6D7C}"/>
                  </a:ext>
                </a:extLst>
              </p:cNvPr>
              <p:cNvSpPr/>
              <p:nvPr/>
            </p:nvSpPr>
            <p:spPr>
              <a:xfrm>
                <a:off x="4504146" y="3141799"/>
                <a:ext cx="12689" cy="15991"/>
              </a:xfrm>
              <a:custGeom>
                <a:avLst/>
                <a:gdLst/>
                <a:ahLst/>
                <a:cxnLst/>
                <a:rect l="l" t="t" r="r" b="b"/>
                <a:pathLst>
                  <a:path w="319" h="402" extrusionOk="0">
                    <a:moveTo>
                      <a:pt x="1" y="385"/>
                    </a:moveTo>
                    <a:cubicBezTo>
                      <a:pt x="201" y="401"/>
                      <a:pt x="285" y="234"/>
                      <a:pt x="318" y="84"/>
                    </a:cubicBezTo>
                    <a:cubicBezTo>
                      <a:pt x="134" y="0"/>
                      <a:pt x="1" y="184"/>
                      <a:pt x="1" y="3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647;p21">
                <a:extLst>
                  <a:ext uri="{FF2B5EF4-FFF2-40B4-BE49-F238E27FC236}">
                    <a16:creationId xmlns:a16="http://schemas.microsoft.com/office/drawing/2014/main" id="{415B6084-75C8-4558-9C8B-BB78A093BD97}"/>
                  </a:ext>
                </a:extLst>
              </p:cNvPr>
              <p:cNvSpPr/>
              <p:nvPr/>
            </p:nvSpPr>
            <p:spPr>
              <a:xfrm>
                <a:off x="4507488" y="3390370"/>
                <a:ext cx="12013" cy="14638"/>
              </a:xfrm>
              <a:custGeom>
                <a:avLst/>
                <a:gdLst/>
                <a:ahLst/>
                <a:cxnLst/>
                <a:rect l="l" t="t" r="r" b="b"/>
                <a:pathLst>
                  <a:path w="302" h="368" extrusionOk="0">
                    <a:moveTo>
                      <a:pt x="0" y="368"/>
                    </a:moveTo>
                    <a:cubicBezTo>
                      <a:pt x="167" y="351"/>
                      <a:pt x="151" y="334"/>
                      <a:pt x="218" y="234"/>
                    </a:cubicBezTo>
                    <a:cubicBezTo>
                      <a:pt x="268" y="151"/>
                      <a:pt x="301" y="117"/>
                      <a:pt x="268" y="17"/>
                    </a:cubicBezTo>
                    <a:cubicBezTo>
                      <a:pt x="84" y="0"/>
                      <a:pt x="0" y="151"/>
                      <a:pt x="0" y="3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648;p21">
                <a:extLst>
                  <a:ext uri="{FF2B5EF4-FFF2-40B4-BE49-F238E27FC236}">
                    <a16:creationId xmlns:a16="http://schemas.microsoft.com/office/drawing/2014/main" id="{1D535FD6-BEC2-4498-A6E7-3837F9B2E395}"/>
                  </a:ext>
                </a:extLst>
              </p:cNvPr>
              <p:cNvSpPr/>
              <p:nvPr/>
            </p:nvSpPr>
            <p:spPr>
              <a:xfrm>
                <a:off x="4731476" y="2419355"/>
                <a:ext cx="14638" cy="7995"/>
              </a:xfrm>
              <a:custGeom>
                <a:avLst/>
                <a:gdLst/>
                <a:ahLst/>
                <a:cxnLst/>
                <a:rect l="l" t="t" r="r" b="b"/>
                <a:pathLst>
                  <a:path w="368" h="201" extrusionOk="0">
                    <a:moveTo>
                      <a:pt x="0" y="167"/>
                    </a:moveTo>
                    <a:cubicBezTo>
                      <a:pt x="117" y="201"/>
                      <a:pt x="267" y="201"/>
                      <a:pt x="368" y="150"/>
                    </a:cubicBezTo>
                    <a:cubicBezTo>
                      <a:pt x="368" y="17"/>
                      <a:pt x="334" y="0"/>
                      <a:pt x="184" y="0"/>
                    </a:cubicBezTo>
                    <a:cubicBezTo>
                      <a:pt x="17" y="0"/>
                      <a:pt x="0" y="17"/>
                      <a:pt x="0" y="16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649;p21">
                <a:extLst>
                  <a:ext uri="{FF2B5EF4-FFF2-40B4-BE49-F238E27FC236}">
                    <a16:creationId xmlns:a16="http://schemas.microsoft.com/office/drawing/2014/main" id="{9962A8E7-91F2-497D-81C5-1FB3CEDB774E}"/>
                  </a:ext>
                </a:extLst>
              </p:cNvPr>
              <p:cNvSpPr/>
              <p:nvPr/>
            </p:nvSpPr>
            <p:spPr>
              <a:xfrm>
                <a:off x="4445673" y="3585759"/>
                <a:ext cx="10024" cy="14678"/>
              </a:xfrm>
              <a:custGeom>
                <a:avLst/>
                <a:gdLst/>
                <a:ahLst/>
                <a:cxnLst/>
                <a:rect l="l" t="t" r="r" b="b"/>
                <a:pathLst>
                  <a:path w="252" h="369" extrusionOk="0">
                    <a:moveTo>
                      <a:pt x="84" y="368"/>
                    </a:moveTo>
                    <a:cubicBezTo>
                      <a:pt x="201" y="351"/>
                      <a:pt x="201" y="351"/>
                      <a:pt x="234" y="218"/>
                    </a:cubicBezTo>
                    <a:cubicBezTo>
                      <a:pt x="251" y="134"/>
                      <a:pt x="251" y="84"/>
                      <a:pt x="218" y="1"/>
                    </a:cubicBezTo>
                    <a:cubicBezTo>
                      <a:pt x="0" y="1"/>
                      <a:pt x="34" y="251"/>
                      <a:pt x="84" y="3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650;p21">
                <a:extLst>
                  <a:ext uri="{FF2B5EF4-FFF2-40B4-BE49-F238E27FC236}">
                    <a16:creationId xmlns:a16="http://schemas.microsoft.com/office/drawing/2014/main" id="{798A5790-C7FC-4978-9246-75B21810428E}"/>
                  </a:ext>
                </a:extLst>
              </p:cNvPr>
              <p:cNvSpPr/>
              <p:nvPr/>
            </p:nvSpPr>
            <p:spPr>
              <a:xfrm>
                <a:off x="4593885" y="3937354"/>
                <a:ext cx="16667" cy="16667"/>
              </a:xfrm>
              <a:custGeom>
                <a:avLst/>
                <a:gdLst/>
                <a:ahLst/>
                <a:cxnLst/>
                <a:rect l="l" t="t" r="r" b="b"/>
                <a:pathLst>
                  <a:path w="419" h="419" extrusionOk="0">
                    <a:moveTo>
                      <a:pt x="351" y="101"/>
                    </a:moveTo>
                    <a:cubicBezTo>
                      <a:pt x="184" y="0"/>
                      <a:pt x="0" y="268"/>
                      <a:pt x="101" y="351"/>
                    </a:cubicBezTo>
                    <a:cubicBezTo>
                      <a:pt x="168" y="418"/>
                      <a:pt x="418" y="251"/>
                      <a:pt x="351" y="1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651;p21">
                <a:extLst>
                  <a:ext uri="{FF2B5EF4-FFF2-40B4-BE49-F238E27FC236}">
                    <a16:creationId xmlns:a16="http://schemas.microsoft.com/office/drawing/2014/main" id="{6235CB4C-1B45-42FE-A677-0EE9CEF9419B}"/>
                  </a:ext>
                </a:extLst>
              </p:cNvPr>
              <p:cNvSpPr/>
              <p:nvPr/>
            </p:nvSpPr>
            <p:spPr>
              <a:xfrm>
                <a:off x="4614490" y="3778482"/>
                <a:ext cx="12649" cy="14678"/>
              </a:xfrm>
              <a:custGeom>
                <a:avLst/>
                <a:gdLst/>
                <a:ahLst/>
                <a:cxnLst/>
                <a:rect l="l" t="t" r="r" b="b"/>
                <a:pathLst>
                  <a:path w="318" h="369" extrusionOk="0">
                    <a:moveTo>
                      <a:pt x="117" y="335"/>
                    </a:moveTo>
                    <a:cubicBezTo>
                      <a:pt x="268" y="369"/>
                      <a:pt x="318" y="185"/>
                      <a:pt x="318" y="135"/>
                    </a:cubicBezTo>
                    <a:cubicBezTo>
                      <a:pt x="318" y="1"/>
                      <a:pt x="301" y="51"/>
                      <a:pt x="284" y="34"/>
                    </a:cubicBezTo>
                    <a:cubicBezTo>
                      <a:pt x="201" y="18"/>
                      <a:pt x="167" y="34"/>
                      <a:pt x="117" y="118"/>
                    </a:cubicBezTo>
                    <a:cubicBezTo>
                      <a:pt x="0" y="335"/>
                      <a:pt x="117" y="335"/>
                      <a:pt x="117" y="3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652;p21">
                <a:extLst>
                  <a:ext uri="{FF2B5EF4-FFF2-40B4-BE49-F238E27FC236}">
                    <a16:creationId xmlns:a16="http://schemas.microsoft.com/office/drawing/2014/main" id="{982B8C89-03D2-477A-A4B8-B750DD110F14}"/>
                  </a:ext>
                </a:extLst>
              </p:cNvPr>
              <p:cNvSpPr/>
              <p:nvPr/>
            </p:nvSpPr>
            <p:spPr>
              <a:xfrm>
                <a:off x="4718827" y="2395409"/>
                <a:ext cx="10024" cy="15991"/>
              </a:xfrm>
              <a:custGeom>
                <a:avLst/>
                <a:gdLst/>
                <a:ahLst/>
                <a:cxnLst/>
                <a:rect l="l" t="t" r="r" b="b"/>
                <a:pathLst>
                  <a:path w="252" h="402" extrusionOk="0">
                    <a:moveTo>
                      <a:pt x="17" y="368"/>
                    </a:moveTo>
                    <a:cubicBezTo>
                      <a:pt x="151" y="402"/>
                      <a:pt x="134" y="385"/>
                      <a:pt x="184" y="285"/>
                    </a:cubicBezTo>
                    <a:cubicBezTo>
                      <a:pt x="218" y="201"/>
                      <a:pt x="251" y="168"/>
                      <a:pt x="235" y="84"/>
                    </a:cubicBezTo>
                    <a:cubicBezTo>
                      <a:pt x="235" y="84"/>
                      <a:pt x="134" y="1"/>
                      <a:pt x="34" y="134"/>
                    </a:cubicBezTo>
                    <a:cubicBezTo>
                      <a:pt x="1" y="201"/>
                      <a:pt x="1" y="285"/>
                      <a:pt x="17" y="3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653;p21">
                <a:extLst>
                  <a:ext uri="{FF2B5EF4-FFF2-40B4-BE49-F238E27FC236}">
                    <a16:creationId xmlns:a16="http://schemas.microsoft.com/office/drawing/2014/main" id="{ECC88DBD-6283-4615-AD6A-E78BFD7422C8}"/>
                  </a:ext>
                </a:extLst>
              </p:cNvPr>
              <p:cNvSpPr/>
              <p:nvPr/>
            </p:nvSpPr>
            <p:spPr>
              <a:xfrm>
                <a:off x="4617791" y="3640254"/>
                <a:ext cx="14678" cy="15991"/>
              </a:xfrm>
              <a:custGeom>
                <a:avLst/>
                <a:gdLst/>
                <a:ahLst/>
                <a:cxnLst/>
                <a:rect l="l" t="t" r="r" b="b"/>
                <a:pathLst>
                  <a:path w="369" h="402" extrusionOk="0">
                    <a:moveTo>
                      <a:pt x="235" y="101"/>
                    </a:moveTo>
                    <a:cubicBezTo>
                      <a:pt x="135" y="17"/>
                      <a:pt x="185" y="1"/>
                      <a:pt x="51" y="17"/>
                    </a:cubicBezTo>
                    <a:cubicBezTo>
                      <a:pt x="1" y="218"/>
                      <a:pt x="151" y="402"/>
                      <a:pt x="285" y="251"/>
                    </a:cubicBezTo>
                    <a:cubicBezTo>
                      <a:pt x="369" y="168"/>
                      <a:pt x="268" y="134"/>
                      <a:pt x="235" y="1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654;p21">
                <a:extLst>
                  <a:ext uri="{FF2B5EF4-FFF2-40B4-BE49-F238E27FC236}">
                    <a16:creationId xmlns:a16="http://schemas.microsoft.com/office/drawing/2014/main" id="{7AF763C4-F986-4D82-B7C0-1CECB354B955}"/>
                  </a:ext>
                </a:extLst>
              </p:cNvPr>
              <p:cNvSpPr/>
              <p:nvPr/>
            </p:nvSpPr>
            <p:spPr>
              <a:xfrm>
                <a:off x="4376539" y="2471861"/>
                <a:ext cx="14002" cy="13325"/>
              </a:xfrm>
              <a:custGeom>
                <a:avLst/>
                <a:gdLst/>
                <a:ahLst/>
                <a:cxnLst/>
                <a:rect l="l" t="t" r="r" b="b"/>
                <a:pathLst>
                  <a:path w="352" h="335" extrusionOk="0">
                    <a:moveTo>
                      <a:pt x="101" y="284"/>
                    </a:moveTo>
                    <a:cubicBezTo>
                      <a:pt x="235" y="334"/>
                      <a:pt x="185" y="301"/>
                      <a:pt x="268" y="217"/>
                    </a:cubicBezTo>
                    <a:cubicBezTo>
                      <a:pt x="318" y="150"/>
                      <a:pt x="352" y="150"/>
                      <a:pt x="352" y="33"/>
                    </a:cubicBezTo>
                    <a:cubicBezTo>
                      <a:pt x="168" y="0"/>
                      <a:pt x="1" y="84"/>
                      <a:pt x="101" y="28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655;p21">
                <a:extLst>
                  <a:ext uri="{FF2B5EF4-FFF2-40B4-BE49-F238E27FC236}">
                    <a16:creationId xmlns:a16="http://schemas.microsoft.com/office/drawing/2014/main" id="{8D76130E-1A8A-458B-9DC8-4CECEE7E1E65}"/>
                  </a:ext>
                </a:extLst>
              </p:cNvPr>
              <p:cNvSpPr/>
              <p:nvPr/>
            </p:nvSpPr>
            <p:spPr>
              <a:xfrm>
                <a:off x="4563972" y="3716031"/>
                <a:ext cx="12013" cy="14002"/>
              </a:xfrm>
              <a:custGeom>
                <a:avLst/>
                <a:gdLst/>
                <a:ahLst/>
                <a:cxnLst/>
                <a:rect l="l" t="t" r="r" b="b"/>
                <a:pathLst>
                  <a:path w="302" h="352" extrusionOk="0">
                    <a:moveTo>
                      <a:pt x="84" y="301"/>
                    </a:moveTo>
                    <a:cubicBezTo>
                      <a:pt x="201" y="351"/>
                      <a:pt x="184" y="351"/>
                      <a:pt x="251" y="218"/>
                    </a:cubicBezTo>
                    <a:cubicBezTo>
                      <a:pt x="285" y="151"/>
                      <a:pt x="301" y="101"/>
                      <a:pt x="285" y="0"/>
                    </a:cubicBezTo>
                    <a:cubicBezTo>
                      <a:pt x="101" y="0"/>
                      <a:pt x="1" y="134"/>
                      <a:pt x="84" y="3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656;p21">
                <a:extLst>
                  <a:ext uri="{FF2B5EF4-FFF2-40B4-BE49-F238E27FC236}">
                    <a16:creationId xmlns:a16="http://schemas.microsoft.com/office/drawing/2014/main" id="{7DE92CB1-9752-4C2A-8246-FE15C0C5A015}"/>
                  </a:ext>
                </a:extLst>
              </p:cNvPr>
              <p:cNvSpPr/>
              <p:nvPr/>
            </p:nvSpPr>
            <p:spPr>
              <a:xfrm>
                <a:off x="4272202" y="2474487"/>
                <a:ext cx="15991" cy="23986"/>
              </a:xfrm>
              <a:custGeom>
                <a:avLst/>
                <a:gdLst/>
                <a:ahLst/>
                <a:cxnLst/>
                <a:rect l="l" t="t" r="r" b="b"/>
                <a:pathLst>
                  <a:path w="402" h="603" extrusionOk="0">
                    <a:moveTo>
                      <a:pt x="117" y="118"/>
                    </a:moveTo>
                    <a:cubicBezTo>
                      <a:pt x="117" y="118"/>
                      <a:pt x="0" y="118"/>
                      <a:pt x="151" y="302"/>
                    </a:cubicBezTo>
                    <a:cubicBezTo>
                      <a:pt x="401" y="602"/>
                      <a:pt x="401" y="1"/>
                      <a:pt x="117" y="1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657;p21">
                <a:extLst>
                  <a:ext uri="{FF2B5EF4-FFF2-40B4-BE49-F238E27FC236}">
                    <a16:creationId xmlns:a16="http://schemas.microsoft.com/office/drawing/2014/main" id="{2F0A8E3D-8A63-48B7-94DB-09FD31BB5D15}"/>
                  </a:ext>
                </a:extLst>
              </p:cNvPr>
              <p:cNvSpPr/>
              <p:nvPr/>
            </p:nvSpPr>
            <p:spPr>
              <a:xfrm>
                <a:off x="4257564" y="3649562"/>
                <a:ext cx="14002" cy="13325"/>
              </a:xfrm>
              <a:custGeom>
                <a:avLst/>
                <a:gdLst/>
                <a:ahLst/>
                <a:cxnLst/>
                <a:rect l="l" t="t" r="r" b="b"/>
                <a:pathLst>
                  <a:path w="352" h="335" extrusionOk="0">
                    <a:moveTo>
                      <a:pt x="101" y="285"/>
                    </a:moveTo>
                    <a:cubicBezTo>
                      <a:pt x="252" y="335"/>
                      <a:pt x="352" y="184"/>
                      <a:pt x="318" y="34"/>
                    </a:cubicBezTo>
                    <a:cubicBezTo>
                      <a:pt x="201" y="1"/>
                      <a:pt x="185" y="17"/>
                      <a:pt x="118" y="117"/>
                    </a:cubicBezTo>
                    <a:cubicBezTo>
                      <a:pt x="1" y="268"/>
                      <a:pt x="101" y="285"/>
                      <a:pt x="101" y="2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658;p21">
                <a:extLst>
                  <a:ext uri="{FF2B5EF4-FFF2-40B4-BE49-F238E27FC236}">
                    <a16:creationId xmlns:a16="http://schemas.microsoft.com/office/drawing/2014/main" id="{5E4A2C89-258F-43FA-9B8C-66DCDC8DAEAB}"/>
                  </a:ext>
                </a:extLst>
              </p:cNvPr>
              <p:cNvSpPr/>
              <p:nvPr/>
            </p:nvSpPr>
            <p:spPr>
              <a:xfrm>
                <a:off x="4517432" y="2696487"/>
                <a:ext cx="10700" cy="13325"/>
              </a:xfrm>
              <a:custGeom>
                <a:avLst/>
                <a:gdLst/>
                <a:ahLst/>
                <a:cxnLst/>
                <a:rect l="l" t="t" r="r" b="b"/>
                <a:pathLst>
                  <a:path w="269" h="335" extrusionOk="0">
                    <a:moveTo>
                      <a:pt x="34" y="301"/>
                    </a:moveTo>
                    <a:cubicBezTo>
                      <a:pt x="151" y="335"/>
                      <a:pt x="235" y="234"/>
                      <a:pt x="252" y="168"/>
                    </a:cubicBezTo>
                    <a:cubicBezTo>
                      <a:pt x="268" y="151"/>
                      <a:pt x="268" y="151"/>
                      <a:pt x="268" y="117"/>
                    </a:cubicBezTo>
                    <a:cubicBezTo>
                      <a:pt x="268" y="51"/>
                      <a:pt x="252" y="1"/>
                      <a:pt x="151" y="34"/>
                    </a:cubicBezTo>
                    <a:cubicBezTo>
                      <a:pt x="135" y="34"/>
                      <a:pt x="84" y="84"/>
                      <a:pt x="68" y="84"/>
                    </a:cubicBezTo>
                    <a:cubicBezTo>
                      <a:pt x="18" y="168"/>
                      <a:pt x="1" y="218"/>
                      <a:pt x="34" y="3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659;p21">
                <a:extLst>
                  <a:ext uri="{FF2B5EF4-FFF2-40B4-BE49-F238E27FC236}">
                    <a16:creationId xmlns:a16="http://schemas.microsoft.com/office/drawing/2014/main" id="{AF9434E8-03F3-4ED3-9429-13AF04D0F454}"/>
                  </a:ext>
                </a:extLst>
              </p:cNvPr>
              <p:cNvSpPr/>
              <p:nvPr/>
            </p:nvSpPr>
            <p:spPr>
              <a:xfrm>
                <a:off x="4760037" y="2194690"/>
                <a:ext cx="12689" cy="23310"/>
              </a:xfrm>
              <a:custGeom>
                <a:avLst/>
                <a:gdLst/>
                <a:ahLst/>
                <a:cxnLst/>
                <a:rect l="l" t="t" r="r" b="b"/>
                <a:pathLst>
                  <a:path w="319" h="586" extrusionOk="0">
                    <a:moveTo>
                      <a:pt x="17" y="468"/>
                    </a:moveTo>
                    <a:cubicBezTo>
                      <a:pt x="318" y="585"/>
                      <a:pt x="318" y="1"/>
                      <a:pt x="67" y="268"/>
                    </a:cubicBezTo>
                    <a:lnTo>
                      <a:pt x="1" y="402"/>
                    </a:lnTo>
                    <a:cubicBezTo>
                      <a:pt x="1" y="519"/>
                      <a:pt x="17" y="435"/>
                      <a:pt x="17" y="4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660;p21">
                <a:extLst>
                  <a:ext uri="{FF2B5EF4-FFF2-40B4-BE49-F238E27FC236}">
                    <a16:creationId xmlns:a16="http://schemas.microsoft.com/office/drawing/2014/main" id="{040C9D99-1653-4FD9-B311-BEA26668472B}"/>
                  </a:ext>
                </a:extLst>
              </p:cNvPr>
              <p:cNvSpPr/>
              <p:nvPr/>
            </p:nvSpPr>
            <p:spPr>
              <a:xfrm>
                <a:off x="4744086" y="2444574"/>
                <a:ext cx="14002" cy="8711"/>
              </a:xfrm>
              <a:custGeom>
                <a:avLst/>
                <a:gdLst/>
                <a:ahLst/>
                <a:cxnLst/>
                <a:rect l="l" t="t" r="r" b="b"/>
                <a:pathLst>
                  <a:path w="352" h="219" extrusionOk="0">
                    <a:moveTo>
                      <a:pt x="1" y="85"/>
                    </a:moveTo>
                    <a:cubicBezTo>
                      <a:pt x="51" y="201"/>
                      <a:pt x="184" y="218"/>
                      <a:pt x="301" y="185"/>
                    </a:cubicBezTo>
                    <a:cubicBezTo>
                      <a:pt x="318" y="118"/>
                      <a:pt x="351" y="34"/>
                      <a:pt x="218" y="18"/>
                    </a:cubicBezTo>
                    <a:cubicBezTo>
                      <a:pt x="168" y="1"/>
                      <a:pt x="168" y="1"/>
                      <a:pt x="118" y="18"/>
                    </a:cubicBezTo>
                    <a:cubicBezTo>
                      <a:pt x="67" y="18"/>
                      <a:pt x="1" y="34"/>
                      <a:pt x="1" y="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661;p21">
                <a:extLst>
                  <a:ext uri="{FF2B5EF4-FFF2-40B4-BE49-F238E27FC236}">
                    <a16:creationId xmlns:a16="http://schemas.microsoft.com/office/drawing/2014/main" id="{01C1F346-CD3F-4EA8-8B1B-C3045F97AA6A}"/>
                  </a:ext>
                </a:extLst>
              </p:cNvPr>
              <p:cNvSpPr/>
              <p:nvPr/>
            </p:nvSpPr>
            <p:spPr>
              <a:xfrm>
                <a:off x="4646392" y="3767185"/>
                <a:ext cx="11337" cy="12689"/>
              </a:xfrm>
              <a:custGeom>
                <a:avLst/>
                <a:gdLst/>
                <a:ahLst/>
                <a:cxnLst/>
                <a:rect l="l" t="t" r="r" b="b"/>
                <a:pathLst>
                  <a:path w="285" h="319" extrusionOk="0">
                    <a:moveTo>
                      <a:pt x="251" y="1"/>
                    </a:moveTo>
                    <a:cubicBezTo>
                      <a:pt x="34" y="1"/>
                      <a:pt x="0" y="252"/>
                      <a:pt x="201" y="318"/>
                    </a:cubicBezTo>
                    <a:cubicBezTo>
                      <a:pt x="218" y="285"/>
                      <a:pt x="251" y="285"/>
                      <a:pt x="268" y="168"/>
                    </a:cubicBezTo>
                    <a:cubicBezTo>
                      <a:pt x="284" y="84"/>
                      <a:pt x="268" y="84"/>
                      <a:pt x="251" y="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662;p21">
                <a:extLst>
                  <a:ext uri="{FF2B5EF4-FFF2-40B4-BE49-F238E27FC236}">
                    <a16:creationId xmlns:a16="http://schemas.microsoft.com/office/drawing/2014/main" id="{47C145FD-6A6A-4798-AD3B-E1FBE6FACBA9}"/>
                  </a:ext>
                </a:extLst>
              </p:cNvPr>
              <p:cNvSpPr/>
              <p:nvPr/>
            </p:nvSpPr>
            <p:spPr>
              <a:xfrm>
                <a:off x="4474234" y="3590413"/>
                <a:ext cx="10024" cy="10660"/>
              </a:xfrm>
              <a:custGeom>
                <a:avLst/>
                <a:gdLst/>
                <a:ahLst/>
                <a:cxnLst/>
                <a:rect l="l" t="t" r="r" b="b"/>
                <a:pathLst>
                  <a:path w="252" h="268" extrusionOk="0">
                    <a:moveTo>
                      <a:pt x="235" y="268"/>
                    </a:moveTo>
                    <a:cubicBezTo>
                      <a:pt x="252" y="134"/>
                      <a:pt x="218" y="0"/>
                      <a:pt x="51" y="0"/>
                    </a:cubicBezTo>
                    <a:cubicBezTo>
                      <a:pt x="18" y="101"/>
                      <a:pt x="1" y="134"/>
                      <a:pt x="34" y="2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663;p21">
                <a:extLst>
                  <a:ext uri="{FF2B5EF4-FFF2-40B4-BE49-F238E27FC236}">
                    <a16:creationId xmlns:a16="http://schemas.microsoft.com/office/drawing/2014/main" id="{83312524-A4DF-4B40-8BF8-1D98CA88ECA3}"/>
                  </a:ext>
                </a:extLst>
              </p:cNvPr>
              <p:cNvSpPr/>
              <p:nvPr/>
            </p:nvSpPr>
            <p:spPr>
              <a:xfrm>
                <a:off x="4648380" y="3697415"/>
                <a:ext cx="10024" cy="14678"/>
              </a:xfrm>
              <a:custGeom>
                <a:avLst/>
                <a:gdLst/>
                <a:ahLst/>
                <a:cxnLst/>
                <a:rect l="l" t="t" r="r" b="b"/>
                <a:pathLst>
                  <a:path w="252" h="369" extrusionOk="0">
                    <a:moveTo>
                      <a:pt x="17" y="268"/>
                    </a:moveTo>
                    <a:cubicBezTo>
                      <a:pt x="168" y="368"/>
                      <a:pt x="251" y="184"/>
                      <a:pt x="218" y="34"/>
                    </a:cubicBezTo>
                    <a:cubicBezTo>
                      <a:pt x="51" y="1"/>
                      <a:pt x="1" y="67"/>
                      <a:pt x="17" y="2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664;p21">
                <a:extLst>
                  <a:ext uri="{FF2B5EF4-FFF2-40B4-BE49-F238E27FC236}">
                    <a16:creationId xmlns:a16="http://schemas.microsoft.com/office/drawing/2014/main" id="{0C2882D3-B5AA-4097-BD46-41589A19658B}"/>
                  </a:ext>
                </a:extLst>
              </p:cNvPr>
              <p:cNvSpPr/>
              <p:nvPr/>
            </p:nvSpPr>
            <p:spPr>
              <a:xfrm>
                <a:off x="4567950" y="3843638"/>
                <a:ext cx="9348" cy="13325"/>
              </a:xfrm>
              <a:custGeom>
                <a:avLst/>
                <a:gdLst/>
                <a:ahLst/>
                <a:cxnLst/>
                <a:rect l="l" t="t" r="r" b="b"/>
                <a:pathLst>
                  <a:path w="235" h="335" extrusionOk="0">
                    <a:moveTo>
                      <a:pt x="1" y="284"/>
                    </a:moveTo>
                    <a:cubicBezTo>
                      <a:pt x="201" y="335"/>
                      <a:pt x="235" y="184"/>
                      <a:pt x="201" y="67"/>
                    </a:cubicBezTo>
                    <a:cubicBezTo>
                      <a:pt x="201" y="51"/>
                      <a:pt x="235" y="0"/>
                      <a:pt x="101" y="34"/>
                    </a:cubicBezTo>
                    <a:cubicBezTo>
                      <a:pt x="1" y="67"/>
                      <a:pt x="1" y="184"/>
                      <a:pt x="1" y="28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665;p21">
                <a:extLst>
                  <a:ext uri="{FF2B5EF4-FFF2-40B4-BE49-F238E27FC236}">
                    <a16:creationId xmlns:a16="http://schemas.microsoft.com/office/drawing/2014/main" id="{D0E69006-A6A0-4E6F-BD1A-99743B986735}"/>
                  </a:ext>
                </a:extLst>
              </p:cNvPr>
              <p:cNvSpPr/>
              <p:nvPr/>
            </p:nvSpPr>
            <p:spPr>
              <a:xfrm>
                <a:off x="4599215" y="3187663"/>
                <a:ext cx="13325" cy="15314"/>
              </a:xfrm>
              <a:custGeom>
                <a:avLst/>
                <a:gdLst/>
                <a:ahLst/>
                <a:cxnLst/>
                <a:rect l="l" t="t" r="r" b="b"/>
                <a:pathLst>
                  <a:path w="335" h="385" extrusionOk="0">
                    <a:moveTo>
                      <a:pt x="50" y="318"/>
                    </a:moveTo>
                    <a:cubicBezTo>
                      <a:pt x="217" y="368"/>
                      <a:pt x="334" y="184"/>
                      <a:pt x="251" y="100"/>
                    </a:cubicBezTo>
                    <a:cubicBezTo>
                      <a:pt x="167" y="0"/>
                      <a:pt x="50" y="184"/>
                      <a:pt x="34" y="217"/>
                    </a:cubicBezTo>
                    <a:cubicBezTo>
                      <a:pt x="0" y="384"/>
                      <a:pt x="34" y="267"/>
                      <a:pt x="50" y="3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666;p21">
                <a:extLst>
                  <a:ext uri="{FF2B5EF4-FFF2-40B4-BE49-F238E27FC236}">
                    <a16:creationId xmlns:a16="http://schemas.microsoft.com/office/drawing/2014/main" id="{A356877B-9FD8-4D6B-A5B8-9965172BD9E9}"/>
                  </a:ext>
                </a:extLst>
              </p:cNvPr>
              <p:cNvSpPr/>
              <p:nvPr/>
            </p:nvSpPr>
            <p:spPr>
              <a:xfrm>
                <a:off x="4680282" y="3613006"/>
                <a:ext cx="14678" cy="12649"/>
              </a:xfrm>
              <a:custGeom>
                <a:avLst/>
                <a:gdLst/>
                <a:ahLst/>
                <a:cxnLst/>
                <a:rect l="l" t="t" r="r" b="b"/>
                <a:pathLst>
                  <a:path w="369" h="318" extrusionOk="0">
                    <a:moveTo>
                      <a:pt x="234" y="84"/>
                    </a:moveTo>
                    <a:cubicBezTo>
                      <a:pt x="184" y="34"/>
                      <a:pt x="117" y="1"/>
                      <a:pt x="67" y="67"/>
                    </a:cubicBezTo>
                    <a:cubicBezTo>
                      <a:pt x="1" y="134"/>
                      <a:pt x="101" y="318"/>
                      <a:pt x="268" y="268"/>
                    </a:cubicBezTo>
                    <a:cubicBezTo>
                      <a:pt x="268" y="268"/>
                      <a:pt x="368" y="201"/>
                      <a:pt x="234" y="8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667;p21">
                <a:extLst>
                  <a:ext uri="{FF2B5EF4-FFF2-40B4-BE49-F238E27FC236}">
                    <a16:creationId xmlns:a16="http://schemas.microsoft.com/office/drawing/2014/main" id="{E57441D0-4207-45BC-ADEB-966EA42BDF49}"/>
                  </a:ext>
                </a:extLst>
              </p:cNvPr>
              <p:cNvSpPr/>
              <p:nvPr/>
            </p:nvSpPr>
            <p:spPr>
              <a:xfrm>
                <a:off x="4435052" y="2636024"/>
                <a:ext cx="8671" cy="12649"/>
              </a:xfrm>
              <a:custGeom>
                <a:avLst/>
                <a:gdLst/>
                <a:ahLst/>
                <a:cxnLst/>
                <a:rect l="l" t="t" r="r" b="b"/>
                <a:pathLst>
                  <a:path w="218" h="318" extrusionOk="0">
                    <a:moveTo>
                      <a:pt x="33" y="267"/>
                    </a:moveTo>
                    <a:cubicBezTo>
                      <a:pt x="134" y="317"/>
                      <a:pt x="50" y="301"/>
                      <a:pt x="167" y="301"/>
                    </a:cubicBezTo>
                    <a:cubicBezTo>
                      <a:pt x="201" y="217"/>
                      <a:pt x="217" y="150"/>
                      <a:pt x="201" y="50"/>
                    </a:cubicBezTo>
                    <a:cubicBezTo>
                      <a:pt x="67" y="33"/>
                      <a:pt x="84" y="0"/>
                      <a:pt x="33" y="100"/>
                    </a:cubicBezTo>
                    <a:cubicBezTo>
                      <a:pt x="0" y="167"/>
                      <a:pt x="17" y="234"/>
                      <a:pt x="33" y="26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668;p21">
                <a:extLst>
                  <a:ext uri="{FF2B5EF4-FFF2-40B4-BE49-F238E27FC236}">
                    <a16:creationId xmlns:a16="http://schemas.microsoft.com/office/drawing/2014/main" id="{B606C0D2-80B9-4083-A8B2-38BD016762C9}"/>
                  </a:ext>
                </a:extLst>
              </p:cNvPr>
              <p:cNvSpPr/>
              <p:nvPr/>
            </p:nvSpPr>
            <p:spPr>
              <a:xfrm>
                <a:off x="4397144" y="2925129"/>
                <a:ext cx="11337" cy="7995"/>
              </a:xfrm>
              <a:custGeom>
                <a:avLst/>
                <a:gdLst/>
                <a:ahLst/>
                <a:cxnLst/>
                <a:rect l="l" t="t" r="r" b="b"/>
                <a:pathLst>
                  <a:path w="285" h="201" extrusionOk="0">
                    <a:moveTo>
                      <a:pt x="34" y="167"/>
                    </a:moveTo>
                    <a:cubicBezTo>
                      <a:pt x="151" y="201"/>
                      <a:pt x="134" y="201"/>
                      <a:pt x="268" y="167"/>
                    </a:cubicBezTo>
                    <a:cubicBezTo>
                      <a:pt x="285" y="50"/>
                      <a:pt x="285" y="0"/>
                      <a:pt x="151" y="0"/>
                    </a:cubicBezTo>
                    <a:cubicBezTo>
                      <a:pt x="1" y="0"/>
                      <a:pt x="1" y="67"/>
                      <a:pt x="34" y="16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669;p21">
                <a:extLst>
                  <a:ext uri="{FF2B5EF4-FFF2-40B4-BE49-F238E27FC236}">
                    <a16:creationId xmlns:a16="http://schemas.microsoft.com/office/drawing/2014/main" id="{4DC22599-2CB2-4E42-AFF8-C8C451E14206}"/>
                  </a:ext>
                </a:extLst>
              </p:cNvPr>
              <p:cNvSpPr/>
              <p:nvPr/>
            </p:nvSpPr>
            <p:spPr>
              <a:xfrm>
                <a:off x="4757371" y="2172096"/>
                <a:ext cx="9348" cy="10660"/>
              </a:xfrm>
              <a:custGeom>
                <a:avLst/>
                <a:gdLst/>
                <a:ahLst/>
                <a:cxnLst/>
                <a:rect l="l" t="t" r="r" b="b"/>
                <a:pathLst>
                  <a:path w="235" h="268" extrusionOk="0">
                    <a:moveTo>
                      <a:pt x="1" y="218"/>
                    </a:moveTo>
                    <a:cubicBezTo>
                      <a:pt x="151" y="268"/>
                      <a:pt x="235" y="218"/>
                      <a:pt x="185" y="34"/>
                    </a:cubicBezTo>
                    <a:cubicBezTo>
                      <a:pt x="34" y="0"/>
                      <a:pt x="1" y="84"/>
                      <a:pt x="1" y="2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670;p21">
                <a:extLst>
                  <a:ext uri="{FF2B5EF4-FFF2-40B4-BE49-F238E27FC236}">
                    <a16:creationId xmlns:a16="http://schemas.microsoft.com/office/drawing/2014/main" id="{C9291CAD-31B4-41C3-8912-F64D59CBBAE2}"/>
                  </a:ext>
                </a:extLst>
              </p:cNvPr>
              <p:cNvSpPr/>
              <p:nvPr/>
            </p:nvSpPr>
            <p:spPr>
              <a:xfrm>
                <a:off x="4597863" y="3839660"/>
                <a:ext cx="10700" cy="11973"/>
              </a:xfrm>
              <a:custGeom>
                <a:avLst/>
                <a:gdLst/>
                <a:ahLst/>
                <a:cxnLst/>
                <a:rect l="l" t="t" r="r" b="b"/>
                <a:pathLst>
                  <a:path w="269" h="301" extrusionOk="0">
                    <a:moveTo>
                      <a:pt x="68" y="251"/>
                    </a:moveTo>
                    <a:cubicBezTo>
                      <a:pt x="235" y="301"/>
                      <a:pt x="268" y="234"/>
                      <a:pt x="235" y="100"/>
                    </a:cubicBezTo>
                    <a:cubicBezTo>
                      <a:pt x="184" y="50"/>
                      <a:pt x="1" y="0"/>
                      <a:pt x="68" y="2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671;p21">
                <a:extLst>
                  <a:ext uri="{FF2B5EF4-FFF2-40B4-BE49-F238E27FC236}">
                    <a16:creationId xmlns:a16="http://schemas.microsoft.com/office/drawing/2014/main" id="{DAEB3C83-0115-48E0-9B10-D727E0EACD05}"/>
                  </a:ext>
                </a:extLst>
              </p:cNvPr>
              <p:cNvSpPr/>
              <p:nvPr/>
            </p:nvSpPr>
            <p:spPr>
              <a:xfrm>
                <a:off x="4266872" y="2508377"/>
                <a:ext cx="8711" cy="7359"/>
              </a:xfrm>
              <a:custGeom>
                <a:avLst/>
                <a:gdLst/>
                <a:ahLst/>
                <a:cxnLst/>
                <a:rect l="l" t="t" r="r" b="b"/>
                <a:pathLst>
                  <a:path w="219" h="185" extrusionOk="0">
                    <a:moveTo>
                      <a:pt x="1" y="51"/>
                    </a:moveTo>
                    <a:lnTo>
                      <a:pt x="18" y="185"/>
                    </a:lnTo>
                    <a:lnTo>
                      <a:pt x="201" y="185"/>
                    </a:lnTo>
                    <a:cubicBezTo>
                      <a:pt x="201" y="101"/>
                      <a:pt x="218" y="51"/>
                      <a:pt x="151" y="18"/>
                    </a:cubicBezTo>
                    <a:cubicBezTo>
                      <a:pt x="118" y="1"/>
                      <a:pt x="1" y="34"/>
                      <a:pt x="1" y="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672;p21">
                <a:extLst>
                  <a:ext uri="{FF2B5EF4-FFF2-40B4-BE49-F238E27FC236}">
                    <a16:creationId xmlns:a16="http://schemas.microsoft.com/office/drawing/2014/main" id="{080666CD-9B9A-413F-ADD1-8F0E6CC4723C}"/>
                  </a:ext>
                </a:extLst>
              </p:cNvPr>
              <p:cNvSpPr/>
              <p:nvPr/>
            </p:nvSpPr>
            <p:spPr>
              <a:xfrm>
                <a:off x="4617155" y="3065346"/>
                <a:ext cx="47892" cy="108394"/>
              </a:xfrm>
              <a:custGeom>
                <a:avLst/>
                <a:gdLst/>
                <a:ahLst/>
                <a:cxnLst/>
                <a:rect l="l" t="t" r="r" b="b"/>
                <a:pathLst>
                  <a:path w="1204" h="2725" extrusionOk="0">
                    <a:moveTo>
                      <a:pt x="201" y="1939"/>
                    </a:moveTo>
                    <a:lnTo>
                      <a:pt x="134" y="2156"/>
                    </a:lnTo>
                    <a:lnTo>
                      <a:pt x="301" y="2206"/>
                    </a:lnTo>
                    <a:cubicBezTo>
                      <a:pt x="217" y="2357"/>
                      <a:pt x="151" y="2524"/>
                      <a:pt x="151" y="2724"/>
                    </a:cubicBezTo>
                    <a:cubicBezTo>
                      <a:pt x="351" y="2724"/>
                      <a:pt x="318" y="2574"/>
                      <a:pt x="418" y="2390"/>
                    </a:cubicBezTo>
                    <a:cubicBezTo>
                      <a:pt x="618" y="2039"/>
                      <a:pt x="1103" y="1521"/>
                      <a:pt x="1103" y="1271"/>
                    </a:cubicBezTo>
                    <a:cubicBezTo>
                      <a:pt x="953" y="1271"/>
                      <a:pt x="886" y="1454"/>
                      <a:pt x="702" y="1655"/>
                    </a:cubicBezTo>
                    <a:cubicBezTo>
                      <a:pt x="585" y="1805"/>
                      <a:pt x="501" y="1922"/>
                      <a:pt x="385" y="2073"/>
                    </a:cubicBezTo>
                    <a:cubicBezTo>
                      <a:pt x="385" y="1872"/>
                      <a:pt x="1153" y="819"/>
                      <a:pt x="1170" y="719"/>
                    </a:cubicBezTo>
                    <a:cubicBezTo>
                      <a:pt x="1203" y="586"/>
                      <a:pt x="1136" y="485"/>
                      <a:pt x="936" y="769"/>
                    </a:cubicBezTo>
                    <a:cubicBezTo>
                      <a:pt x="869" y="870"/>
                      <a:pt x="819" y="953"/>
                      <a:pt x="752" y="1037"/>
                    </a:cubicBezTo>
                    <a:cubicBezTo>
                      <a:pt x="652" y="1187"/>
                      <a:pt x="501" y="1454"/>
                      <a:pt x="385" y="1555"/>
                    </a:cubicBezTo>
                    <a:cubicBezTo>
                      <a:pt x="468" y="1237"/>
                      <a:pt x="1120" y="285"/>
                      <a:pt x="1120" y="118"/>
                    </a:cubicBezTo>
                    <a:cubicBezTo>
                      <a:pt x="1120" y="51"/>
                      <a:pt x="1120" y="68"/>
                      <a:pt x="1103" y="34"/>
                    </a:cubicBezTo>
                    <a:cubicBezTo>
                      <a:pt x="936" y="1"/>
                      <a:pt x="969" y="101"/>
                      <a:pt x="769" y="418"/>
                    </a:cubicBezTo>
                    <a:lnTo>
                      <a:pt x="217" y="1404"/>
                    </a:lnTo>
                    <a:cubicBezTo>
                      <a:pt x="117" y="1588"/>
                      <a:pt x="0" y="1805"/>
                      <a:pt x="167" y="190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673;p21">
                <a:extLst>
                  <a:ext uri="{FF2B5EF4-FFF2-40B4-BE49-F238E27FC236}">
                    <a16:creationId xmlns:a16="http://schemas.microsoft.com/office/drawing/2014/main" id="{9193A2C3-F8F3-41C8-84BC-C3EA96E68F4F}"/>
                  </a:ext>
                </a:extLst>
              </p:cNvPr>
              <p:cNvSpPr/>
              <p:nvPr/>
            </p:nvSpPr>
            <p:spPr>
              <a:xfrm>
                <a:off x="4533383" y="3204250"/>
                <a:ext cx="43238" cy="71162"/>
              </a:xfrm>
              <a:custGeom>
                <a:avLst/>
                <a:gdLst/>
                <a:ahLst/>
                <a:cxnLst/>
                <a:rect l="l" t="t" r="r" b="b"/>
                <a:pathLst>
                  <a:path w="1087" h="1789" extrusionOk="0">
                    <a:moveTo>
                      <a:pt x="201" y="1321"/>
                    </a:moveTo>
                    <a:cubicBezTo>
                      <a:pt x="135" y="1404"/>
                      <a:pt x="1" y="1622"/>
                      <a:pt x="84" y="1772"/>
                    </a:cubicBezTo>
                    <a:cubicBezTo>
                      <a:pt x="252" y="1755"/>
                      <a:pt x="151" y="1789"/>
                      <a:pt x="235" y="1622"/>
                    </a:cubicBezTo>
                    <a:cubicBezTo>
                      <a:pt x="268" y="1538"/>
                      <a:pt x="302" y="1488"/>
                      <a:pt x="335" y="1421"/>
                    </a:cubicBezTo>
                    <a:cubicBezTo>
                      <a:pt x="435" y="1287"/>
                      <a:pt x="502" y="1204"/>
                      <a:pt x="602" y="1070"/>
                    </a:cubicBezTo>
                    <a:cubicBezTo>
                      <a:pt x="669" y="987"/>
                      <a:pt x="1070" y="519"/>
                      <a:pt x="1070" y="419"/>
                    </a:cubicBezTo>
                    <a:cubicBezTo>
                      <a:pt x="1087" y="285"/>
                      <a:pt x="1087" y="385"/>
                      <a:pt x="1070" y="335"/>
                    </a:cubicBezTo>
                    <a:cubicBezTo>
                      <a:pt x="937" y="318"/>
                      <a:pt x="870" y="452"/>
                      <a:pt x="770" y="535"/>
                    </a:cubicBezTo>
                    <a:cubicBezTo>
                      <a:pt x="836" y="402"/>
                      <a:pt x="1054" y="185"/>
                      <a:pt x="987" y="34"/>
                    </a:cubicBezTo>
                    <a:cubicBezTo>
                      <a:pt x="886" y="1"/>
                      <a:pt x="903" y="18"/>
                      <a:pt x="836" y="101"/>
                    </a:cubicBezTo>
                    <a:lnTo>
                      <a:pt x="84" y="1154"/>
                    </a:lnTo>
                    <a:cubicBezTo>
                      <a:pt x="51" y="1304"/>
                      <a:pt x="101" y="1271"/>
                      <a:pt x="201" y="132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674;p21">
                <a:extLst>
                  <a:ext uri="{FF2B5EF4-FFF2-40B4-BE49-F238E27FC236}">
                    <a16:creationId xmlns:a16="http://schemas.microsoft.com/office/drawing/2014/main" id="{75EDB75D-F531-4C89-ADA9-3197803F4359}"/>
                  </a:ext>
                </a:extLst>
              </p:cNvPr>
              <p:cNvSpPr/>
              <p:nvPr/>
            </p:nvSpPr>
            <p:spPr>
              <a:xfrm>
                <a:off x="4604506" y="3395661"/>
                <a:ext cx="57200" cy="83811"/>
              </a:xfrm>
              <a:custGeom>
                <a:avLst/>
                <a:gdLst/>
                <a:ahLst/>
                <a:cxnLst/>
                <a:rect l="l" t="t" r="r" b="b"/>
                <a:pathLst>
                  <a:path w="1438" h="2107" extrusionOk="0">
                    <a:moveTo>
                      <a:pt x="736" y="786"/>
                    </a:moveTo>
                    <a:cubicBezTo>
                      <a:pt x="686" y="970"/>
                      <a:pt x="435" y="1271"/>
                      <a:pt x="368" y="1622"/>
                    </a:cubicBezTo>
                    <a:cubicBezTo>
                      <a:pt x="285" y="1488"/>
                      <a:pt x="368" y="1521"/>
                      <a:pt x="235" y="1505"/>
                    </a:cubicBezTo>
                    <a:cubicBezTo>
                      <a:pt x="151" y="1605"/>
                      <a:pt x="185" y="1688"/>
                      <a:pt x="101" y="1805"/>
                    </a:cubicBezTo>
                    <a:cubicBezTo>
                      <a:pt x="51" y="1922"/>
                      <a:pt x="1" y="1956"/>
                      <a:pt x="1" y="2106"/>
                    </a:cubicBezTo>
                    <a:cubicBezTo>
                      <a:pt x="118" y="2106"/>
                      <a:pt x="151" y="2056"/>
                      <a:pt x="218" y="1989"/>
                    </a:cubicBezTo>
                    <a:cubicBezTo>
                      <a:pt x="285" y="1906"/>
                      <a:pt x="302" y="1889"/>
                      <a:pt x="335" y="1755"/>
                    </a:cubicBezTo>
                    <a:cubicBezTo>
                      <a:pt x="385" y="1688"/>
                      <a:pt x="335" y="1789"/>
                      <a:pt x="435" y="1739"/>
                    </a:cubicBezTo>
                    <a:cubicBezTo>
                      <a:pt x="485" y="1705"/>
                      <a:pt x="485" y="1688"/>
                      <a:pt x="519" y="1622"/>
                    </a:cubicBezTo>
                    <a:cubicBezTo>
                      <a:pt x="769" y="1154"/>
                      <a:pt x="1388" y="185"/>
                      <a:pt x="1438" y="18"/>
                    </a:cubicBezTo>
                    <a:cubicBezTo>
                      <a:pt x="1287" y="1"/>
                      <a:pt x="1271" y="51"/>
                      <a:pt x="1204" y="151"/>
                    </a:cubicBezTo>
                    <a:lnTo>
                      <a:pt x="753" y="769"/>
                    </a:lnTo>
                    <a:cubicBezTo>
                      <a:pt x="753" y="769"/>
                      <a:pt x="753" y="786"/>
                      <a:pt x="736" y="78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675;p21">
                <a:extLst>
                  <a:ext uri="{FF2B5EF4-FFF2-40B4-BE49-F238E27FC236}">
                    <a16:creationId xmlns:a16="http://schemas.microsoft.com/office/drawing/2014/main" id="{8C0E34BC-FB15-4B65-B79E-62329A5083C0}"/>
                  </a:ext>
                </a:extLst>
              </p:cNvPr>
              <p:cNvSpPr/>
              <p:nvPr/>
            </p:nvSpPr>
            <p:spPr>
              <a:xfrm>
                <a:off x="4858407" y="3572473"/>
                <a:ext cx="12649" cy="93756"/>
              </a:xfrm>
              <a:custGeom>
                <a:avLst/>
                <a:gdLst/>
                <a:ahLst/>
                <a:cxnLst/>
                <a:rect l="l" t="t" r="r" b="b"/>
                <a:pathLst>
                  <a:path w="318" h="2357" extrusionOk="0">
                    <a:moveTo>
                      <a:pt x="218" y="0"/>
                    </a:moveTo>
                    <a:cubicBezTo>
                      <a:pt x="67" y="34"/>
                      <a:pt x="84" y="67"/>
                      <a:pt x="84" y="234"/>
                    </a:cubicBezTo>
                    <a:cubicBezTo>
                      <a:pt x="67" y="568"/>
                      <a:pt x="0" y="2256"/>
                      <a:pt x="301" y="2356"/>
                    </a:cubicBezTo>
                    <a:cubicBezTo>
                      <a:pt x="318" y="2289"/>
                      <a:pt x="251" y="167"/>
                      <a:pt x="218" y="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676;p21">
                <a:extLst>
                  <a:ext uri="{FF2B5EF4-FFF2-40B4-BE49-F238E27FC236}">
                    <a16:creationId xmlns:a16="http://schemas.microsoft.com/office/drawing/2014/main" id="{82C33B31-8F97-4017-A1A2-D9BE3B044E22}"/>
                  </a:ext>
                </a:extLst>
              </p:cNvPr>
              <p:cNvSpPr/>
              <p:nvPr/>
            </p:nvSpPr>
            <p:spPr>
              <a:xfrm>
                <a:off x="4868391" y="3709388"/>
                <a:ext cx="11973" cy="83771"/>
              </a:xfrm>
              <a:custGeom>
                <a:avLst/>
                <a:gdLst/>
                <a:ahLst/>
                <a:cxnLst/>
                <a:rect l="l" t="t" r="r" b="b"/>
                <a:pathLst>
                  <a:path w="301" h="2106" extrusionOk="0">
                    <a:moveTo>
                      <a:pt x="201" y="0"/>
                    </a:moveTo>
                    <a:cubicBezTo>
                      <a:pt x="67" y="0"/>
                      <a:pt x="84" y="17"/>
                      <a:pt x="84" y="184"/>
                    </a:cubicBezTo>
                    <a:lnTo>
                      <a:pt x="50" y="1086"/>
                    </a:lnTo>
                    <a:cubicBezTo>
                      <a:pt x="50" y="1387"/>
                      <a:pt x="0" y="2106"/>
                      <a:pt x="217" y="2106"/>
                    </a:cubicBezTo>
                    <a:cubicBezTo>
                      <a:pt x="301" y="2005"/>
                      <a:pt x="251" y="1805"/>
                      <a:pt x="251" y="1621"/>
                    </a:cubicBezTo>
                    <a:cubicBezTo>
                      <a:pt x="251" y="1304"/>
                      <a:pt x="284" y="134"/>
                      <a:pt x="201" y="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677;p21">
                <a:extLst>
                  <a:ext uri="{FF2B5EF4-FFF2-40B4-BE49-F238E27FC236}">
                    <a16:creationId xmlns:a16="http://schemas.microsoft.com/office/drawing/2014/main" id="{8E0BBE5F-3A8C-4BE6-9A20-13AFB3AD8CB5}"/>
                  </a:ext>
                </a:extLst>
              </p:cNvPr>
              <p:cNvSpPr/>
              <p:nvPr/>
            </p:nvSpPr>
            <p:spPr>
              <a:xfrm>
                <a:off x="4532747" y="3331221"/>
                <a:ext cx="51870" cy="69810"/>
              </a:xfrm>
              <a:custGeom>
                <a:avLst/>
                <a:gdLst/>
                <a:ahLst/>
                <a:cxnLst/>
                <a:rect l="l" t="t" r="r" b="b"/>
                <a:pathLst>
                  <a:path w="1304" h="1755" extrusionOk="0">
                    <a:moveTo>
                      <a:pt x="351" y="1337"/>
                    </a:moveTo>
                    <a:cubicBezTo>
                      <a:pt x="568" y="1136"/>
                      <a:pt x="1287" y="284"/>
                      <a:pt x="1304" y="0"/>
                    </a:cubicBezTo>
                    <a:cubicBezTo>
                      <a:pt x="1120" y="34"/>
                      <a:pt x="1153" y="84"/>
                      <a:pt x="1053" y="217"/>
                    </a:cubicBezTo>
                    <a:cubicBezTo>
                      <a:pt x="869" y="435"/>
                      <a:pt x="84" y="1354"/>
                      <a:pt x="50" y="1521"/>
                    </a:cubicBezTo>
                    <a:cubicBezTo>
                      <a:pt x="0" y="1755"/>
                      <a:pt x="284" y="1654"/>
                      <a:pt x="351" y="1470"/>
                    </a:cubicBezTo>
                    <a:cubicBezTo>
                      <a:pt x="401" y="1337"/>
                      <a:pt x="301" y="1420"/>
                      <a:pt x="351" y="133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678;p21">
                <a:extLst>
                  <a:ext uri="{FF2B5EF4-FFF2-40B4-BE49-F238E27FC236}">
                    <a16:creationId xmlns:a16="http://schemas.microsoft.com/office/drawing/2014/main" id="{907C9B0D-A212-4DA7-A1BF-C18205830ED1}"/>
                  </a:ext>
                </a:extLst>
              </p:cNvPr>
              <p:cNvSpPr/>
              <p:nvPr/>
            </p:nvSpPr>
            <p:spPr>
              <a:xfrm>
                <a:off x="4834461" y="3581105"/>
                <a:ext cx="10700" cy="72475"/>
              </a:xfrm>
              <a:custGeom>
                <a:avLst/>
                <a:gdLst/>
                <a:ahLst/>
                <a:cxnLst/>
                <a:rect l="l" t="t" r="r" b="b"/>
                <a:pathLst>
                  <a:path w="269" h="1822" extrusionOk="0">
                    <a:moveTo>
                      <a:pt x="34" y="986"/>
                    </a:moveTo>
                    <a:cubicBezTo>
                      <a:pt x="34" y="1204"/>
                      <a:pt x="1" y="1772"/>
                      <a:pt x="201" y="1822"/>
                    </a:cubicBezTo>
                    <a:cubicBezTo>
                      <a:pt x="268" y="1671"/>
                      <a:pt x="218" y="702"/>
                      <a:pt x="218" y="418"/>
                    </a:cubicBezTo>
                    <a:cubicBezTo>
                      <a:pt x="201" y="151"/>
                      <a:pt x="252" y="118"/>
                      <a:pt x="135" y="34"/>
                    </a:cubicBezTo>
                    <a:cubicBezTo>
                      <a:pt x="34" y="84"/>
                      <a:pt x="101" y="1"/>
                      <a:pt x="68" y="118"/>
                    </a:cubicBezTo>
                    <a:cubicBezTo>
                      <a:pt x="34" y="201"/>
                      <a:pt x="34" y="886"/>
                      <a:pt x="34" y="98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679;p21">
                <a:extLst>
                  <a:ext uri="{FF2B5EF4-FFF2-40B4-BE49-F238E27FC236}">
                    <a16:creationId xmlns:a16="http://schemas.microsoft.com/office/drawing/2014/main" id="{4F75C31C-8638-4959-BF68-8236C4C1C4F2}"/>
                  </a:ext>
                </a:extLst>
              </p:cNvPr>
              <p:cNvSpPr/>
              <p:nvPr/>
            </p:nvSpPr>
            <p:spPr>
              <a:xfrm>
                <a:off x="4895639" y="3711377"/>
                <a:ext cx="9348" cy="75816"/>
              </a:xfrm>
              <a:custGeom>
                <a:avLst/>
                <a:gdLst/>
                <a:ahLst/>
                <a:cxnLst/>
                <a:rect l="l" t="t" r="r" b="b"/>
                <a:pathLst>
                  <a:path w="235" h="1906" extrusionOk="0">
                    <a:moveTo>
                      <a:pt x="217" y="569"/>
                    </a:moveTo>
                    <a:cubicBezTo>
                      <a:pt x="217" y="435"/>
                      <a:pt x="234" y="84"/>
                      <a:pt x="117" y="0"/>
                    </a:cubicBezTo>
                    <a:cubicBezTo>
                      <a:pt x="34" y="84"/>
                      <a:pt x="34" y="151"/>
                      <a:pt x="34" y="318"/>
                    </a:cubicBezTo>
                    <a:cubicBezTo>
                      <a:pt x="17" y="535"/>
                      <a:pt x="0" y="1588"/>
                      <a:pt x="50" y="1738"/>
                    </a:cubicBezTo>
                    <a:cubicBezTo>
                      <a:pt x="100" y="1905"/>
                      <a:pt x="34" y="1788"/>
                      <a:pt x="167" y="183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680;p21">
                <a:extLst>
                  <a:ext uri="{FF2B5EF4-FFF2-40B4-BE49-F238E27FC236}">
                    <a16:creationId xmlns:a16="http://schemas.microsoft.com/office/drawing/2014/main" id="{C66AC1EE-B3D7-4518-9990-DE871BB19C5B}"/>
                  </a:ext>
                </a:extLst>
              </p:cNvPr>
              <p:cNvSpPr/>
              <p:nvPr/>
            </p:nvSpPr>
            <p:spPr>
              <a:xfrm>
                <a:off x="4386524" y="3856924"/>
                <a:ext cx="47216" cy="51233"/>
              </a:xfrm>
              <a:custGeom>
                <a:avLst/>
                <a:gdLst/>
                <a:ahLst/>
                <a:cxnLst/>
                <a:rect l="l" t="t" r="r" b="b"/>
                <a:pathLst>
                  <a:path w="1187" h="1288" extrusionOk="0">
                    <a:moveTo>
                      <a:pt x="669" y="686"/>
                    </a:moveTo>
                    <a:cubicBezTo>
                      <a:pt x="786" y="552"/>
                      <a:pt x="1187" y="168"/>
                      <a:pt x="1187" y="34"/>
                    </a:cubicBezTo>
                    <a:cubicBezTo>
                      <a:pt x="1036" y="1"/>
                      <a:pt x="769" y="285"/>
                      <a:pt x="652" y="418"/>
                    </a:cubicBezTo>
                    <a:cubicBezTo>
                      <a:pt x="451" y="619"/>
                      <a:pt x="0" y="1037"/>
                      <a:pt x="84" y="128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681;p21">
                <a:extLst>
                  <a:ext uri="{FF2B5EF4-FFF2-40B4-BE49-F238E27FC236}">
                    <a16:creationId xmlns:a16="http://schemas.microsoft.com/office/drawing/2014/main" id="{93BF8B7F-AD40-4E54-9531-86213C45A0F6}"/>
                  </a:ext>
                </a:extLst>
              </p:cNvPr>
              <p:cNvSpPr/>
              <p:nvPr/>
            </p:nvSpPr>
            <p:spPr>
              <a:xfrm>
                <a:off x="5111632" y="2221261"/>
                <a:ext cx="51194" cy="43914"/>
              </a:xfrm>
              <a:custGeom>
                <a:avLst/>
                <a:gdLst/>
                <a:ahLst/>
                <a:cxnLst/>
                <a:rect l="l" t="t" r="r" b="b"/>
                <a:pathLst>
                  <a:path w="1287" h="1104" extrusionOk="0">
                    <a:moveTo>
                      <a:pt x="0" y="1070"/>
                    </a:moveTo>
                    <a:cubicBezTo>
                      <a:pt x="151" y="1104"/>
                      <a:pt x="468" y="786"/>
                      <a:pt x="685" y="619"/>
                    </a:cubicBezTo>
                    <a:cubicBezTo>
                      <a:pt x="786" y="536"/>
                      <a:pt x="903" y="435"/>
                      <a:pt x="1020" y="352"/>
                    </a:cubicBezTo>
                    <a:cubicBezTo>
                      <a:pt x="1103" y="285"/>
                      <a:pt x="1287" y="185"/>
                      <a:pt x="1287" y="68"/>
                    </a:cubicBezTo>
                    <a:cubicBezTo>
                      <a:pt x="1053" y="1"/>
                      <a:pt x="34" y="836"/>
                      <a:pt x="0" y="107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682;p21">
                <a:extLst>
                  <a:ext uri="{FF2B5EF4-FFF2-40B4-BE49-F238E27FC236}">
                    <a16:creationId xmlns:a16="http://schemas.microsoft.com/office/drawing/2014/main" id="{D7CC3CF0-2011-4278-8954-E870FC1EFDB9}"/>
                  </a:ext>
                </a:extLst>
              </p:cNvPr>
              <p:cNvSpPr/>
              <p:nvPr/>
            </p:nvSpPr>
            <p:spPr>
              <a:xfrm>
                <a:off x="4796592" y="3607676"/>
                <a:ext cx="11337" cy="58552"/>
              </a:xfrm>
              <a:custGeom>
                <a:avLst/>
                <a:gdLst/>
                <a:ahLst/>
                <a:cxnLst/>
                <a:rect l="l" t="t" r="r" b="b"/>
                <a:pathLst>
                  <a:path w="285" h="1472" extrusionOk="0">
                    <a:moveTo>
                      <a:pt x="34" y="753"/>
                    </a:moveTo>
                    <a:cubicBezTo>
                      <a:pt x="34" y="970"/>
                      <a:pt x="1" y="1354"/>
                      <a:pt x="117" y="1471"/>
                    </a:cubicBezTo>
                    <a:cubicBezTo>
                      <a:pt x="234" y="1404"/>
                      <a:pt x="218" y="1204"/>
                      <a:pt x="218" y="1037"/>
                    </a:cubicBezTo>
                    <a:cubicBezTo>
                      <a:pt x="218" y="786"/>
                      <a:pt x="285" y="101"/>
                      <a:pt x="117" y="1"/>
                    </a:cubicBezTo>
                    <a:cubicBezTo>
                      <a:pt x="1" y="135"/>
                      <a:pt x="34" y="569"/>
                      <a:pt x="34" y="75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683;p21">
                <a:extLst>
                  <a:ext uri="{FF2B5EF4-FFF2-40B4-BE49-F238E27FC236}">
                    <a16:creationId xmlns:a16="http://schemas.microsoft.com/office/drawing/2014/main" id="{96D85D62-6A30-4743-8BF8-A624C7AA3F8C}"/>
                  </a:ext>
                </a:extLst>
              </p:cNvPr>
              <p:cNvSpPr/>
              <p:nvPr/>
            </p:nvSpPr>
            <p:spPr>
              <a:xfrm>
                <a:off x="4820539" y="3736636"/>
                <a:ext cx="12649" cy="55848"/>
              </a:xfrm>
              <a:custGeom>
                <a:avLst/>
                <a:gdLst/>
                <a:ahLst/>
                <a:cxnLst/>
                <a:rect l="l" t="t" r="r" b="b"/>
                <a:pathLst>
                  <a:path w="318" h="1404" extrusionOk="0">
                    <a:moveTo>
                      <a:pt x="184" y="0"/>
                    </a:moveTo>
                    <a:cubicBezTo>
                      <a:pt x="0" y="84"/>
                      <a:pt x="67" y="852"/>
                      <a:pt x="84" y="1103"/>
                    </a:cubicBezTo>
                    <a:cubicBezTo>
                      <a:pt x="84" y="1253"/>
                      <a:pt x="84" y="1337"/>
                      <a:pt x="184" y="1404"/>
                    </a:cubicBezTo>
                    <a:cubicBezTo>
                      <a:pt x="284" y="1253"/>
                      <a:pt x="318" y="167"/>
                      <a:pt x="184" y="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684;p21">
                <a:extLst>
                  <a:ext uri="{FF2B5EF4-FFF2-40B4-BE49-F238E27FC236}">
                    <a16:creationId xmlns:a16="http://schemas.microsoft.com/office/drawing/2014/main" id="{5248B3DE-A92B-4D88-B9A4-9EA30B601621}"/>
                  </a:ext>
                </a:extLst>
              </p:cNvPr>
              <p:cNvSpPr/>
              <p:nvPr/>
            </p:nvSpPr>
            <p:spPr>
              <a:xfrm>
                <a:off x="5132237" y="2344891"/>
                <a:ext cx="45903" cy="35919"/>
              </a:xfrm>
              <a:custGeom>
                <a:avLst/>
                <a:gdLst/>
                <a:ahLst/>
                <a:cxnLst/>
                <a:rect l="l" t="t" r="r" b="b"/>
                <a:pathLst>
                  <a:path w="1154" h="903" extrusionOk="0">
                    <a:moveTo>
                      <a:pt x="0" y="903"/>
                    </a:moveTo>
                    <a:cubicBezTo>
                      <a:pt x="234" y="903"/>
                      <a:pt x="535" y="652"/>
                      <a:pt x="685" y="535"/>
                    </a:cubicBezTo>
                    <a:cubicBezTo>
                      <a:pt x="802" y="452"/>
                      <a:pt x="1153" y="134"/>
                      <a:pt x="1153" y="1"/>
                    </a:cubicBezTo>
                    <a:cubicBezTo>
                      <a:pt x="986" y="1"/>
                      <a:pt x="669" y="301"/>
                      <a:pt x="552" y="402"/>
                    </a:cubicBezTo>
                    <a:cubicBezTo>
                      <a:pt x="318" y="585"/>
                      <a:pt x="34" y="736"/>
                      <a:pt x="0" y="90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685;p21">
                <a:extLst>
                  <a:ext uri="{FF2B5EF4-FFF2-40B4-BE49-F238E27FC236}">
                    <a16:creationId xmlns:a16="http://schemas.microsoft.com/office/drawing/2014/main" id="{B32F9E9B-496E-449E-8EC2-4DB772E07240}"/>
                  </a:ext>
                </a:extLst>
              </p:cNvPr>
              <p:cNvSpPr/>
              <p:nvPr/>
            </p:nvSpPr>
            <p:spPr>
              <a:xfrm>
                <a:off x="4627099" y="3187663"/>
                <a:ext cx="31305" cy="47892"/>
              </a:xfrm>
              <a:custGeom>
                <a:avLst/>
                <a:gdLst/>
                <a:ahLst/>
                <a:cxnLst/>
                <a:rect l="l" t="t" r="r" b="b"/>
                <a:pathLst>
                  <a:path w="787" h="1204" extrusionOk="0">
                    <a:moveTo>
                      <a:pt x="101" y="1203"/>
                    </a:moveTo>
                    <a:cubicBezTo>
                      <a:pt x="251" y="1153"/>
                      <a:pt x="786" y="134"/>
                      <a:pt x="652" y="67"/>
                    </a:cubicBezTo>
                    <a:cubicBezTo>
                      <a:pt x="519" y="0"/>
                      <a:pt x="218" y="752"/>
                      <a:pt x="151" y="869"/>
                    </a:cubicBezTo>
                    <a:cubicBezTo>
                      <a:pt x="84" y="1003"/>
                      <a:pt x="1" y="1069"/>
                      <a:pt x="101" y="120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686;p21">
                <a:extLst>
                  <a:ext uri="{FF2B5EF4-FFF2-40B4-BE49-F238E27FC236}">
                    <a16:creationId xmlns:a16="http://schemas.microsoft.com/office/drawing/2014/main" id="{9843C29B-D65E-49FA-9653-82CD95826288}"/>
                  </a:ext>
                </a:extLst>
              </p:cNvPr>
              <p:cNvSpPr/>
              <p:nvPr/>
            </p:nvSpPr>
            <p:spPr>
              <a:xfrm>
                <a:off x="4621133" y="3022824"/>
                <a:ext cx="29276" cy="45227"/>
              </a:xfrm>
              <a:custGeom>
                <a:avLst/>
                <a:gdLst/>
                <a:ahLst/>
                <a:cxnLst/>
                <a:rect l="l" t="t" r="r" b="b"/>
                <a:pathLst>
                  <a:path w="736" h="1137" extrusionOk="0">
                    <a:moveTo>
                      <a:pt x="34" y="1137"/>
                    </a:moveTo>
                    <a:cubicBezTo>
                      <a:pt x="184" y="1137"/>
                      <a:pt x="335" y="802"/>
                      <a:pt x="435" y="652"/>
                    </a:cubicBezTo>
                    <a:cubicBezTo>
                      <a:pt x="502" y="518"/>
                      <a:pt x="736" y="184"/>
                      <a:pt x="686" y="34"/>
                    </a:cubicBezTo>
                    <a:cubicBezTo>
                      <a:pt x="535" y="0"/>
                      <a:pt x="435" y="251"/>
                      <a:pt x="285" y="502"/>
                    </a:cubicBezTo>
                    <a:cubicBezTo>
                      <a:pt x="201" y="635"/>
                      <a:pt x="0" y="969"/>
                      <a:pt x="34" y="113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687;p21">
                <a:extLst>
                  <a:ext uri="{FF2B5EF4-FFF2-40B4-BE49-F238E27FC236}">
                    <a16:creationId xmlns:a16="http://schemas.microsoft.com/office/drawing/2014/main" id="{18D1D527-0C72-4B87-AF29-4DAB391F3135}"/>
                  </a:ext>
                </a:extLst>
              </p:cNvPr>
              <p:cNvSpPr/>
              <p:nvPr/>
            </p:nvSpPr>
            <p:spPr>
              <a:xfrm>
                <a:off x="4794603" y="3325214"/>
                <a:ext cx="45227" cy="21321"/>
              </a:xfrm>
              <a:custGeom>
                <a:avLst/>
                <a:gdLst/>
                <a:ahLst/>
                <a:cxnLst/>
                <a:rect l="l" t="t" r="r" b="b"/>
                <a:pathLst>
                  <a:path w="1137" h="536" extrusionOk="0">
                    <a:moveTo>
                      <a:pt x="0" y="502"/>
                    </a:moveTo>
                    <a:cubicBezTo>
                      <a:pt x="167" y="535"/>
                      <a:pt x="468" y="418"/>
                      <a:pt x="619" y="368"/>
                    </a:cubicBezTo>
                    <a:cubicBezTo>
                      <a:pt x="853" y="268"/>
                      <a:pt x="1103" y="218"/>
                      <a:pt x="1137" y="84"/>
                    </a:cubicBezTo>
                    <a:cubicBezTo>
                      <a:pt x="919" y="1"/>
                      <a:pt x="452" y="218"/>
                      <a:pt x="218" y="302"/>
                    </a:cubicBezTo>
                    <a:cubicBezTo>
                      <a:pt x="84" y="368"/>
                      <a:pt x="0" y="368"/>
                      <a:pt x="0" y="5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688;p21">
                <a:extLst>
                  <a:ext uri="{FF2B5EF4-FFF2-40B4-BE49-F238E27FC236}">
                    <a16:creationId xmlns:a16="http://schemas.microsoft.com/office/drawing/2014/main" id="{C959E104-BC98-48C6-8B19-71B0381E829F}"/>
                  </a:ext>
                </a:extLst>
              </p:cNvPr>
              <p:cNvSpPr/>
              <p:nvPr/>
            </p:nvSpPr>
            <p:spPr>
              <a:xfrm>
                <a:off x="4754070" y="3905453"/>
                <a:ext cx="17303" cy="45227"/>
              </a:xfrm>
              <a:custGeom>
                <a:avLst/>
                <a:gdLst/>
                <a:ahLst/>
                <a:cxnLst/>
                <a:rect l="l" t="t" r="r" b="b"/>
                <a:pathLst>
                  <a:path w="435" h="1137" extrusionOk="0">
                    <a:moveTo>
                      <a:pt x="34" y="1136"/>
                    </a:moveTo>
                    <a:cubicBezTo>
                      <a:pt x="201" y="1136"/>
                      <a:pt x="251" y="886"/>
                      <a:pt x="301" y="635"/>
                    </a:cubicBezTo>
                    <a:cubicBezTo>
                      <a:pt x="351" y="451"/>
                      <a:pt x="435" y="167"/>
                      <a:pt x="334" y="0"/>
                    </a:cubicBezTo>
                    <a:cubicBezTo>
                      <a:pt x="217" y="34"/>
                      <a:pt x="217" y="84"/>
                      <a:pt x="201" y="218"/>
                    </a:cubicBezTo>
                    <a:cubicBezTo>
                      <a:pt x="151" y="451"/>
                      <a:pt x="0" y="986"/>
                      <a:pt x="34" y="11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689;p21">
                <a:extLst>
                  <a:ext uri="{FF2B5EF4-FFF2-40B4-BE49-F238E27FC236}">
                    <a16:creationId xmlns:a16="http://schemas.microsoft.com/office/drawing/2014/main" id="{D3DBC4D2-F0FC-461B-8798-509B08B5D0BF}"/>
                  </a:ext>
                </a:extLst>
              </p:cNvPr>
              <p:cNvSpPr/>
              <p:nvPr/>
            </p:nvSpPr>
            <p:spPr>
              <a:xfrm>
                <a:off x="5116962" y="2538967"/>
                <a:ext cx="41209" cy="28640"/>
              </a:xfrm>
              <a:custGeom>
                <a:avLst/>
                <a:gdLst/>
                <a:ahLst/>
                <a:cxnLst/>
                <a:rect l="l" t="t" r="r" b="b"/>
                <a:pathLst>
                  <a:path w="1036" h="720" extrusionOk="0">
                    <a:moveTo>
                      <a:pt x="0" y="719"/>
                    </a:moveTo>
                    <a:cubicBezTo>
                      <a:pt x="184" y="719"/>
                      <a:pt x="986" y="251"/>
                      <a:pt x="1036" y="84"/>
                    </a:cubicBezTo>
                    <a:cubicBezTo>
                      <a:pt x="886" y="1"/>
                      <a:pt x="585" y="201"/>
                      <a:pt x="451" y="285"/>
                    </a:cubicBezTo>
                    <a:cubicBezTo>
                      <a:pt x="301" y="385"/>
                      <a:pt x="17" y="552"/>
                      <a:pt x="0" y="7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690;p21">
                <a:extLst>
                  <a:ext uri="{FF2B5EF4-FFF2-40B4-BE49-F238E27FC236}">
                    <a16:creationId xmlns:a16="http://schemas.microsoft.com/office/drawing/2014/main" id="{C885FDFD-D240-47CB-A3AA-BA689EDF8F93}"/>
                  </a:ext>
                </a:extLst>
              </p:cNvPr>
              <p:cNvSpPr/>
              <p:nvPr/>
            </p:nvSpPr>
            <p:spPr>
              <a:xfrm>
                <a:off x="4218383" y="3696102"/>
                <a:ext cx="36595" cy="35919"/>
              </a:xfrm>
              <a:custGeom>
                <a:avLst/>
                <a:gdLst/>
                <a:ahLst/>
                <a:cxnLst/>
                <a:rect l="l" t="t" r="r" b="b"/>
                <a:pathLst>
                  <a:path w="920" h="903" extrusionOk="0">
                    <a:moveTo>
                      <a:pt x="117" y="902"/>
                    </a:moveTo>
                    <a:cubicBezTo>
                      <a:pt x="251" y="869"/>
                      <a:pt x="251" y="785"/>
                      <a:pt x="334" y="702"/>
                    </a:cubicBezTo>
                    <a:cubicBezTo>
                      <a:pt x="501" y="518"/>
                      <a:pt x="902" y="251"/>
                      <a:pt x="919" y="84"/>
                    </a:cubicBezTo>
                    <a:cubicBezTo>
                      <a:pt x="802" y="0"/>
                      <a:pt x="769" y="84"/>
                      <a:pt x="652" y="167"/>
                    </a:cubicBezTo>
                    <a:cubicBezTo>
                      <a:pt x="501" y="284"/>
                      <a:pt x="0" y="668"/>
                      <a:pt x="117" y="9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691;p21">
                <a:extLst>
                  <a:ext uri="{FF2B5EF4-FFF2-40B4-BE49-F238E27FC236}">
                    <a16:creationId xmlns:a16="http://schemas.microsoft.com/office/drawing/2014/main" id="{073FA6E6-28D7-49C2-A68C-B50AD0A15309}"/>
                  </a:ext>
                </a:extLst>
              </p:cNvPr>
              <p:cNvSpPr/>
              <p:nvPr/>
            </p:nvSpPr>
            <p:spPr>
              <a:xfrm>
                <a:off x="4839115" y="3101226"/>
                <a:ext cx="45903" cy="19332"/>
              </a:xfrm>
              <a:custGeom>
                <a:avLst/>
                <a:gdLst/>
                <a:ahLst/>
                <a:cxnLst/>
                <a:rect l="l" t="t" r="r" b="b"/>
                <a:pathLst>
                  <a:path w="1154" h="486" extrusionOk="0">
                    <a:moveTo>
                      <a:pt x="1" y="385"/>
                    </a:moveTo>
                    <a:cubicBezTo>
                      <a:pt x="135" y="486"/>
                      <a:pt x="402" y="352"/>
                      <a:pt x="552" y="302"/>
                    </a:cubicBezTo>
                    <a:cubicBezTo>
                      <a:pt x="736" y="252"/>
                      <a:pt x="1037" y="252"/>
                      <a:pt x="1154" y="151"/>
                    </a:cubicBezTo>
                    <a:cubicBezTo>
                      <a:pt x="1054" y="1"/>
                      <a:pt x="669" y="68"/>
                      <a:pt x="519" y="118"/>
                    </a:cubicBezTo>
                    <a:cubicBezTo>
                      <a:pt x="352" y="185"/>
                      <a:pt x="101" y="268"/>
                      <a:pt x="1" y="3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692;p21">
                <a:extLst>
                  <a:ext uri="{FF2B5EF4-FFF2-40B4-BE49-F238E27FC236}">
                    <a16:creationId xmlns:a16="http://schemas.microsoft.com/office/drawing/2014/main" id="{8B3B5FCA-5904-4030-AC98-C93863BBA4B6}"/>
                  </a:ext>
                </a:extLst>
              </p:cNvPr>
              <p:cNvSpPr/>
              <p:nvPr/>
            </p:nvSpPr>
            <p:spPr>
              <a:xfrm>
                <a:off x="4655700" y="3473426"/>
                <a:ext cx="23946" cy="38584"/>
              </a:xfrm>
              <a:custGeom>
                <a:avLst/>
                <a:gdLst/>
                <a:ahLst/>
                <a:cxnLst/>
                <a:rect l="l" t="t" r="r" b="b"/>
                <a:pathLst>
                  <a:path w="602" h="970" extrusionOk="0">
                    <a:moveTo>
                      <a:pt x="17" y="970"/>
                    </a:moveTo>
                    <a:cubicBezTo>
                      <a:pt x="184" y="953"/>
                      <a:pt x="234" y="786"/>
                      <a:pt x="351" y="519"/>
                    </a:cubicBezTo>
                    <a:cubicBezTo>
                      <a:pt x="468" y="251"/>
                      <a:pt x="602" y="118"/>
                      <a:pt x="485" y="1"/>
                    </a:cubicBezTo>
                    <a:cubicBezTo>
                      <a:pt x="318" y="51"/>
                      <a:pt x="0" y="719"/>
                      <a:pt x="17" y="97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693;p21">
                <a:extLst>
                  <a:ext uri="{FF2B5EF4-FFF2-40B4-BE49-F238E27FC236}">
                    <a16:creationId xmlns:a16="http://schemas.microsoft.com/office/drawing/2014/main" id="{63E24AAF-8B79-4922-B9B3-55F392055A9E}"/>
                  </a:ext>
                </a:extLst>
              </p:cNvPr>
              <p:cNvSpPr/>
              <p:nvPr/>
            </p:nvSpPr>
            <p:spPr>
              <a:xfrm>
                <a:off x="4761349" y="3457475"/>
                <a:ext cx="33294" cy="39260"/>
              </a:xfrm>
              <a:custGeom>
                <a:avLst/>
                <a:gdLst/>
                <a:ahLst/>
                <a:cxnLst/>
                <a:rect l="l" t="t" r="r" b="b"/>
                <a:pathLst>
                  <a:path w="837" h="987" extrusionOk="0">
                    <a:moveTo>
                      <a:pt x="51" y="134"/>
                    </a:moveTo>
                    <a:cubicBezTo>
                      <a:pt x="1" y="235"/>
                      <a:pt x="552" y="987"/>
                      <a:pt x="836" y="803"/>
                    </a:cubicBezTo>
                    <a:cubicBezTo>
                      <a:pt x="786" y="686"/>
                      <a:pt x="719" y="669"/>
                      <a:pt x="619" y="586"/>
                    </a:cubicBezTo>
                    <a:cubicBezTo>
                      <a:pt x="536" y="519"/>
                      <a:pt x="502" y="502"/>
                      <a:pt x="435" y="402"/>
                    </a:cubicBezTo>
                    <a:cubicBezTo>
                      <a:pt x="385" y="352"/>
                      <a:pt x="118" y="1"/>
                      <a:pt x="51" y="13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694;p21">
                <a:extLst>
                  <a:ext uri="{FF2B5EF4-FFF2-40B4-BE49-F238E27FC236}">
                    <a16:creationId xmlns:a16="http://schemas.microsoft.com/office/drawing/2014/main" id="{3DD86B52-9646-46B3-934E-3F9439699082}"/>
                  </a:ext>
                </a:extLst>
              </p:cNvPr>
              <p:cNvSpPr/>
              <p:nvPr/>
            </p:nvSpPr>
            <p:spPr>
              <a:xfrm>
                <a:off x="4590544" y="3393672"/>
                <a:ext cx="21997" cy="36595"/>
              </a:xfrm>
              <a:custGeom>
                <a:avLst/>
                <a:gdLst/>
                <a:ahLst/>
                <a:cxnLst/>
                <a:rect l="l" t="t" r="r" b="b"/>
                <a:pathLst>
                  <a:path w="553" h="920" extrusionOk="0">
                    <a:moveTo>
                      <a:pt x="34" y="920"/>
                    </a:moveTo>
                    <a:cubicBezTo>
                      <a:pt x="201" y="920"/>
                      <a:pt x="252" y="769"/>
                      <a:pt x="368" y="535"/>
                    </a:cubicBezTo>
                    <a:cubicBezTo>
                      <a:pt x="435" y="402"/>
                      <a:pt x="552" y="185"/>
                      <a:pt x="552" y="34"/>
                    </a:cubicBezTo>
                    <a:cubicBezTo>
                      <a:pt x="368" y="1"/>
                      <a:pt x="285" y="268"/>
                      <a:pt x="218" y="402"/>
                    </a:cubicBezTo>
                    <a:cubicBezTo>
                      <a:pt x="151" y="535"/>
                      <a:pt x="1" y="753"/>
                      <a:pt x="34" y="92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695;p21">
                <a:extLst>
                  <a:ext uri="{FF2B5EF4-FFF2-40B4-BE49-F238E27FC236}">
                    <a16:creationId xmlns:a16="http://schemas.microsoft.com/office/drawing/2014/main" id="{7FF079B1-70C4-416D-9A79-9C8BBD989608}"/>
                  </a:ext>
                </a:extLst>
              </p:cNvPr>
              <p:cNvSpPr/>
              <p:nvPr/>
            </p:nvSpPr>
            <p:spPr>
              <a:xfrm>
                <a:off x="4587918" y="3253455"/>
                <a:ext cx="29913" cy="34606"/>
              </a:xfrm>
              <a:custGeom>
                <a:avLst/>
                <a:gdLst/>
                <a:ahLst/>
                <a:cxnLst/>
                <a:rect l="l" t="t" r="r" b="b"/>
                <a:pathLst>
                  <a:path w="752" h="870" extrusionOk="0">
                    <a:moveTo>
                      <a:pt x="33" y="869"/>
                    </a:moveTo>
                    <a:cubicBezTo>
                      <a:pt x="201" y="852"/>
                      <a:pt x="752" y="217"/>
                      <a:pt x="735" y="84"/>
                    </a:cubicBezTo>
                    <a:cubicBezTo>
                      <a:pt x="568" y="0"/>
                      <a:pt x="485" y="201"/>
                      <a:pt x="318" y="385"/>
                    </a:cubicBezTo>
                    <a:cubicBezTo>
                      <a:pt x="217" y="485"/>
                      <a:pt x="0" y="702"/>
                      <a:pt x="33" y="8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696;p21">
                <a:extLst>
                  <a:ext uri="{FF2B5EF4-FFF2-40B4-BE49-F238E27FC236}">
                    <a16:creationId xmlns:a16="http://schemas.microsoft.com/office/drawing/2014/main" id="{DE7B055D-08CA-40BF-AB2C-83CF3C9F0FFC}"/>
                  </a:ext>
                </a:extLst>
              </p:cNvPr>
              <p:cNvSpPr/>
              <p:nvPr/>
            </p:nvSpPr>
            <p:spPr>
              <a:xfrm>
                <a:off x="4587918" y="3290647"/>
                <a:ext cx="33254" cy="35959"/>
              </a:xfrm>
              <a:custGeom>
                <a:avLst/>
                <a:gdLst/>
                <a:ahLst/>
                <a:cxnLst/>
                <a:rect l="l" t="t" r="r" b="b"/>
                <a:pathLst>
                  <a:path w="836" h="904" extrusionOk="0">
                    <a:moveTo>
                      <a:pt x="67" y="853"/>
                    </a:moveTo>
                    <a:cubicBezTo>
                      <a:pt x="167" y="903"/>
                      <a:pt x="318" y="719"/>
                      <a:pt x="451" y="552"/>
                    </a:cubicBezTo>
                    <a:cubicBezTo>
                      <a:pt x="518" y="485"/>
                      <a:pt x="835" y="201"/>
                      <a:pt x="752" y="118"/>
                    </a:cubicBezTo>
                    <a:cubicBezTo>
                      <a:pt x="635" y="1"/>
                      <a:pt x="0" y="703"/>
                      <a:pt x="67" y="85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697;p21">
                <a:extLst>
                  <a:ext uri="{FF2B5EF4-FFF2-40B4-BE49-F238E27FC236}">
                    <a16:creationId xmlns:a16="http://schemas.microsoft.com/office/drawing/2014/main" id="{24EF04D7-726D-40D6-BC36-AB060032B434}"/>
                  </a:ext>
                </a:extLst>
              </p:cNvPr>
              <p:cNvSpPr/>
              <p:nvPr/>
            </p:nvSpPr>
            <p:spPr>
              <a:xfrm>
                <a:off x="4503510" y="3939343"/>
                <a:ext cx="30589" cy="31941"/>
              </a:xfrm>
              <a:custGeom>
                <a:avLst/>
                <a:gdLst/>
                <a:ahLst/>
                <a:cxnLst/>
                <a:rect l="l" t="t" r="r" b="b"/>
                <a:pathLst>
                  <a:path w="769" h="803" extrusionOk="0">
                    <a:moveTo>
                      <a:pt x="33" y="802"/>
                    </a:moveTo>
                    <a:cubicBezTo>
                      <a:pt x="184" y="786"/>
                      <a:pt x="167" y="752"/>
                      <a:pt x="267" y="635"/>
                    </a:cubicBezTo>
                    <a:cubicBezTo>
                      <a:pt x="351" y="518"/>
                      <a:pt x="769" y="101"/>
                      <a:pt x="635" y="34"/>
                    </a:cubicBezTo>
                    <a:cubicBezTo>
                      <a:pt x="551" y="0"/>
                      <a:pt x="0" y="535"/>
                      <a:pt x="33" y="8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698;p21">
                <a:extLst>
                  <a:ext uri="{FF2B5EF4-FFF2-40B4-BE49-F238E27FC236}">
                    <a16:creationId xmlns:a16="http://schemas.microsoft.com/office/drawing/2014/main" id="{53702EFD-122B-4420-A6E8-C04E83B5C55E}"/>
                  </a:ext>
                </a:extLst>
              </p:cNvPr>
              <p:cNvSpPr/>
              <p:nvPr/>
            </p:nvSpPr>
            <p:spPr>
              <a:xfrm>
                <a:off x="4405776" y="3516625"/>
                <a:ext cx="25975" cy="33294"/>
              </a:xfrm>
              <a:custGeom>
                <a:avLst/>
                <a:gdLst/>
                <a:ahLst/>
                <a:cxnLst/>
                <a:rect l="l" t="t" r="r" b="b"/>
                <a:pathLst>
                  <a:path w="653" h="837" extrusionOk="0">
                    <a:moveTo>
                      <a:pt x="168" y="836"/>
                    </a:moveTo>
                    <a:cubicBezTo>
                      <a:pt x="268" y="820"/>
                      <a:pt x="252" y="786"/>
                      <a:pt x="302" y="652"/>
                    </a:cubicBezTo>
                    <a:cubicBezTo>
                      <a:pt x="419" y="335"/>
                      <a:pt x="636" y="251"/>
                      <a:pt x="653" y="18"/>
                    </a:cubicBezTo>
                    <a:cubicBezTo>
                      <a:pt x="435" y="1"/>
                      <a:pt x="1" y="535"/>
                      <a:pt x="168" y="8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699;p21">
                <a:extLst>
                  <a:ext uri="{FF2B5EF4-FFF2-40B4-BE49-F238E27FC236}">
                    <a16:creationId xmlns:a16="http://schemas.microsoft.com/office/drawing/2014/main" id="{C89BF6FF-18BC-4F63-84A0-8E8F99947E82}"/>
                  </a:ext>
                </a:extLst>
              </p:cNvPr>
              <p:cNvSpPr/>
              <p:nvPr/>
            </p:nvSpPr>
            <p:spPr>
              <a:xfrm>
                <a:off x="4466954" y="3084638"/>
                <a:ext cx="25298" cy="33254"/>
              </a:xfrm>
              <a:custGeom>
                <a:avLst/>
                <a:gdLst/>
                <a:ahLst/>
                <a:cxnLst/>
                <a:rect l="l" t="t" r="r" b="b"/>
                <a:pathLst>
                  <a:path w="636" h="836" extrusionOk="0">
                    <a:moveTo>
                      <a:pt x="0" y="802"/>
                    </a:moveTo>
                    <a:cubicBezTo>
                      <a:pt x="150" y="836"/>
                      <a:pt x="201" y="735"/>
                      <a:pt x="351" y="518"/>
                    </a:cubicBezTo>
                    <a:cubicBezTo>
                      <a:pt x="401" y="451"/>
                      <a:pt x="635" y="201"/>
                      <a:pt x="551" y="134"/>
                    </a:cubicBezTo>
                    <a:cubicBezTo>
                      <a:pt x="435" y="0"/>
                      <a:pt x="0" y="602"/>
                      <a:pt x="0" y="8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700;p21">
                <a:extLst>
                  <a:ext uri="{FF2B5EF4-FFF2-40B4-BE49-F238E27FC236}">
                    <a16:creationId xmlns:a16="http://schemas.microsoft.com/office/drawing/2014/main" id="{7D060C6A-4727-4F13-83DF-58272C4B208D}"/>
                  </a:ext>
                </a:extLst>
              </p:cNvPr>
              <p:cNvSpPr/>
              <p:nvPr/>
            </p:nvSpPr>
            <p:spPr>
              <a:xfrm>
                <a:off x="4231669" y="3627645"/>
                <a:ext cx="22633" cy="31265"/>
              </a:xfrm>
              <a:custGeom>
                <a:avLst/>
                <a:gdLst/>
                <a:ahLst/>
                <a:cxnLst/>
                <a:rect l="l" t="t" r="r" b="b"/>
                <a:pathLst>
                  <a:path w="569" h="786" extrusionOk="0">
                    <a:moveTo>
                      <a:pt x="0" y="719"/>
                    </a:moveTo>
                    <a:cubicBezTo>
                      <a:pt x="234" y="785"/>
                      <a:pt x="568" y="201"/>
                      <a:pt x="535" y="17"/>
                    </a:cubicBezTo>
                    <a:cubicBezTo>
                      <a:pt x="351" y="0"/>
                      <a:pt x="251" y="267"/>
                      <a:pt x="84" y="518"/>
                    </a:cubicBezTo>
                    <a:cubicBezTo>
                      <a:pt x="17" y="602"/>
                      <a:pt x="0" y="602"/>
                      <a:pt x="0" y="7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701;p21">
                <a:extLst>
                  <a:ext uri="{FF2B5EF4-FFF2-40B4-BE49-F238E27FC236}">
                    <a16:creationId xmlns:a16="http://schemas.microsoft.com/office/drawing/2014/main" id="{FE139900-03CC-4A54-8A92-28E52E85CDFF}"/>
                  </a:ext>
                </a:extLst>
              </p:cNvPr>
              <p:cNvSpPr/>
              <p:nvPr/>
            </p:nvSpPr>
            <p:spPr>
              <a:xfrm>
                <a:off x="4254939" y="3767185"/>
                <a:ext cx="23270" cy="32618"/>
              </a:xfrm>
              <a:custGeom>
                <a:avLst/>
                <a:gdLst/>
                <a:ahLst/>
                <a:cxnLst/>
                <a:rect l="l" t="t" r="r" b="b"/>
                <a:pathLst>
                  <a:path w="585" h="820" extrusionOk="0">
                    <a:moveTo>
                      <a:pt x="100" y="820"/>
                    </a:moveTo>
                    <a:cubicBezTo>
                      <a:pt x="234" y="803"/>
                      <a:pt x="585" y="118"/>
                      <a:pt x="568" y="84"/>
                    </a:cubicBezTo>
                    <a:cubicBezTo>
                      <a:pt x="518" y="1"/>
                      <a:pt x="434" y="84"/>
                      <a:pt x="434" y="84"/>
                    </a:cubicBezTo>
                    <a:cubicBezTo>
                      <a:pt x="434" y="84"/>
                      <a:pt x="368" y="151"/>
                      <a:pt x="351" y="168"/>
                    </a:cubicBezTo>
                    <a:cubicBezTo>
                      <a:pt x="217" y="302"/>
                      <a:pt x="0" y="636"/>
                      <a:pt x="100" y="82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702;p21">
                <a:extLst>
                  <a:ext uri="{FF2B5EF4-FFF2-40B4-BE49-F238E27FC236}">
                    <a16:creationId xmlns:a16="http://schemas.microsoft.com/office/drawing/2014/main" id="{405C5AC1-1F0C-45B2-B332-2189ABA65FDB}"/>
                  </a:ext>
                </a:extLst>
              </p:cNvPr>
              <p:cNvSpPr/>
              <p:nvPr/>
            </p:nvSpPr>
            <p:spPr>
              <a:xfrm>
                <a:off x="4250285" y="3564478"/>
                <a:ext cx="15314" cy="33294"/>
              </a:xfrm>
              <a:custGeom>
                <a:avLst/>
                <a:gdLst/>
                <a:ahLst/>
                <a:cxnLst/>
                <a:rect l="l" t="t" r="r" b="b"/>
                <a:pathLst>
                  <a:path w="385" h="837" extrusionOk="0">
                    <a:moveTo>
                      <a:pt x="100" y="836"/>
                    </a:moveTo>
                    <a:cubicBezTo>
                      <a:pt x="217" y="736"/>
                      <a:pt x="167" y="569"/>
                      <a:pt x="234" y="402"/>
                    </a:cubicBezTo>
                    <a:cubicBezTo>
                      <a:pt x="284" y="251"/>
                      <a:pt x="384" y="168"/>
                      <a:pt x="351" y="1"/>
                    </a:cubicBezTo>
                    <a:cubicBezTo>
                      <a:pt x="134" y="51"/>
                      <a:pt x="0" y="352"/>
                      <a:pt x="17" y="619"/>
                    </a:cubicBezTo>
                    <a:cubicBezTo>
                      <a:pt x="17" y="769"/>
                      <a:pt x="17" y="803"/>
                      <a:pt x="100" y="8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703;p21">
                <a:extLst>
                  <a:ext uri="{FF2B5EF4-FFF2-40B4-BE49-F238E27FC236}">
                    <a16:creationId xmlns:a16="http://schemas.microsoft.com/office/drawing/2014/main" id="{E7B0B300-A9DC-4AC2-A446-0E8B53003F20}"/>
                  </a:ext>
                </a:extLst>
              </p:cNvPr>
              <p:cNvSpPr/>
              <p:nvPr/>
            </p:nvSpPr>
            <p:spPr>
              <a:xfrm>
                <a:off x="4884978" y="3394348"/>
                <a:ext cx="16667" cy="31941"/>
              </a:xfrm>
              <a:custGeom>
                <a:avLst/>
                <a:gdLst/>
                <a:ahLst/>
                <a:cxnLst/>
                <a:rect l="l" t="t" r="r" b="b"/>
                <a:pathLst>
                  <a:path w="419" h="803" extrusionOk="0">
                    <a:moveTo>
                      <a:pt x="402" y="569"/>
                    </a:moveTo>
                    <a:cubicBezTo>
                      <a:pt x="418" y="201"/>
                      <a:pt x="235" y="0"/>
                      <a:pt x="1" y="17"/>
                    </a:cubicBezTo>
                    <a:cubicBezTo>
                      <a:pt x="17" y="234"/>
                      <a:pt x="134" y="201"/>
                      <a:pt x="201" y="368"/>
                    </a:cubicBezTo>
                    <a:cubicBezTo>
                      <a:pt x="235" y="468"/>
                      <a:pt x="251" y="685"/>
                      <a:pt x="268" y="802"/>
                    </a:cubicBezTo>
                    <a:cubicBezTo>
                      <a:pt x="402" y="769"/>
                      <a:pt x="402" y="736"/>
                      <a:pt x="402" y="5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704;p21">
                <a:extLst>
                  <a:ext uri="{FF2B5EF4-FFF2-40B4-BE49-F238E27FC236}">
                    <a16:creationId xmlns:a16="http://schemas.microsoft.com/office/drawing/2014/main" id="{3AEBB3BB-0077-4440-8779-A0C2D9AA0019}"/>
                  </a:ext>
                </a:extLst>
              </p:cNvPr>
              <p:cNvSpPr/>
              <p:nvPr/>
            </p:nvSpPr>
            <p:spPr>
              <a:xfrm>
                <a:off x="4774675" y="3630946"/>
                <a:ext cx="8671" cy="32618"/>
              </a:xfrm>
              <a:custGeom>
                <a:avLst/>
                <a:gdLst/>
                <a:ahLst/>
                <a:cxnLst/>
                <a:rect l="l" t="t" r="r" b="b"/>
                <a:pathLst>
                  <a:path w="218" h="820" extrusionOk="0">
                    <a:moveTo>
                      <a:pt x="134" y="819"/>
                    </a:moveTo>
                    <a:cubicBezTo>
                      <a:pt x="217" y="736"/>
                      <a:pt x="217" y="552"/>
                      <a:pt x="201" y="402"/>
                    </a:cubicBezTo>
                    <a:cubicBezTo>
                      <a:pt x="201" y="118"/>
                      <a:pt x="217" y="34"/>
                      <a:pt x="100" y="1"/>
                    </a:cubicBezTo>
                    <a:cubicBezTo>
                      <a:pt x="0" y="51"/>
                      <a:pt x="17" y="218"/>
                      <a:pt x="17" y="435"/>
                    </a:cubicBezTo>
                    <a:cubicBezTo>
                      <a:pt x="17" y="602"/>
                      <a:pt x="0" y="769"/>
                      <a:pt x="134" y="8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705;p21">
                <a:extLst>
                  <a:ext uri="{FF2B5EF4-FFF2-40B4-BE49-F238E27FC236}">
                    <a16:creationId xmlns:a16="http://schemas.microsoft.com/office/drawing/2014/main" id="{48A5C2E3-232D-4AAF-804B-69E6D0F168B4}"/>
                  </a:ext>
                </a:extLst>
              </p:cNvPr>
              <p:cNvSpPr/>
              <p:nvPr/>
            </p:nvSpPr>
            <p:spPr>
              <a:xfrm>
                <a:off x="4432387" y="3886160"/>
                <a:ext cx="24622" cy="32618"/>
              </a:xfrm>
              <a:custGeom>
                <a:avLst/>
                <a:gdLst/>
                <a:ahLst/>
                <a:cxnLst/>
                <a:rect l="l" t="t" r="r" b="b"/>
                <a:pathLst>
                  <a:path w="619" h="820" extrusionOk="0">
                    <a:moveTo>
                      <a:pt x="67" y="803"/>
                    </a:moveTo>
                    <a:cubicBezTo>
                      <a:pt x="201" y="819"/>
                      <a:pt x="217" y="719"/>
                      <a:pt x="368" y="519"/>
                    </a:cubicBezTo>
                    <a:cubicBezTo>
                      <a:pt x="418" y="452"/>
                      <a:pt x="618" y="201"/>
                      <a:pt x="552" y="134"/>
                    </a:cubicBezTo>
                    <a:cubicBezTo>
                      <a:pt x="418" y="1"/>
                      <a:pt x="0" y="602"/>
                      <a:pt x="67" y="80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706;p21">
                <a:extLst>
                  <a:ext uri="{FF2B5EF4-FFF2-40B4-BE49-F238E27FC236}">
                    <a16:creationId xmlns:a16="http://schemas.microsoft.com/office/drawing/2014/main" id="{E127FD5D-1A27-4FEC-91B3-B3E215FC9673}"/>
                  </a:ext>
                </a:extLst>
              </p:cNvPr>
              <p:cNvSpPr/>
              <p:nvPr/>
            </p:nvSpPr>
            <p:spPr>
              <a:xfrm>
                <a:off x="4542055" y="2733042"/>
                <a:ext cx="24622" cy="28600"/>
              </a:xfrm>
              <a:custGeom>
                <a:avLst/>
                <a:gdLst/>
                <a:ahLst/>
                <a:cxnLst/>
                <a:rect l="l" t="t" r="r" b="b"/>
                <a:pathLst>
                  <a:path w="619" h="719" extrusionOk="0">
                    <a:moveTo>
                      <a:pt x="117" y="719"/>
                    </a:moveTo>
                    <a:cubicBezTo>
                      <a:pt x="251" y="686"/>
                      <a:pt x="334" y="502"/>
                      <a:pt x="401" y="401"/>
                    </a:cubicBezTo>
                    <a:cubicBezTo>
                      <a:pt x="501" y="251"/>
                      <a:pt x="618" y="151"/>
                      <a:pt x="568" y="17"/>
                    </a:cubicBezTo>
                    <a:cubicBezTo>
                      <a:pt x="401" y="0"/>
                      <a:pt x="0" y="518"/>
                      <a:pt x="117" y="7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707;p21">
                <a:extLst>
                  <a:ext uri="{FF2B5EF4-FFF2-40B4-BE49-F238E27FC236}">
                    <a16:creationId xmlns:a16="http://schemas.microsoft.com/office/drawing/2014/main" id="{45C6DA00-CAED-4847-A316-D45FDACF250C}"/>
                  </a:ext>
                </a:extLst>
              </p:cNvPr>
              <p:cNvSpPr/>
              <p:nvPr/>
            </p:nvSpPr>
            <p:spPr>
              <a:xfrm>
                <a:off x="5045840" y="2590797"/>
                <a:ext cx="25935" cy="21997"/>
              </a:xfrm>
              <a:custGeom>
                <a:avLst/>
                <a:gdLst/>
                <a:ahLst/>
                <a:cxnLst/>
                <a:rect l="l" t="t" r="r" b="b"/>
                <a:pathLst>
                  <a:path w="652" h="553" extrusionOk="0">
                    <a:moveTo>
                      <a:pt x="0" y="552"/>
                    </a:moveTo>
                    <a:cubicBezTo>
                      <a:pt x="184" y="536"/>
                      <a:pt x="268" y="419"/>
                      <a:pt x="385" y="335"/>
                    </a:cubicBezTo>
                    <a:cubicBezTo>
                      <a:pt x="485" y="251"/>
                      <a:pt x="652" y="168"/>
                      <a:pt x="652" y="34"/>
                    </a:cubicBezTo>
                    <a:cubicBezTo>
                      <a:pt x="435" y="1"/>
                      <a:pt x="34" y="302"/>
                      <a:pt x="0" y="5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708;p21">
                <a:extLst>
                  <a:ext uri="{FF2B5EF4-FFF2-40B4-BE49-F238E27FC236}">
                    <a16:creationId xmlns:a16="http://schemas.microsoft.com/office/drawing/2014/main" id="{80982C1C-F8C5-4834-9E0D-208DFF156B0A}"/>
                  </a:ext>
                </a:extLst>
              </p:cNvPr>
              <p:cNvSpPr/>
              <p:nvPr/>
            </p:nvSpPr>
            <p:spPr>
              <a:xfrm>
                <a:off x="5091703" y="2117601"/>
                <a:ext cx="20645" cy="26611"/>
              </a:xfrm>
              <a:custGeom>
                <a:avLst/>
                <a:gdLst/>
                <a:ahLst/>
                <a:cxnLst/>
                <a:rect l="l" t="t" r="r" b="b"/>
                <a:pathLst>
                  <a:path w="519" h="669" extrusionOk="0">
                    <a:moveTo>
                      <a:pt x="0" y="635"/>
                    </a:moveTo>
                    <a:cubicBezTo>
                      <a:pt x="234" y="669"/>
                      <a:pt x="201" y="502"/>
                      <a:pt x="301" y="351"/>
                    </a:cubicBezTo>
                    <a:cubicBezTo>
                      <a:pt x="368" y="268"/>
                      <a:pt x="518" y="134"/>
                      <a:pt x="501" y="0"/>
                    </a:cubicBezTo>
                    <a:cubicBezTo>
                      <a:pt x="217" y="101"/>
                      <a:pt x="34" y="335"/>
                      <a:pt x="0" y="6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709;p21">
                <a:extLst>
                  <a:ext uri="{FF2B5EF4-FFF2-40B4-BE49-F238E27FC236}">
                    <a16:creationId xmlns:a16="http://schemas.microsoft.com/office/drawing/2014/main" id="{34CC35C1-FB3C-4055-A476-9F20C22E4789}"/>
                  </a:ext>
                </a:extLst>
              </p:cNvPr>
              <p:cNvSpPr/>
              <p:nvPr/>
            </p:nvSpPr>
            <p:spPr>
              <a:xfrm>
                <a:off x="4546032" y="3932700"/>
                <a:ext cx="21957" cy="29952"/>
              </a:xfrm>
              <a:custGeom>
                <a:avLst/>
                <a:gdLst/>
                <a:ahLst/>
                <a:cxnLst/>
                <a:rect l="l" t="t" r="r" b="b"/>
                <a:pathLst>
                  <a:path w="552" h="753" extrusionOk="0">
                    <a:moveTo>
                      <a:pt x="17" y="752"/>
                    </a:moveTo>
                    <a:cubicBezTo>
                      <a:pt x="251" y="752"/>
                      <a:pt x="552" y="234"/>
                      <a:pt x="485" y="151"/>
                    </a:cubicBezTo>
                    <a:cubicBezTo>
                      <a:pt x="368" y="0"/>
                      <a:pt x="0" y="602"/>
                      <a:pt x="17" y="7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710;p21">
                <a:extLst>
                  <a:ext uri="{FF2B5EF4-FFF2-40B4-BE49-F238E27FC236}">
                    <a16:creationId xmlns:a16="http://schemas.microsoft.com/office/drawing/2014/main" id="{684176E2-1801-4C92-A4D8-481ED2A5C274}"/>
                  </a:ext>
                </a:extLst>
              </p:cNvPr>
              <p:cNvSpPr/>
              <p:nvPr/>
            </p:nvSpPr>
            <p:spPr>
              <a:xfrm>
                <a:off x="4427733" y="3791808"/>
                <a:ext cx="17979" cy="27924"/>
              </a:xfrm>
              <a:custGeom>
                <a:avLst/>
                <a:gdLst/>
                <a:ahLst/>
                <a:cxnLst/>
                <a:rect l="l" t="t" r="r" b="b"/>
                <a:pathLst>
                  <a:path w="452" h="702" extrusionOk="0">
                    <a:moveTo>
                      <a:pt x="101" y="702"/>
                    </a:moveTo>
                    <a:cubicBezTo>
                      <a:pt x="268" y="685"/>
                      <a:pt x="251" y="535"/>
                      <a:pt x="318" y="384"/>
                    </a:cubicBezTo>
                    <a:cubicBezTo>
                      <a:pt x="368" y="251"/>
                      <a:pt x="451" y="151"/>
                      <a:pt x="401" y="0"/>
                    </a:cubicBezTo>
                    <a:cubicBezTo>
                      <a:pt x="201" y="17"/>
                      <a:pt x="0" y="485"/>
                      <a:pt x="101" y="7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711;p21">
                <a:extLst>
                  <a:ext uri="{FF2B5EF4-FFF2-40B4-BE49-F238E27FC236}">
                    <a16:creationId xmlns:a16="http://schemas.microsoft.com/office/drawing/2014/main" id="{6B0DDA9D-CC8E-428C-8552-ED274DA9C15E}"/>
                  </a:ext>
                </a:extLst>
              </p:cNvPr>
              <p:cNvSpPr/>
              <p:nvPr/>
            </p:nvSpPr>
            <p:spPr>
              <a:xfrm>
                <a:off x="4718827" y="2021219"/>
                <a:ext cx="25975" cy="21321"/>
              </a:xfrm>
              <a:custGeom>
                <a:avLst/>
                <a:gdLst/>
                <a:ahLst/>
                <a:cxnLst/>
                <a:rect l="l" t="t" r="r" b="b"/>
                <a:pathLst>
                  <a:path w="653" h="536" extrusionOk="0">
                    <a:moveTo>
                      <a:pt x="1" y="468"/>
                    </a:moveTo>
                    <a:cubicBezTo>
                      <a:pt x="184" y="535"/>
                      <a:pt x="652" y="201"/>
                      <a:pt x="619" y="1"/>
                    </a:cubicBezTo>
                    <a:cubicBezTo>
                      <a:pt x="485" y="17"/>
                      <a:pt x="385" y="101"/>
                      <a:pt x="285" y="168"/>
                    </a:cubicBezTo>
                    <a:cubicBezTo>
                      <a:pt x="168" y="251"/>
                      <a:pt x="17" y="301"/>
                      <a:pt x="1" y="4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712;p21">
                <a:extLst>
                  <a:ext uri="{FF2B5EF4-FFF2-40B4-BE49-F238E27FC236}">
                    <a16:creationId xmlns:a16="http://schemas.microsoft.com/office/drawing/2014/main" id="{F003D6FE-6248-4051-B24E-FD7D52023E7F}"/>
                  </a:ext>
                </a:extLst>
              </p:cNvPr>
              <p:cNvSpPr/>
              <p:nvPr/>
            </p:nvSpPr>
            <p:spPr>
              <a:xfrm>
                <a:off x="4341336" y="3582417"/>
                <a:ext cx="16627" cy="25298"/>
              </a:xfrm>
              <a:custGeom>
                <a:avLst/>
                <a:gdLst/>
                <a:ahLst/>
                <a:cxnLst/>
                <a:rect l="l" t="t" r="r" b="b"/>
                <a:pathLst>
                  <a:path w="418" h="636" extrusionOk="0">
                    <a:moveTo>
                      <a:pt x="50" y="636"/>
                    </a:moveTo>
                    <a:cubicBezTo>
                      <a:pt x="201" y="636"/>
                      <a:pt x="151" y="636"/>
                      <a:pt x="284" y="352"/>
                    </a:cubicBezTo>
                    <a:cubicBezTo>
                      <a:pt x="401" y="118"/>
                      <a:pt x="418" y="85"/>
                      <a:pt x="351" y="1"/>
                    </a:cubicBezTo>
                    <a:cubicBezTo>
                      <a:pt x="217" y="18"/>
                      <a:pt x="167" y="151"/>
                      <a:pt x="117" y="268"/>
                    </a:cubicBezTo>
                    <a:cubicBezTo>
                      <a:pt x="50" y="402"/>
                      <a:pt x="0" y="502"/>
                      <a:pt x="50" y="6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713;p21">
                <a:extLst>
                  <a:ext uri="{FF2B5EF4-FFF2-40B4-BE49-F238E27FC236}">
                    <a16:creationId xmlns:a16="http://schemas.microsoft.com/office/drawing/2014/main" id="{9CBBC40F-47C5-47A6-B799-3B6F52B6247F}"/>
                  </a:ext>
                </a:extLst>
              </p:cNvPr>
              <p:cNvSpPr/>
              <p:nvPr/>
            </p:nvSpPr>
            <p:spPr>
              <a:xfrm>
                <a:off x="4542691" y="1879013"/>
                <a:ext cx="21321" cy="28600"/>
              </a:xfrm>
              <a:custGeom>
                <a:avLst/>
                <a:gdLst/>
                <a:ahLst/>
                <a:cxnLst/>
                <a:rect l="l" t="t" r="r" b="b"/>
                <a:pathLst>
                  <a:path w="536" h="719" extrusionOk="0">
                    <a:moveTo>
                      <a:pt x="485" y="33"/>
                    </a:moveTo>
                    <a:cubicBezTo>
                      <a:pt x="318" y="0"/>
                      <a:pt x="1" y="518"/>
                      <a:pt x="68" y="585"/>
                    </a:cubicBezTo>
                    <a:cubicBezTo>
                      <a:pt x="201" y="718"/>
                      <a:pt x="502" y="167"/>
                      <a:pt x="502" y="167"/>
                    </a:cubicBezTo>
                    <a:cubicBezTo>
                      <a:pt x="502" y="134"/>
                      <a:pt x="536" y="117"/>
                      <a:pt x="485" y="33"/>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714;p21">
                <a:extLst>
                  <a:ext uri="{FF2B5EF4-FFF2-40B4-BE49-F238E27FC236}">
                    <a16:creationId xmlns:a16="http://schemas.microsoft.com/office/drawing/2014/main" id="{D53F4610-0C05-44CC-9FF0-8918B34024D9}"/>
                  </a:ext>
                </a:extLst>
              </p:cNvPr>
              <p:cNvSpPr/>
              <p:nvPr/>
            </p:nvSpPr>
            <p:spPr>
              <a:xfrm>
                <a:off x="4304104" y="3580428"/>
                <a:ext cx="12649" cy="27287"/>
              </a:xfrm>
              <a:custGeom>
                <a:avLst/>
                <a:gdLst/>
                <a:ahLst/>
                <a:cxnLst/>
                <a:rect l="l" t="t" r="r" b="b"/>
                <a:pathLst>
                  <a:path w="318" h="686" extrusionOk="0">
                    <a:moveTo>
                      <a:pt x="134" y="686"/>
                    </a:moveTo>
                    <a:cubicBezTo>
                      <a:pt x="251" y="619"/>
                      <a:pt x="318" y="118"/>
                      <a:pt x="301" y="1"/>
                    </a:cubicBezTo>
                    <a:cubicBezTo>
                      <a:pt x="184" y="18"/>
                      <a:pt x="201" y="1"/>
                      <a:pt x="151" y="101"/>
                    </a:cubicBezTo>
                    <a:cubicBezTo>
                      <a:pt x="67" y="268"/>
                      <a:pt x="0" y="552"/>
                      <a:pt x="134" y="68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715;p21">
                <a:extLst>
                  <a:ext uri="{FF2B5EF4-FFF2-40B4-BE49-F238E27FC236}">
                    <a16:creationId xmlns:a16="http://schemas.microsoft.com/office/drawing/2014/main" id="{F106BD31-A5DD-4DCB-B996-E8BBED005FBE}"/>
                  </a:ext>
                </a:extLst>
              </p:cNvPr>
              <p:cNvSpPr/>
              <p:nvPr/>
            </p:nvSpPr>
            <p:spPr>
              <a:xfrm>
                <a:off x="4395155" y="3076643"/>
                <a:ext cx="23986" cy="16667"/>
              </a:xfrm>
              <a:custGeom>
                <a:avLst/>
                <a:gdLst/>
                <a:ahLst/>
                <a:cxnLst/>
                <a:rect l="l" t="t" r="r" b="b"/>
                <a:pathLst>
                  <a:path w="603" h="419" extrusionOk="0">
                    <a:moveTo>
                      <a:pt x="1" y="68"/>
                    </a:moveTo>
                    <a:cubicBezTo>
                      <a:pt x="17" y="201"/>
                      <a:pt x="17" y="185"/>
                      <a:pt x="268" y="285"/>
                    </a:cubicBezTo>
                    <a:cubicBezTo>
                      <a:pt x="385" y="335"/>
                      <a:pt x="502" y="418"/>
                      <a:pt x="585" y="335"/>
                    </a:cubicBezTo>
                    <a:cubicBezTo>
                      <a:pt x="602" y="185"/>
                      <a:pt x="184" y="1"/>
                      <a:pt x="1" y="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716;p21">
                <a:extLst>
                  <a:ext uri="{FF2B5EF4-FFF2-40B4-BE49-F238E27FC236}">
                    <a16:creationId xmlns:a16="http://schemas.microsoft.com/office/drawing/2014/main" id="{90DCFAA1-7CD2-400A-A47B-6FA616A033F1}"/>
                  </a:ext>
                </a:extLst>
              </p:cNvPr>
              <p:cNvSpPr/>
              <p:nvPr/>
            </p:nvSpPr>
            <p:spPr>
              <a:xfrm>
                <a:off x="4719503" y="3922716"/>
                <a:ext cx="15991" cy="25975"/>
              </a:xfrm>
              <a:custGeom>
                <a:avLst/>
                <a:gdLst/>
                <a:ahLst/>
                <a:cxnLst/>
                <a:rect l="l" t="t" r="r" b="b"/>
                <a:pathLst>
                  <a:path w="402" h="653" extrusionOk="0">
                    <a:moveTo>
                      <a:pt x="50" y="652"/>
                    </a:moveTo>
                    <a:cubicBezTo>
                      <a:pt x="218" y="636"/>
                      <a:pt x="184" y="552"/>
                      <a:pt x="251" y="385"/>
                    </a:cubicBezTo>
                    <a:cubicBezTo>
                      <a:pt x="284" y="301"/>
                      <a:pt x="401" y="134"/>
                      <a:pt x="284" y="84"/>
                    </a:cubicBezTo>
                    <a:cubicBezTo>
                      <a:pt x="151" y="1"/>
                      <a:pt x="0" y="469"/>
                      <a:pt x="50" y="6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717;p21">
                <a:extLst>
                  <a:ext uri="{FF2B5EF4-FFF2-40B4-BE49-F238E27FC236}">
                    <a16:creationId xmlns:a16="http://schemas.microsoft.com/office/drawing/2014/main" id="{13405BF4-9236-4DC2-9980-2DD3400B6EA0}"/>
                  </a:ext>
                </a:extLst>
              </p:cNvPr>
              <p:cNvSpPr/>
              <p:nvPr/>
            </p:nvSpPr>
            <p:spPr>
              <a:xfrm>
                <a:off x="4490184" y="2937739"/>
                <a:ext cx="15991" cy="21997"/>
              </a:xfrm>
              <a:custGeom>
                <a:avLst/>
                <a:gdLst/>
                <a:ahLst/>
                <a:cxnLst/>
                <a:rect l="l" t="t" r="r" b="b"/>
                <a:pathLst>
                  <a:path w="402" h="553" extrusionOk="0">
                    <a:moveTo>
                      <a:pt x="18" y="519"/>
                    </a:moveTo>
                    <a:cubicBezTo>
                      <a:pt x="185" y="552"/>
                      <a:pt x="218" y="469"/>
                      <a:pt x="285" y="335"/>
                    </a:cubicBezTo>
                    <a:cubicBezTo>
                      <a:pt x="335" y="218"/>
                      <a:pt x="402" y="101"/>
                      <a:pt x="352" y="1"/>
                    </a:cubicBezTo>
                    <a:cubicBezTo>
                      <a:pt x="201" y="17"/>
                      <a:pt x="1" y="335"/>
                      <a:pt x="18" y="5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718;p21">
                <a:extLst>
                  <a:ext uri="{FF2B5EF4-FFF2-40B4-BE49-F238E27FC236}">
                    <a16:creationId xmlns:a16="http://schemas.microsoft.com/office/drawing/2014/main" id="{8646D822-24CE-4050-80A5-C9F79DB6624F}"/>
                  </a:ext>
                </a:extLst>
              </p:cNvPr>
              <p:cNvSpPr/>
              <p:nvPr/>
            </p:nvSpPr>
            <p:spPr>
              <a:xfrm>
                <a:off x="4582588" y="3646897"/>
                <a:ext cx="19968" cy="22633"/>
              </a:xfrm>
              <a:custGeom>
                <a:avLst/>
                <a:gdLst/>
                <a:ahLst/>
                <a:cxnLst/>
                <a:rect l="l" t="t" r="r" b="b"/>
                <a:pathLst>
                  <a:path w="502" h="569" extrusionOk="0">
                    <a:moveTo>
                      <a:pt x="502" y="452"/>
                    </a:moveTo>
                    <a:cubicBezTo>
                      <a:pt x="485" y="301"/>
                      <a:pt x="401" y="368"/>
                      <a:pt x="318" y="235"/>
                    </a:cubicBezTo>
                    <a:cubicBezTo>
                      <a:pt x="234" y="134"/>
                      <a:pt x="234" y="1"/>
                      <a:pt x="101" y="51"/>
                    </a:cubicBezTo>
                    <a:cubicBezTo>
                      <a:pt x="0" y="251"/>
                      <a:pt x="268" y="569"/>
                      <a:pt x="502" y="4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719;p21">
                <a:extLst>
                  <a:ext uri="{FF2B5EF4-FFF2-40B4-BE49-F238E27FC236}">
                    <a16:creationId xmlns:a16="http://schemas.microsoft.com/office/drawing/2014/main" id="{0AE3407B-4A31-427F-A8AD-8534E584631C}"/>
                  </a:ext>
                </a:extLst>
              </p:cNvPr>
              <p:cNvSpPr/>
              <p:nvPr/>
            </p:nvSpPr>
            <p:spPr>
              <a:xfrm>
                <a:off x="4591896" y="3776493"/>
                <a:ext cx="14638" cy="21321"/>
              </a:xfrm>
              <a:custGeom>
                <a:avLst/>
                <a:gdLst/>
                <a:ahLst/>
                <a:cxnLst/>
                <a:rect l="l" t="t" r="r" b="b"/>
                <a:pathLst>
                  <a:path w="368" h="536" extrusionOk="0">
                    <a:moveTo>
                      <a:pt x="84" y="536"/>
                    </a:moveTo>
                    <a:cubicBezTo>
                      <a:pt x="234" y="519"/>
                      <a:pt x="251" y="402"/>
                      <a:pt x="284" y="268"/>
                    </a:cubicBezTo>
                    <a:cubicBezTo>
                      <a:pt x="334" y="101"/>
                      <a:pt x="368" y="34"/>
                      <a:pt x="201" y="1"/>
                    </a:cubicBezTo>
                    <a:cubicBezTo>
                      <a:pt x="151" y="68"/>
                      <a:pt x="117" y="168"/>
                      <a:pt x="84" y="285"/>
                    </a:cubicBezTo>
                    <a:cubicBezTo>
                      <a:pt x="34" y="402"/>
                      <a:pt x="0" y="435"/>
                      <a:pt x="84" y="536"/>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720;p21">
                <a:extLst>
                  <a:ext uri="{FF2B5EF4-FFF2-40B4-BE49-F238E27FC236}">
                    <a16:creationId xmlns:a16="http://schemas.microsoft.com/office/drawing/2014/main" id="{20C2A9C5-2D1C-4582-B111-5DF06F6FDC79}"/>
                  </a:ext>
                </a:extLst>
              </p:cNvPr>
              <p:cNvSpPr/>
              <p:nvPr/>
            </p:nvSpPr>
            <p:spPr>
              <a:xfrm>
                <a:off x="4382546" y="2381447"/>
                <a:ext cx="18616" cy="17979"/>
              </a:xfrm>
              <a:custGeom>
                <a:avLst/>
                <a:gdLst/>
                <a:ahLst/>
                <a:cxnLst/>
                <a:rect l="l" t="t" r="r" b="b"/>
                <a:pathLst>
                  <a:path w="468" h="452" extrusionOk="0">
                    <a:moveTo>
                      <a:pt x="368" y="452"/>
                    </a:moveTo>
                    <a:cubicBezTo>
                      <a:pt x="468" y="335"/>
                      <a:pt x="384" y="268"/>
                      <a:pt x="318" y="184"/>
                    </a:cubicBezTo>
                    <a:cubicBezTo>
                      <a:pt x="234" y="101"/>
                      <a:pt x="167" y="17"/>
                      <a:pt x="17" y="1"/>
                    </a:cubicBezTo>
                    <a:cubicBezTo>
                      <a:pt x="0" y="134"/>
                      <a:pt x="34" y="184"/>
                      <a:pt x="117" y="251"/>
                    </a:cubicBezTo>
                    <a:cubicBezTo>
                      <a:pt x="167" y="301"/>
                      <a:pt x="184" y="318"/>
                      <a:pt x="217" y="368"/>
                    </a:cubicBezTo>
                    <a:cubicBezTo>
                      <a:pt x="301" y="452"/>
                      <a:pt x="251" y="435"/>
                      <a:pt x="368" y="4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721;p21">
                <a:extLst>
                  <a:ext uri="{FF2B5EF4-FFF2-40B4-BE49-F238E27FC236}">
                    <a16:creationId xmlns:a16="http://schemas.microsoft.com/office/drawing/2014/main" id="{CDB4CF71-7852-4C3E-8BC0-538C0124AD1E}"/>
                  </a:ext>
                </a:extLst>
              </p:cNvPr>
              <p:cNvSpPr/>
              <p:nvPr/>
            </p:nvSpPr>
            <p:spPr>
              <a:xfrm>
                <a:off x="4482905" y="3891491"/>
                <a:ext cx="15991" cy="21957"/>
              </a:xfrm>
              <a:custGeom>
                <a:avLst/>
                <a:gdLst/>
                <a:ahLst/>
                <a:cxnLst/>
                <a:rect l="l" t="t" r="r" b="b"/>
                <a:pathLst>
                  <a:path w="402" h="552" extrusionOk="0">
                    <a:moveTo>
                      <a:pt x="117" y="552"/>
                    </a:moveTo>
                    <a:cubicBezTo>
                      <a:pt x="267" y="552"/>
                      <a:pt x="384" y="151"/>
                      <a:pt x="351" y="51"/>
                    </a:cubicBezTo>
                    <a:cubicBezTo>
                      <a:pt x="334" y="51"/>
                      <a:pt x="401" y="0"/>
                      <a:pt x="267" y="51"/>
                    </a:cubicBezTo>
                    <a:cubicBezTo>
                      <a:pt x="184" y="67"/>
                      <a:pt x="0" y="401"/>
                      <a:pt x="117" y="5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722;p21">
                <a:extLst>
                  <a:ext uri="{FF2B5EF4-FFF2-40B4-BE49-F238E27FC236}">
                    <a16:creationId xmlns:a16="http://schemas.microsoft.com/office/drawing/2014/main" id="{4290054E-5BD5-4B4F-9357-F3E68254E873}"/>
                  </a:ext>
                </a:extLst>
              </p:cNvPr>
              <p:cNvSpPr/>
              <p:nvPr/>
            </p:nvSpPr>
            <p:spPr>
              <a:xfrm>
                <a:off x="4503510" y="3097924"/>
                <a:ext cx="21281" cy="20645"/>
              </a:xfrm>
              <a:custGeom>
                <a:avLst/>
                <a:gdLst/>
                <a:ahLst/>
                <a:cxnLst/>
                <a:rect l="l" t="t" r="r" b="b"/>
                <a:pathLst>
                  <a:path w="535" h="519" extrusionOk="0">
                    <a:moveTo>
                      <a:pt x="117" y="518"/>
                    </a:moveTo>
                    <a:cubicBezTo>
                      <a:pt x="234" y="502"/>
                      <a:pt x="284" y="401"/>
                      <a:pt x="351" y="318"/>
                    </a:cubicBezTo>
                    <a:cubicBezTo>
                      <a:pt x="401" y="268"/>
                      <a:pt x="535" y="117"/>
                      <a:pt x="451" y="67"/>
                    </a:cubicBezTo>
                    <a:cubicBezTo>
                      <a:pt x="334" y="0"/>
                      <a:pt x="0" y="351"/>
                      <a:pt x="117" y="5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723;p21">
                <a:extLst>
                  <a:ext uri="{FF2B5EF4-FFF2-40B4-BE49-F238E27FC236}">
                    <a16:creationId xmlns:a16="http://schemas.microsoft.com/office/drawing/2014/main" id="{68F71C48-D472-4328-A2F7-E84782FE8525}"/>
                  </a:ext>
                </a:extLst>
              </p:cNvPr>
              <p:cNvSpPr/>
              <p:nvPr/>
            </p:nvSpPr>
            <p:spPr>
              <a:xfrm>
                <a:off x="4379205" y="3582417"/>
                <a:ext cx="11337" cy="23986"/>
              </a:xfrm>
              <a:custGeom>
                <a:avLst/>
                <a:gdLst/>
                <a:ahLst/>
                <a:cxnLst/>
                <a:rect l="l" t="t" r="r" b="b"/>
                <a:pathLst>
                  <a:path w="285" h="603" extrusionOk="0">
                    <a:moveTo>
                      <a:pt x="268" y="18"/>
                    </a:moveTo>
                    <a:cubicBezTo>
                      <a:pt x="101" y="1"/>
                      <a:pt x="101" y="51"/>
                      <a:pt x="67" y="201"/>
                    </a:cubicBezTo>
                    <a:cubicBezTo>
                      <a:pt x="51" y="285"/>
                      <a:pt x="1" y="469"/>
                      <a:pt x="84" y="519"/>
                    </a:cubicBezTo>
                    <a:cubicBezTo>
                      <a:pt x="251" y="602"/>
                      <a:pt x="285" y="118"/>
                      <a:pt x="268" y="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724;p21">
                <a:extLst>
                  <a:ext uri="{FF2B5EF4-FFF2-40B4-BE49-F238E27FC236}">
                    <a16:creationId xmlns:a16="http://schemas.microsoft.com/office/drawing/2014/main" id="{44E297CE-45B4-42A6-8641-82E8DD4EDBF9}"/>
                  </a:ext>
                </a:extLst>
              </p:cNvPr>
              <p:cNvSpPr/>
              <p:nvPr/>
            </p:nvSpPr>
            <p:spPr>
              <a:xfrm>
                <a:off x="4478888" y="3789142"/>
                <a:ext cx="18656" cy="20645"/>
              </a:xfrm>
              <a:custGeom>
                <a:avLst/>
                <a:gdLst/>
                <a:ahLst/>
                <a:cxnLst/>
                <a:rect l="l" t="t" r="r" b="b"/>
                <a:pathLst>
                  <a:path w="469" h="519" extrusionOk="0">
                    <a:moveTo>
                      <a:pt x="168" y="518"/>
                    </a:moveTo>
                    <a:cubicBezTo>
                      <a:pt x="285" y="485"/>
                      <a:pt x="268" y="401"/>
                      <a:pt x="335" y="268"/>
                    </a:cubicBezTo>
                    <a:cubicBezTo>
                      <a:pt x="385" y="184"/>
                      <a:pt x="469" y="17"/>
                      <a:pt x="352" y="17"/>
                    </a:cubicBezTo>
                    <a:cubicBezTo>
                      <a:pt x="251" y="0"/>
                      <a:pt x="1" y="334"/>
                      <a:pt x="168" y="5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725;p21">
                <a:extLst>
                  <a:ext uri="{FF2B5EF4-FFF2-40B4-BE49-F238E27FC236}">
                    <a16:creationId xmlns:a16="http://schemas.microsoft.com/office/drawing/2014/main" id="{CC46CA3A-6E3D-4BEC-8D36-D70C893C9B94}"/>
                  </a:ext>
                </a:extLst>
              </p:cNvPr>
              <p:cNvSpPr/>
              <p:nvPr/>
            </p:nvSpPr>
            <p:spPr>
              <a:xfrm>
                <a:off x="4781954" y="3784488"/>
                <a:ext cx="9348" cy="21321"/>
              </a:xfrm>
              <a:custGeom>
                <a:avLst/>
                <a:gdLst/>
                <a:ahLst/>
                <a:cxnLst/>
                <a:rect l="l" t="t" r="r" b="b"/>
                <a:pathLst>
                  <a:path w="235" h="536" extrusionOk="0">
                    <a:moveTo>
                      <a:pt x="151" y="0"/>
                    </a:moveTo>
                    <a:cubicBezTo>
                      <a:pt x="18" y="34"/>
                      <a:pt x="1" y="151"/>
                      <a:pt x="18" y="301"/>
                    </a:cubicBezTo>
                    <a:cubicBezTo>
                      <a:pt x="18" y="451"/>
                      <a:pt x="84" y="535"/>
                      <a:pt x="218" y="502"/>
                    </a:cubicBezTo>
                    <a:cubicBezTo>
                      <a:pt x="235" y="468"/>
                      <a:pt x="235" y="485"/>
                      <a:pt x="235" y="435"/>
                    </a:cubicBezTo>
                    <a:cubicBezTo>
                      <a:pt x="235" y="351"/>
                      <a:pt x="185" y="50"/>
                      <a:pt x="151" y="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726;p21">
                <a:extLst>
                  <a:ext uri="{FF2B5EF4-FFF2-40B4-BE49-F238E27FC236}">
                    <a16:creationId xmlns:a16="http://schemas.microsoft.com/office/drawing/2014/main" id="{63B08675-7388-4DC1-95FF-8CB603A44DC6}"/>
                  </a:ext>
                </a:extLst>
              </p:cNvPr>
              <p:cNvSpPr/>
              <p:nvPr/>
            </p:nvSpPr>
            <p:spPr>
              <a:xfrm>
                <a:off x="4556653" y="4009114"/>
                <a:ext cx="15354" cy="18656"/>
              </a:xfrm>
              <a:custGeom>
                <a:avLst/>
                <a:gdLst/>
                <a:ahLst/>
                <a:cxnLst/>
                <a:rect l="l" t="t" r="r" b="b"/>
                <a:pathLst>
                  <a:path w="386" h="469" extrusionOk="0">
                    <a:moveTo>
                      <a:pt x="1" y="469"/>
                    </a:moveTo>
                    <a:lnTo>
                      <a:pt x="101" y="469"/>
                    </a:lnTo>
                    <a:cubicBezTo>
                      <a:pt x="168" y="385"/>
                      <a:pt x="385" y="268"/>
                      <a:pt x="335" y="1"/>
                    </a:cubicBezTo>
                    <a:cubicBezTo>
                      <a:pt x="201" y="1"/>
                      <a:pt x="185" y="84"/>
                      <a:pt x="118" y="168"/>
                    </a:cubicBezTo>
                    <a:cubicBezTo>
                      <a:pt x="51" y="285"/>
                      <a:pt x="1" y="318"/>
                      <a:pt x="1" y="4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727;p21">
                <a:extLst>
                  <a:ext uri="{FF2B5EF4-FFF2-40B4-BE49-F238E27FC236}">
                    <a16:creationId xmlns:a16="http://schemas.microsoft.com/office/drawing/2014/main" id="{A0E23734-52A6-4EC5-AEB9-A133742117BE}"/>
                  </a:ext>
                </a:extLst>
              </p:cNvPr>
              <p:cNvSpPr/>
              <p:nvPr/>
            </p:nvSpPr>
            <p:spPr>
              <a:xfrm>
                <a:off x="4988003" y="1897590"/>
                <a:ext cx="19968" cy="26651"/>
              </a:xfrm>
              <a:custGeom>
                <a:avLst/>
                <a:gdLst/>
                <a:ahLst/>
                <a:cxnLst/>
                <a:rect l="l" t="t" r="r" b="b"/>
                <a:pathLst>
                  <a:path w="502" h="670" extrusionOk="0">
                    <a:moveTo>
                      <a:pt x="368" y="84"/>
                    </a:moveTo>
                    <a:cubicBezTo>
                      <a:pt x="268" y="135"/>
                      <a:pt x="184" y="218"/>
                      <a:pt x="118" y="285"/>
                    </a:cubicBezTo>
                    <a:cubicBezTo>
                      <a:pt x="1" y="452"/>
                      <a:pt x="51" y="669"/>
                      <a:pt x="418" y="251"/>
                    </a:cubicBezTo>
                    <a:cubicBezTo>
                      <a:pt x="485" y="185"/>
                      <a:pt x="502" y="1"/>
                      <a:pt x="368" y="8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728;p21">
                <a:extLst>
                  <a:ext uri="{FF2B5EF4-FFF2-40B4-BE49-F238E27FC236}">
                    <a16:creationId xmlns:a16="http://schemas.microsoft.com/office/drawing/2014/main" id="{CCA96C77-9FC6-47BB-A11E-A57807E2D217}"/>
                  </a:ext>
                </a:extLst>
              </p:cNvPr>
              <p:cNvSpPr/>
              <p:nvPr/>
            </p:nvSpPr>
            <p:spPr>
              <a:xfrm>
                <a:off x="4594561" y="3214910"/>
                <a:ext cx="18616" cy="18616"/>
              </a:xfrm>
              <a:custGeom>
                <a:avLst/>
                <a:gdLst/>
                <a:ahLst/>
                <a:cxnLst/>
                <a:rect l="l" t="t" r="r" b="b"/>
                <a:pathLst>
                  <a:path w="468" h="468" extrusionOk="0">
                    <a:moveTo>
                      <a:pt x="0" y="418"/>
                    </a:moveTo>
                    <a:cubicBezTo>
                      <a:pt x="201" y="468"/>
                      <a:pt x="468" y="134"/>
                      <a:pt x="401" y="50"/>
                    </a:cubicBezTo>
                    <a:cubicBezTo>
                      <a:pt x="351" y="0"/>
                      <a:pt x="351" y="0"/>
                      <a:pt x="267" y="34"/>
                    </a:cubicBezTo>
                    <a:cubicBezTo>
                      <a:pt x="251" y="50"/>
                      <a:pt x="0" y="234"/>
                      <a:pt x="0" y="4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729;p21">
                <a:extLst>
                  <a:ext uri="{FF2B5EF4-FFF2-40B4-BE49-F238E27FC236}">
                    <a16:creationId xmlns:a16="http://schemas.microsoft.com/office/drawing/2014/main" id="{3E8CE230-3E9D-40EA-99DF-51F130450110}"/>
                  </a:ext>
                </a:extLst>
              </p:cNvPr>
              <p:cNvSpPr/>
              <p:nvPr/>
            </p:nvSpPr>
            <p:spPr>
              <a:xfrm>
                <a:off x="4677617" y="2053797"/>
                <a:ext cx="23310" cy="28600"/>
              </a:xfrm>
              <a:custGeom>
                <a:avLst/>
                <a:gdLst/>
                <a:ahLst/>
                <a:cxnLst/>
                <a:rect l="l" t="t" r="r" b="b"/>
                <a:pathLst>
                  <a:path w="586" h="719" extrusionOk="0">
                    <a:moveTo>
                      <a:pt x="418" y="117"/>
                    </a:moveTo>
                    <a:cubicBezTo>
                      <a:pt x="1" y="485"/>
                      <a:pt x="268" y="719"/>
                      <a:pt x="519" y="251"/>
                    </a:cubicBezTo>
                    <a:cubicBezTo>
                      <a:pt x="586" y="117"/>
                      <a:pt x="552" y="0"/>
                      <a:pt x="418" y="11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730;p21">
                <a:extLst>
                  <a:ext uri="{FF2B5EF4-FFF2-40B4-BE49-F238E27FC236}">
                    <a16:creationId xmlns:a16="http://schemas.microsoft.com/office/drawing/2014/main" id="{02D8484E-19F6-41E7-B5B7-D777DF5C91C1}"/>
                  </a:ext>
                </a:extLst>
              </p:cNvPr>
              <p:cNvSpPr/>
              <p:nvPr/>
            </p:nvSpPr>
            <p:spPr>
              <a:xfrm>
                <a:off x="4402474" y="3718020"/>
                <a:ext cx="16667" cy="21321"/>
              </a:xfrm>
              <a:custGeom>
                <a:avLst/>
                <a:gdLst/>
                <a:ahLst/>
                <a:cxnLst/>
                <a:rect l="l" t="t" r="r" b="b"/>
                <a:pathLst>
                  <a:path w="419" h="536" extrusionOk="0">
                    <a:moveTo>
                      <a:pt x="17" y="518"/>
                    </a:moveTo>
                    <a:cubicBezTo>
                      <a:pt x="167" y="535"/>
                      <a:pt x="184" y="452"/>
                      <a:pt x="251" y="351"/>
                    </a:cubicBezTo>
                    <a:cubicBezTo>
                      <a:pt x="301" y="285"/>
                      <a:pt x="418" y="168"/>
                      <a:pt x="335" y="84"/>
                    </a:cubicBezTo>
                    <a:cubicBezTo>
                      <a:pt x="234" y="0"/>
                      <a:pt x="0" y="318"/>
                      <a:pt x="17" y="5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731;p21">
                <a:extLst>
                  <a:ext uri="{FF2B5EF4-FFF2-40B4-BE49-F238E27FC236}">
                    <a16:creationId xmlns:a16="http://schemas.microsoft.com/office/drawing/2014/main" id="{0056A9C8-63F3-404E-83E3-D69F1162B6BD}"/>
                  </a:ext>
                </a:extLst>
              </p:cNvPr>
              <p:cNvSpPr/>
              <p:nvPr/>
            </p:nvSpPr>
            <p:spPr>
              <a:xfrm>
                <a:off x="4531394" y="3904776"/>
                <a:ext cx="15354" cy="20645"/>
              </a:xfrm>
              <a:custGeom>
                <a:avLst/>
                <a:gdLst/>
                <a:ahLst/>
                <a:cxnLst/>
                <a:rect l="l" t="t" r="r" b="b"/>
                <a:pathLst>
                  <a:path w="386" h="519" extrusionOk="0">
                    <a:moveTo>
                      <a:pt x="168" y="485"/>
                    </a:moveTo>
                    <a:cubicBezTo>
                      <a:pt x="268" y="435"/>
                      <a:pt x="201" y="519"/>
                      <a:pt x="251" y="385"/>
                    </a:cubicBezTo>
                    <a:cubicBezTo>
                      <a:pt x="352" y="151"/>
                      <a:pt x="385" y="151"/>
                      <a:pt x="335" y="17"/>
                    </a:cubicBezTo>
                    <a:cubicBezTo>
                      <a:pt x="218" y="1"/>
                      <a:pt x="151" y="84"/>
                      <a:pt x="118" y="201"/>
                    </a:cubicBezTo>
                    <a:cubicBezTo>
                      <a:pt x="1" y="485"/>
                      <a:pt x="168" y="485"/>
                      <a:pt x="168" y="4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732;p21">
                <a:extLst>
                  <a:ext uri="{FF2B5EF4-FFF2-40B4-BE49-F238E27FC236}">
                    <a16:creationId xmlns:a16="http://schemas.microsoft.com/office/drawing/2014/main" id="{C83B88A6-7F89-4D51-BAC8-AE12B701F59F}"/>
                  </a:ext>
                </a:extLst>
              </p:cNvPr>
              <p:cNvSpPr/>
              <p:nvPr/>
            </p:nvSpPr>
            <p:spPr>
              <a:xfrm>
                <a:off x="4225662" y="3608352"/>
                <a:ext cx="15991" cy="19332"/>
              </a:xfrm>
              <a:custGeom>
                <a:avLst/>
                <a:gdLst/>
                <a:ahLst/>
                <a:cxnLst/>
                <a:rect l="l" t="t" r="r" b="b"/>
                <a:pathLst>
                  <a:path w="402" h="486" extrusionOk="0">
                    <a:moveTo>
                      <a:pt x="34" y="485"/>
                    </a:moveTo>
                    <a:cubicBezTo>
                      <a:pt x="185" y="485"/>
                      <a:pt x="185" y="435"/>
                      <a:pt x="268" y="318"/>
                    </a:cubicBezTo>
                    <a:cubicBezTo>
                      <a:pt x="318" y="235"/>
                      <a:pt x="402" y="168"/>
                      <a:pt x="352" y="51"/>
                    </a:cubicBezTo>
                    <a:cubicBezTo>
                      <a:pt x="201" y="1"/>
                      <a:pt x="1" y="268"/>
                      <a:pt x="34" y="4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733;p21">
                <a:extLst>
                  <a:ext uri="{FF2B5EF4-FFF2-40B4-BE49-F238E27FC236}">
                    <a16:creationId xmlns:a16="http://schemas.microsoft.com/office/drawing/2014/main" id="{7F02A9D0-3B1A-44ED-8379-82CC617C7033}"/>
                  </a:ext>
                </a:extLst>
              </p:cNvPr>
              <p:cNvSpPr/>
              <p:nvPr/>
            </p:nvSpPr>
            <p:spPr>
              <a:xfrm>
                <a:off x="4682947" y="2586819"/>
                <a:ext cx="17979" cy="15991"/>
              </a:xfrm>
              <a:custGeom>
                <a:avLst/>
                <a:gdLst/>
                <a:ahLst/>
                <a:cxnLst/>
                <a:rect l="l" t="t" r="r" b="b"/>
                <a:pathLst>
                  <a:path w="452" h="402" extrusionOk="0">
                    <a:moveTo>
                      <a:pt x="452" y="335"/>
                    </a:moveTo>
                    <a:cubicBezTo>
                      <a:pt x="452" y="201"/>
                      <a:pt x="385" y="168"/>
                      <a:pt x="284" y="118"/>
                    </a:cubicBezTo>
                    <a:cubicBezTo>
                      <a:pt x="184" y="51"/>
                      <a:pt x="134" y="1"/>
                      <a:pt x="0" y="1"/>
                    </a:cubicBezTo>
                    <a:cubicBezTo>
                      <a:pt x="0" y="184"/>
                      <a:pt x="268" y="402"/>
                      <a:pt x="452" y="3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734;p21">
                <a:extLst>
                  <a:ext uri="{FF2B5EF4-FFF2-40B4-BE49-F238E27FC236}">
                    <a16:creationId xmlns:a16="http://schemas.microsoft.com/office/drawing/2014/main" id="{EEDFC0C4-77ED-4556-B2EE-3A4E1D2206F3}"/>
                  </a:ext>
                </a:extLst>
              </p:cNvPr>
              <p:cNvSpPr/>
              <p:nvPr/>
            </p:nvSpPr>
            <p:spPr>
              <a:xfrm>
                <a:off x="4506811" y="3287346"/>
                <a:ext cx="15314" cy="19292"/>
              </a:xfrm>
              <a:custGeom>
                <a:avLst/>
                <a:gdLst/>
                <a:ahLst/>
                <a:cxnLst/>
                <a:rect l="l" t="t" r="r" b="b"/>
                <a:pathLst>
                  <a:path w="385" h="485" extrusionOk="0">
                    <a:moveTo>
                      <a:pt x="51" y="485"/>
                    </a:moveTo>
                    <a:cubicBezTo>
                      <a:pt x="168" y="485"/>
                      <a:pt x="168" y="435"/>
                      <a:pt x="251" y="335"/>
                    </a:cubicBezTo>
                    <a:cubicBezTo>
                      <a:pt x="301" y="251"/>
                      <a:pt x="385" y="184"/>
                      <a:pt x="351" y="84"/>
                    </a:cubicBezTo>
                    <a:cubicBezTo>
                      <a:pt x="351" y="84"/>
                      <a:pt x="351" y="0"/>
                      <a:pt x="218" y="84"/>
                    </a:cubicBezTo>
                    <a:cubicBezTo>
                      <a:pt x="184" y="101"/>
                      <a:pt x="151" y="151"/>
                      <a:pt x="118" y="184"/>
                    </a:cubicBezTo>
                    <a:cubicBezTo>
                      <a:pt x="34" y="268"/>
                      <a:pt x="1" y="335"/>
                      <a:pt x="51" y="4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735;p21">
                <a:extLst>
                  <a:ext uri="{FF2B5EF4-FFF2-40B4-BE49-F238E27FC236}">
                    <a16:creationId xmlns:a16="http://schemas.microsoft.com/office/drawing/2014/main" id="{D4E1B817-0D5B-4AAC-B4D6-A484BBACBADB}"/>
                  </a:ext>
                </a:extLst>
              </p:cNvPr>
              <p:cNvSpPr/>
              <p:nvPr/>
            </p:nvSpPr>
            <p:spPr>
              <a:xfrm>
                <a:off x="4800570" y="3763207"/>
                <a:ext cx="10024" cy="24622"/>
              </a:xfrm>
              <a:custGeom>
                <a:avLst/>
                <a:gdLst/>
                <a:ahLst/>
                <a:cxnLst/>
                <a:rect l="l" t="t" r="r" b="b"/>
                <a:pathLst>
                  <a:path w="252" h="619" extrusionOk="0">
                    <a:moveTo>
                      <a:pt x="251" y="34"/>
                    </a:moveTo>
                    <a:cubicBezTo>
                      <a:pt x="17" y="1"/>
                      <a:pt x="1" y="619"/>
                      <a:pt x="235" y="6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736;p21">
                <a:extLst>
                  <a:ext uri="{FF2B5EF4-FFF2-40B4-BE49-F238E27FC236}">
                    <a16:creationId xmlns:a16="http://schemas.microsoft.com/office/drawing/2014/main" id="{03CA5520-7758-4C6A-9036-798768B5BB62}"/>
                  </a:ext>
                </a:extLst>
              </p:cNvPr>
              <p:cNvSpPr/>
              <p:nvPr/>
            </p:nvSpPr>
            <p:spPr>
              <a:xfrm>
                <a:off x="4506811" y="3833017"/>
                <a:ext cx="19968" cy="21281"/>
              </a:xfrm>
              <a:custGeom>
                <a:avLst/>
                <a:gdLst/>
                <a:ahLst/>
                <a:cxnLst/>
                <a:rect l="l" t="t" r="r" b="b"/>
                <a:pathLst>
                  <a:path w="502" h="535" extrusionOk="0">
                    <a:moveTo>
                      <a:pt x="385" y="251"/>
                    </a:moveTo>
                    <a:cubicBezTo>
                      <a:pt x="502" y="0"/>
                      <a:pt x="184" y="117"/>
                      <a:pt x="67" y="368"/>
                    </a:cubicBezTo>
                    <a:cubicBezTo>
                      <a:pt x="1" y="501"/>
                      <a:pt x="101" y="535"/>
                      <a:pt x="201" y="485"/>
                    </a:cubicBezTo>
                    <a:cubicBezTo>
                      <a:pt x="268" y="434"/>
                      <a:pt x="351" y="318"/>
                      <a:pt x="385" y="2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737;p21">
                <a:extLst>
                  <a:ext uri="{FF2B5EF4-FFF2-40B4-BE49-F238E27FC236}">
                    <a16:creationId xmlns:a16="http://schemas.microsoft.com/office/drawing/2014/main" id="{AFDCE64E-0A7C-4A7A-B21C-51FA08CF6F8F}"/>
                  </a:ext>
                </a:extLst>
              </p:cNvPr>
              <p:cNvSpPr/>
              <p:nvPr/>
            </p:nvSpPr>
            <p:spPr>
              <a:xfrm>
                <a:off x="4394479" y="2893864"/>
                <a:ext cx="21321" cy="20645"/>
              </a:xfrm>
              <a:custGeom>
                <a:avLst/>
                <a:gdLst/>
                <a:ahLst/>
                <a:cxnLst/>
                <a:rect l="l" t="t" r="r" b="b"/>
                <a:pathLst>
                  <a:path w="536" h="519" extrusionOk="0">
                    <a:moveTo>
                      <a:pt x="352" y="519"/>
                    </a:moveTo>
                    <a:lnTo>
                      <a:pt x="368" y="352"/>
                    </a:lnTo>
                    <a:cubicBezTo>
                      <a:pt x="519" y="318"/>
                      <a:pt x="519" y="335"/>
                      <a:pt x="536" y="218"/>
                    </a:cubicBezTo>
                    <a:cubicBezTo>
                      <a:pt x="201" y="1"/>
                      <a:pt x="1" y="469"/>
                      <a:pt x="352" y="51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738;p21">
                <a:extLst>
                  <a:ext uri="{FF2B5EF4-FFF2-40B4-BE49-F238E27FC236}">
                    <a16:creationId xmlns:a16="http://schemas.microsoft.com/office/drawing/2014/main" id="{DCEA5E7E-5163-459E-88B8-A809A02DD988}"/>
                  </a:ext>
                </a:extLst>
              </p:cNvPr>
              <p:cNvSpPr/>
              <p:nvPr/>
            </p:nvSpPr>
            <p:spPr>
              <a:xfrm>
                <a:off x="4766003" y="2602094"/>
                <a:ext cx="13365" cy="18019"/>
              </a:xfrm>
              <a:custGeom>
                <a:avLst/>
                <a:gdLst/>
                <a:ahLst/>
                <a:cxnLst/>
                <a:rect l="l" t="t" r="r" b="b"/>
                <a:pathLst>
                  <a:path w="336" h="453" extrusionOk="0">
                    <a:moveTo>
                      <a:pt x="335" y="435"/>
                    </a:moveTo>
                    <a:cubicBezTo>
                      <a:pt x="318" y="235"/>
                      <a:pt x="302" y="368"/>
                      <a:pt x="235" y="218"/>
                    </a:cubicBezTo>
                    <a:cubicBezTo>
                      <a:pt x="185" y="84"/>
                      <a:pt x="268" y="84"/>
                      <a:pt x="135" y="1"/>
                    </a:cubicBezTo>
                    <a:cubicBezTo>
                      <a:pt x="18" y="68"/>
                      <a:pt x="1" y="185"/>
                      <a:pt x="68" y="302"/>
                    </a:cubicBezTo>
                    <a:cubicBezTo>
                      <a:pt x="118" y="419"/>
                      <a:pt x="201" y="452"/>
                      <a:pt x="335" y="4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739;p21">
                <a:extLst>
                  <a:ext uri="{FF2B5EF4-FFF2-40B4-BE49-F238E27FC236}">
                    <a16:creationId xmlns:a16="http://schemas.microsoft.com/office/drawing/2014/main" id="{1CE0B95B-9C1D-4D3E-B5EC-AA82B51EFAD2}"/>
                  </a:ext>
                </a:extLst>
              </p:cNvPr>
              <p:cNvSpPr/>
              <p:nvPr/>
            </p:nvSpPr>
            <p:spPr>
              <a:xfrm>
                <a:off x="4590544" y="3054049"/>
                <a:ext cx="20008" cy="17979"/>
              </a:xfrm>
              <a:custGeom>
                <a:avLst/>
                <a:gdLst/>
                <a:ahLst/>
                <a:cxnLst/>
                <a:rect l="l" t="t" r="r" b="b"/>
                <a:pathLst>
                  <a:path w="503" h="452" extrusionOk="0">
                    <a:moveTo>
                      <a:pt x="101" y="452"/>
                    </a:moveTo>
                    <a:cubicBezTo>
                      <a:pt x="252" y="435"/>
                      <a:pt x="218" y="385"/>
                      <a:pt x="302" y="285"/>
                    </a:cubicBezTo>
                    <a:cubicBezTo>
                      <a:pt x="352" y="235"/>
                      <a:pt x="502" y="101"/>
                      <a:pt x="368" y="34"/>
                    </a:cubicBezTo>
                    <a:cubicBezTo>
                      <a:pt x="268" y="1"/>
                      <a:pt x="1" y="251"/>
                      <a:pt x="101" y="4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740;p21">
                <a:extLst>
                  <a:ext uri="{FF2B5EF4-FFF2-40B4-BE49-F238E27FC236}">
                    <a16:creationId xmlns:a16="http://schemas.microsoft.com/office/drawing/2014/main" id="{149A1B2C-6CFF-4997-B1FE-8E2209D3BE3C}"/>
                  </a:ext>
                </a:extLst>
              </p:cNvPr>
              <p:cNvSpPr/>
              <p:nvPr/>
            </p:nvSpPr>
            <p:spPr>
              <a:xfrm>
                <a:off x="4589907" y="2695174"/>
                <a:ext cx="14638" cy="20645"/>
              </a:xfrm>
              <a:custGeom>
                <a:avLst/>
                <a:gdLst/>
                <a:ahLst/>
                <a:cxnLst/>
                <a:rect l="l" t="t" r="r" b="b"/>
                <a:pathLst>
                  <a:path w="368" h="519" extrusionOk="0">
                    <a:moveTo>
                      <a:pt x="318" y="0"/>
                    </a:moveTo>
                    <a:cubicBezTo>
                      <a:pt x="134" y="34"/>
                      <a:pt x="0" y="401"/>
                      <a:pt x="117" y="451"/>
                    </a:cubicBezTo>
                    <a:cubicBezTo>
                      <a:pt x="251" y="518"/>
                      <a:pt x="368" y="117"/>
                      <a:pt x="318" y="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741;p21">
                <a:extLst>
                  <a:ext uri="{FF2B5EF4-FFF2-40B4-BE49-F238E27FC236}">
                    <a16:creationId xmlns:a16="http://schemas.microsoft.com/office/drawing/2014/main" id="{CEF424B2-19A5-4DDE-8F0D-2E2B91240B0A}"/>
                  </a:ext>
                </a:extLst>
              </p:cNvPr>
              <p:cNvSpPr/>
              <p:nvPr/>
            </p:nvSpPr>
            <p:spPr>
              <a:xfrm>
                <a:off x="4698222" y="3016181"/>
                <a:ext cx="17979" cy="9348"/>
              </a:xfrm>
              <a:custGeom>
                <a:avLst/>
                <a:gdLst/>
                <a:ahLst/>
                <a:cxnLst/>
                <a:rect l="l" t="t" r="r" b="b"/>
                <a:pathLst>
                  <a:path w="452" h="235" extrusionOk="0">
                    <a:moveTo>
                      <a:pt x="1" y="117"/>
                    </a:moveTo>
                    <a:cubicBezTo>
                      <a:pt x="101" y="234"/>
                      <a:pt x="352" y="218"/>
                      <a:pt x="452" y="117"/>
                    </a:cubicBezTo>
                    <a:cubicBezTo>
                      <a:pt x="435" y="17"/>
                      <a:pt x="402" y="0"/>
                      <a:pt x="235" y="0"/>
                    </a:cubicBezTo>
                    <a:cubicBezTo>
                      <a:pt x="84" y="0"/>
                      <a:pt x="17" y="0"/>
                      <a:pt x="1" y="11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742;p21">
                <a:extLst>
                  <a:ext uri="{FF2B5EF4-FFF2-40B4-BE49-F238E27FC236}">
                    <a16:creationId xmlns:a16="http://schemas.microsoft.com/office/drawing/2014/main" id="{75BE5546-2EA9-425A-92EC-9CD68EED6BC8}"/>
                  </a:ext>
                </a:extLst>
              </p:cNvPr>
              <p:cNvSpPr/>
              <p:nvPr/>
            </p:nvSpPr>
            <p:spPr>
              <a:xfrm>
                <a:off x="4508164" y="3438859"/>
                <a:ext cx="15991" cy="18019"/>
              </a:xfrm>
              <a:custGeom>
                <a:avLst/>
                <a:gdLst/>
                <a:ahLst/>
                <a:cxnLst/>
                <a:rect l="l" t="t" r="r" b="b"/>
                <a:pathLst>
                  <a:path w="402" h="453" extrusionOk="0">
                    <a:moveTo>
                      <a:pt x="67" y="452"/>
                    </a:moveTo>
                    <a:cubicBezTo>
                      <a:pt x="201" y="452"/>
                      <a:pt x="217" y="402"/>
                      <a:pt x="284" y="302"/>
                    </a:cubicBezTo>
                    <a:cubicBezTo>
                      <a:pt x="317" y="235"/>
                      <a:pt x="401" y="101"/>
                      <a:pt x="301" y="51"/>
                    </a:cubicBezTo>
                    <a:cubicBezTo>
                      <a:pt x="201" y="1"/>
                      <a:pt x="0" y="302"/>
                      <a:pt x="67" y="4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743;p21">
                <a:extLst>
                  <a:ext uri="{FF2B5EF4-FFF2-40B4-BE49-F238E27FC236}">
                    <a16:creationId xmlns:a16="http://schemas.microsoft.com/office/drawing/2014/main" id="{7D683A10-420F-4E0B-B962-73F24D1968B3}"/>
                  </a:ext>
                </a:extLst>
              </p:cNvPr>
              <p:cNvSpPr/>
              <p:nvPr/>
            </p:nvSpPr>
            <p:spPr>
              <a:xfrm>
                <a:off x="4678293" y="2606748"/>
                <a:ext cx="21321" cy="12689"/>
              </a:xfrm>
              <a:custGeom>
                <a:avLst/>
                <a:gdLst/>
                <a:ahLst/>
                <a:cxnLst/>
                <a:rect l="l" t="t" r="r" b="b"/>
                <a:pathLst>
                  <a:path w="536" h="319" extrusionOk="0">
                    <a:moveTo>
                      <a:pt x="502" y="285"/>
                    </a:moveTo>
                    <a:cubicBezTo>
                      <a:pt x="535" y="118"/>
                      <a:pt x="201" y="1"/>
                      <a:pt x="134" y="51"/>
                    </a:cubicBezTo>
                    <a:cubicBezTo>
                      <a:pt x="0" y="185"/>
                      <a:pt x="351" y="318"/>
                      <a:pt x="418" y="318"/>
                    </a:cubicBezTo>
                    <a:cubicBezTo>
                      <a:pt x="502" y="302"/>
                      <a:pt x="468" y="302"/>
                      <a:pt x="502" y="2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744;p21">
                <a:extLst>
                  <a:ext uri="{FF2B5EF4-FFF2-40B4-BE49-F238E27FC236}">
                    <a16:creationId xmlns:a16="http://schemas.microsoft.com/office/drawing/2014/main" id="{B02C286F-95C2-4567-A0AE-D4B63CA1E8C5}"/>
                  </a:ext>
                </a:extLst>
              </p:cNvPr>
              <p:cNvSpPr/>
              <p:nvPr/>
            </p:nvSpPr>
            <p:spPr>
              <a:xfrm>
                <a:off x="4561983" y="2693822"/>
                <a:ext cx="16667" cy="19968"/>
              </a:xfrm>
              <a:custGeom>
                <a:avLst/>
                <a:gdLst/>
                <a:ahLst/>
                <a:cxnLst/>
                <a:rect l="l" t="t" r="r" b="b"/>
                <a:pathLst>
                  <a:path w="419" h="502" extrusionOk="0">
                    <a:moveTo>
                      <a:pt x="51" y="485"/>
                    </a:moveTo>
                    <a:cubicBezTo>
                      <a:pt x="151" y="502"/>
                      <a:pt x="167" y="452"/>
                      <a:pt x="218" y="352"/>
                    </a:cubicBezTo>
                    <a:cubicBezTo>
                      <a:pt x="418" y="1"/>
                      <a:pt x="101" y="34"/>
                      <a:pt x="34" y="318"/>
                    </a:cubicBezTo>
                    <a:cubicBezTo>
                      <a:pt x="0" y="402"/>
                      <a:pt x="17" y="435"/>
                      <a:pt x="51" y="4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745;p21">
                <a:extLst>
                  <a:ext uri="{FF2B5EF4-FFF2-40B4-BE49-F238E27FC236}">
                    <a16:creationId xmlns:a16="http://schemas.microsoft.com/office/drawing/2014/main" id="{1575A5F5-155E-485D-9F50-4A1E3F013708}"/>
                  </a:ext>
                </a:extLst>
              </p:cNvPr>
              <p:cNvSpPr/>
              <p:nvPr/>
            </p:nvSpPr>
            <p:spPr>
              <a:xfrm>
                <a:off x="4542691" y="2695174"/>
                <a:ext cx="17979" cy="15991"/>
              </a:xfrm>
              <a:custGeom>
                <a:avLst/>
                <a:gdLst/>
                <a:ahLst/>
                <a:cxnLst/>
                <a:rect l="l" t="t" r="r" b="b"/>
                <a:pathLst>
                  <a:path w="452" h="402" extrusionOk="0">
                    <a:moveTo>
                      <a:pt x="201" y="401"/>
                    </a:moveTo>
                    <a:cubicBezTo>
                      <a:pt x="302" y="368"/>
                      <a:pt x="302" y="318"/>
                      <a:pt x="352" y="217"/>
                    </a:cubicBezTo>
                    <a:cubicBezTo>
                      <a:pt x="385" y="134"/>
                      <a:pt x="452" y="17"/>
                      <a:pt x="318" y="0"/>
                    </a:cubicBezTo>
                    <a:cubicBezTo>
                      <a:pt x="235" y="0"/>
                      <a:pt x="1" y="301"/>
                      <a:pt x="201" y="4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746;p21">
                <a:extLst>
                  <a:ext uri="{FF2B5EF4-FFF2-40B4-BE49-F238E27FC236}">
                    <a16:creationId xmlns:a16="http://schemas.microsoft.com/office/drawing/2014/main" id="{55B8A19C-43D7-440B-AD9D-5C1C63E152A4}"/>
                  </a:ext>
                </a:extLst>
              </p:cNvPr>
              <p:cNvSpPr/>
              <p:nvPr/>
            </p:nvSpPr>
            <p:spPr>
              <a:xfrm>
                <a:off x="4526104" y="4005812"/>
                <a:ext cx="13325" cy="15991"/>
              </a:xfrm>
              <a:custGeom>
                <a:avLst/>
                <a:gdLst/>
                <a:ahLst/>
                <a:cxnLst/>
                <a:rect l="l" t="t" r="r" b="b"/>
                <a:pathLst>
                  <a:path w="335" h="402" extrusionOk="0">
                    <a:moveTo>
                      <a:pt x="67" y="401"/>
                    </a:moveTo>
                    <a:cubicBezTo>
                      <a:pt x="201" y="401"/>
                      <a:pt x="334" y="184"/>
                      <a:pt x="284" y="17"/>
                    </a:cubicBezTo>
                    <a:cubicBezTo>
                      <a:pt x="167" y="0"/>
                      <a:pt x="117" y="67"/>
                      <a:pt x="67" y="167"/>
                    </a:cubicBezTo>
                    <a:cubicBezTo>
                      <a:pt x="17" y="268"/>
                      <a:pt x="0" y="318"/>
                      <a:pt x="67" y="4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747;p21">
                <a:extLst>
                  <a:ext uri="{FF2B5EF4-FFF2-40B4-BE49-F238E27FC236}">
                    <a16:creationId xmlns:a16="http://schemas.microsoft.com/office/drawing/2014/main" id="{4F3BFA34-949F-41B2-A55E-3F440206A9B8}"/>
                  </a:ext>
                </a:extLst>
              </p:cNvPr>
              <p:cNvSpPr/>
              <p:nvPr/>
            </p:nvSpPr>
            <p:spPr>
              <a:xfrm>
                <a:off x="4270214" y="3440212"/>
                <a:ext cx="14638" cy="16667"/>
              </a:xfrm>
              <a:custGeom>
                <a:avLst/>
                <a:gdLst/>
                <a:ahLst/>
                <a:cxnLst/>
                <a:rect l="l" t="t" r="r" b="b"/>
                <a:pathLst>
                  <a:path w="368" h="419" extrusionOk="0">
                    <a:moveTo>
                      <a:pt x="84" y="418"/>
                    </a:moveTo>
                    <a:cubicBezTo>
                      <a:pt x="201" y="418"/>
                      <a:pt x="218" y="368"/>
                      <a:pt x="268" y="268"/>
                    </a:cubicBezTo>
                    <a:cubicBezTo>
                      <a:pt x="368" y="84"/>
                      <a:pt x="318" y="101"/>
                      <a:pt x="318" y="50"/>
                    </a:cubicBezTo>
                    <a:cubicBezTo>
                      <a:pt x="318" y="50"/>
                      <a:pt x="301" y="34"/>
                      <a:pt x="301" y="34"/>
                    </a:cubicBezTo>
                    <a:cubicBezTo>
                      <a:pt x="167" y="0"/>
                      <a:pt x="0" y="234"/>
                      <a:pt x="84" y="4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748;p21">
                <a:extLst>
                  <a:ext uri="{FF2B5EF4-FFF2-40B4-BE49-F238E27FC236}">
                    <a16:creationId xmlns:a16="http://schemas.microsoft.com/office/drawing/2014/main" id="{D8E685A4-7147-451E-9544-8961FCFE55B6}"/>
                  </a:ext>
                </a:extLst>
              </p:cNvPr>
              <p:cNvSpPr/>
              <p:nvPr/>
            </p:nvSpPr>
            <p:spPr>
              <a:xfrm>
                <a:off x="4233658" y="3418931"/>
                <a:ext cx="17979" cy="20645"/>
              </a:xfrm>
              <a:custGeom>
                <a:avLst/>
                <a:gdLst/>
                <a:ahLst/>
                <a:cxnLst/>
                <a:rect l="l" t="t" r="r" b="b"/>
                <a:pathLst>
                  <a:path w="452" h="519" extrusionOk="0">
                    <a:moveTo>
                      <a:pt x="51" y="502"/>
                    </a:moveTo>
                    <a:cubicBezTo>
                      <a:pt x="184" y="519"/>
                      <a:pt x="218" y="469"/>
                      <a:pt x="268" y="368"/>
                    </a:cubicBezTo>
                    <a:cubicBezTo>
                      <a:pt x="452" y="1"/>
                      <a:pt x="0" y="67"/>
                      <a:pt x="51" y="5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749;p21">
                <a:extLst>
                  <a:ext uri="{FF2B5EF4-FFF2-40B4-BE49-F238E27FC236}">
                    <a16:creationId xmlns:a16="http://schemas.microsoft.com/office/drawing/2014/main" id="{71313E9D-C6DE-4FC0-8726-914955A8E623}"/>
                  </a:ext>
                </a:extLst>
              </p:cNvPr>
              <p:cNvSpPr/>
              <p:nvPr/>
            </p:nvSpPr>
            <p:spPr>
              <a:xfrm>
                <a:off x="4506811" y="3186986"/>
                <a:ext cx="12013" cy="17979"/>
              </a:xfrm>
              <a:custGeom>
                <a:avLst/>
                <a:gdLst/>
                <a:ahLst/>
                <a:cxnLst/>
                <a:rect l="l" t="t" r="r" b="b"/>
                <a:pathLst>
                  <a:path w="302" h="452" extrusionOk="0">
                    <a:moveTo>
                      <a:pt x="34" y="435"/>
                    </a:moveTo>
                    <a:cubicBezTo>
                      <a:pt x="168" y="452"/>
                      <a:pt x="184" y="401"/>
                      <a:pt x="235" y="301"/>
                    </a:cubicBezTo>
                    <a:cubicBezTo>
                      <a:pt x="251" y="268"/>
                      <a:pt x="268" y="218"/>
                      <a:pt x="285" y="184"/>
                    </a:cubicBezTo>
                    <a:cubicBezTo>
                      <a:pt x="301" y="151"/>
                      <a:pt x="301" y="167"/>
                      <a:pt x="301" y="117"/>
                    </a:cubicBezTo>
                    <a:cubicBezTo>
                      <a:pt x="301" y="0"/>
                      <a:pt x="301" y="117"/>
                      <a:pt x="285" y="67"/>
                    </a:cubicBezTo>
                    <a:cubicBezTo>
                      <a:pt x="134" y="17"/>
                      <a:pt x="1" y="251"/>
                      <a:pt x="34" y="4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750;p21">
                <a:extLst>
                  <a:ext uri="{FF2B5EF4-FFF2-40B4-BE49-F238E27FC236}">
                    <a16:creationId xmlns:a16="http://schemas.microsoft.com/office/drawing/2014/main" id="{74706F1C-8235-4D4F-A168-34F79230A4DF}"/>
                  </a:ext>
                </a:extLst>
              </p:cNvPr>
              <p:cNvSpPr/>
              <p:nvPr/>
            </p:nvSpPr>
            <p:spPr>
              <a:xfrm>
                <a:off x="4633742" y="1919547"/>
                <a:ext cx="12689" cy="16627"/>
              </a:xfrm>
              <a:custGeom>
                <a:avLst/>
                <a:gdLst/>
                <a:ahLst/>
                <a:cxnLst/>
                <a:rect l="l" t="t" r="r" b="b"/>
                <a:pathLst>
                  <a:path w="319" h="418" extrusionOk="0">
                    <a:moveTo>
                      <a:pt x="34" y="418"/>
                    </a:moveTo>
                    <a:cubicBezTo>
                      <a:pt x="168" y="418"/>
                      <a:pt x="185" y="368"/>
                      <a:pt x="235" y="284"/>
                    </a:cubicBezTo>
                    <a:cubicBezTo>
                      <a:pt x="268" y="201"/>
                      <a:pt x="318" y="167"/>
                      <a:pt x="318" y="34"/>
                    </a:cubicBezTo>
                    <a:cubicBezTo>
                      <a:pt x="135" y="0"/>
                      <a:pt x="1" y="201"/>
                      <a:pt x="34" y="4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751;p21">
                <a:extLst>
                  <a:ext uri="{FF2B5EF4-FFF2-40B4-BE49-F238E27FC236}">
                    <a16:creationId xmlns:a16="http://schemas.microsoft.com/office/drawing/2014/main" id="{141257CF-3FBE-4489-A74D-7F70ADD5A89D}"/>
                  </a:ext>
                </a:extLst>
              </p:cNvPr>
              <p:cNvSpPr/>
              <p:nvPr/>
            </p:nvSpPr>
            <p:spPr>
              <a:xfrm>
                <a:off x="4539389" y="3787790"/>
                <a:ext cx="14002" cy="17343"/>
              </a:xfrm>
              <a:custGeom>
                <a:avLst/>
                <a:gdLst/>
                <a:ahLst/>
                <a:cxnLst/>
                <a:rect l="l" t="t" r="r" b="b"/>
                <a:pathLst>
                  <a:path w="352" h="436" extrusionOk="0">
                    <a:moveTo>
                      <a:pt x="251" y="435"/>
                    </a:moveTo>
                    <a:cubicBezTo>
                      <a:pt x="301" y="368"/>
                      <a:pt x="351" y="151"/>
                      <a:pt x="334" y="51"/>
                    </a:cubicBezTo>
                    <a:cubicBezTo>
                      <a:pt x="201" y="34"/>
                      <a:pt x="284" y="1"/>
                      <a:pt x="201" y="68"/>
                    </a:cubicBezTo>
                    <a:cubicBezTo>
                      <a:pt x="134" y="118"/>
                      <a:pt x="0" y="402"/>
                      <a:pt x="251" y="4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752;p21">
                <a:extLst>
                  <a:ext uri="{FF2B5EF4-FFF2-40B4-BE49-F238E27FC236}">
                    <a16:creationId xmlns:a16="http://schemas.microsoft.com/office/drawing/2014/main" id="{F64FC08E-1CAE-4DDB-B3B5-76F6BEB292B2}"/>
                  </a:ext>
                </a:extLst>
              </p:cNvPr>
              <p:cNvSpPr/>
              <p:nvPr/>
            </p:nvSpPr>
            <p:spPr>
              <a:xfrm>
                <a:off x="4397820" y="3037422"/>
                <a:ext cx="17303" cy="12689"/>
              </a:xfrm>
              <a:custGeom>
                <a:avLst/>
                <a:gdLst/>
                <a:ahLst/>
                <a:cxnLst/>
                <a:rect l="l" t="t" r="r" b="b"/>
                <a:pathLst>
                  <a:path w="435" h="319" extrusionOk="0">
                    <a:moveTo>
                      <a:pt x="0" y="151"/>
                    </a:moveTo>
                    <a:cubicBezTo>
                      <a:pt x="51" y="252"/>
                      <a:pt x="84" y="268"/>
                      <a:pt x="201" y="285"/>
                    </a:cubicBezTo>
                    <a:cubicBezTo>
                      <a:pt x="301" y="302"/>
                      <a:pt x="435" y="318"/>
                      <a:pt x="401" y="201"/>
                    </a:cubicBezTo>
                    <a:cubicBezTo>
                      <a:pt x="385" y="101"/>
                      <a:pt x="34" y="1"/>
                      <a:pt x="0" y="1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753;p21">
                <a:extLst>
                  <a:ext uri="{FF2B5EF4-FFF2-40B4-BE49-F238E27FC236}">
                    <a16:creationId xmlns:a16="http://schemas.microsoft.com/office/drawing/2014/main" id="{0AF90624-F00E-46B2-BFC1-2F1F4361255A}"/>
                  </a:ext>
                </a:extLst>
              </p:cNvPr>
              <p:cNvSpPr/>
              <p:nvPr/>
            </p:nvSpPr>
            <p:spPr>
              <a:xfrm>
                <a:off x="4753394" y="2645293"/>
                <a:ext cx="15991" cy="14002"/>
              </a:xfrm>
              <a:custGeom>
                <a:avLst/>
                <a:gdLst/>
                <a:ahLst/>
                <a:cxnLst/>
                <a:rect l="l" t="t" r="r" b="b"/>
                <a:pathLst>
                  <a:path w="402" h="352" extrusionOk="0">
                    <a:moveTo>
                      <a:pt x="401" y="335"/>
                    </a:moveTo>
                    <a:cubicBezTo>
                      <a:pt x="401" y="201"/>
                      <a:pt x="368" y="201"/>
                      <a:pt x="285" y="135"/>
                    </a:cubicBezTo>
                    <a:cubicBezTo>
                      <a:pt x="218" y="68"/>
                      <a:pt x="201" y="1"/>
                      <a:pt x="84" y="1"/>
                    </a:cubicBezTo>
                    <a:cubicBezTo>
                      <a:pt x="0" y="168"/>
                      <a:pt x="201" y="352"/>
                      <a:pt x="401" y="3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754;p21">
                <a:extLst>
                  <a:ext uri="{FF2B5EF4-FFF2-40B4-BE49-F238E27FC236}">
                    <a16:creationId xmlns:a16="http://schemas.microsoft.com/office/drawing/2014/main" id="{1F6C915B-28D1-455A-A7FE-678503D9B6E7}"/>
                  </a:ext>
                </a:extLst>
              </p:cNvPr>
              <p:cNvSpPr/>
              <p:nvPr/>
            </p:nvSpPr>
            <p:spPr>
              <a:xfrm>
                <a:off x="4694244" y="3509346"/>
                <a:ext cx="16667" cy="16627"/>
              </a:xfrm>
              <a:custGeom>
                <a:avLst/>
                <a:gdLst/>
                <a:ahLst/>
                <a:cxnLst/>
                <a:rect l="l" t="t" r="r" b="b"/>
                <a:pathLst>
                  <a:path w="419" h="418" extrusionOk="0">
                    <a:moveTo>
                      <a:pt x="234" y="100"/>
                    </a:moveTo>
                    <a:cubicBezTo>
                      <a:pt x="151" y="50"/>
                      <a:pt x="168" y="0"/>
                      <a:pt x="17" y="0"/>
                    </a:cubicBezTo>
                    <a:cubicBezTo>
                      <a:pt x="0" y="217"/>
                      <a:pt x="218" y="418"/>
                      <a:pt x="335" y="284"/>
                    </a:cubicBezTo>
                    <a:cubicBezTo>
                      <a:pt x="418" y="201"/>
                      <a:pt x="268" y="134"/>
                      <a:pt x="234" y="10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755;p21">
                <a:extLst>
                  <a:ext uri="{FF2B5EF4-FFF2-40B4-BE49-F238E27FC236}">
                    <a16:creationId xmlns:a16="http://schemas.microsoft.com/office/drawing/2014/main" id="{8BDC47BD-1087-4218-B9D9-1973D80F0F15}"/>
                  </a:ext>
                </a:extLst>
              </p:cNvPr>
              <p:cNvSpPr/>
              <p:nvPr/>
            </p:nvSpPr>
            <p:spPr>
              <a:xfrm>
                <a:off x="4674952" y="3756564"/>
                <a:ext cx="15354" cy="19968"/>
              </a:xfrm>
              <a:custGeom>
                <a:avLst/>
                <a:gdLst/>
                <a:ahLst/>
                <a:cxnLst/>
                <a:rect l="l" t="t" r="r" b="b"/>
                <a:pathLst>
                  <a:path w="386" h="502" extrusionOk="0">
                    <a:moveTo>
                      <a:pt x="285" y="285"/>
                    </a:moveTo>
                    <a:cubicBezTo>
                      <a:pt x="385" y="101"/>
                      <a:pt x="135" y="1"/>
                      <a:pt x="34" y="318"/>
                    </a:cubicBezTo>
                    <a:cubicBezTo>
                      <a:pt x="1" y="385"/>
                      <a:pt x="18" y="502"/>
                      <a:pt x="135" y="452"/>
                    </a:cubicBezTo>
                    <a:cubicBezTo>
                      <a:pt x="151" y="435"/>
                      <a:pt x="268" y="301"/>
                      <a:pt x="285" y="2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756;p21">
                <a:extLst>
                  <a:ext uri="{FF2B5EF4-FFF2-40B4-BE49-F238E27FC236}">
                    <a16:creationId xmlns:a16="http://schemas.microsoft.com/office/drawing/2014/main" id="{7C788D94-CE80-41D7-AAFD-92248EBE7AB6}"/>
                  </a:ext>
                </a:extLst>
              </p:cNvPr>
              <p:cNvSpPr/>
              <p:nvPr/>
            </p:nvSpPr>
            <p:spPr>
              <a:xfrm>
                <a:off x="4502834" y="3076643"/>
                <a:ext cx="15314" cy="17979"/>
              </a:xfrm>
              <a:custGeom>
                <a:avLst/>
                <a:gdLst/>
                <a:ahLst/>
                <a:cxnLst/>
                <a:rect l="l" t="t" r="r" b="b"/>
                <a:pathLst>
                  <a:path w="385" h="452" extrusionOk="0">
                    <a:moveTo>
                      <a:pt x="84" y="435"/>
                    </a:moveTo>
                    <a:cubicBezTo>
                      <a:pt x="218" y="452"/>
                      <a:pt x="184" y="418"/>
                      <a:pt x="251" y="318"/>
                    </a:cubicBezTo>
                    <a:cubicBezTo>
                      <a:pt x="284" y="268"/>
                      <a:pt x="385" y="168"/>
                      <a:pt x="318" y="101"/>
                    </a:cubicBezTo>
                    <a:cubicBezTo>
                      <a:pt x="218" y="1"/>
                      <a:pt x="0" y="235"/>
                      <a:pt x="84" y="4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757;p21">
                <a:extLst>
                  <a:ext uri="{FF2B5EF4-FFF2-40B4-BE49-F238E27FC236}">
                    <a16:creationId xmlns:a16="http://schemas.microsoft.com/office/drawing/2014/main" id="{83C455FC-643D-4A7E-A043-0CEC8DF3960A}"/>
                  </a:ext>
                </a:extLst>
              </p:cNvPr>
              <p:cNvSpPr/>
              <p:nvPr/>
            </p:nvSpPr>
            <p:spPr>
              <a:xfrm>
                <a:off x="4673639" y="3693437"/>
                <a:ext cx="12649" cy="15991"/>
              </a:xfrm>
              <a:custGeom>
                <a:avLst/>
                <a:gdLst/>
                <a:ahLst/>
                <a:cxnLst/>
                <a:rect l="l" t="t" r="r" b="b"/>
                <a:pathLst>
                  <a:path w="318" h="402" extrusionOk="0">
                    <a:moveTo>
                      <a:pt x="67" y="368"/>
                    </a:moveTo>
                    <a:cubicBezTo>
                      <a:pt x="184" y="401"/>
                      <a:pt x="184" y="368"/>
                      <a:pt x="234" y="251"/>
                    </a:cubicBezTo>
                    <a:cubicBezTo>
                      <a:pt x="301" y="117"/>
                      <a:pt x="318" y="84"/>
                      <a:pt x="251" y="0"/>
                    </a:cubicBezTo>
                    <a:cubicBezTo>
                      <a:pt x="101" y="0"/>
                      <a:pt x="0" y="234"/>
                      <a:pt x="67" y="3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758;p21">
                <a:extLst>
                  <a:ext uri="{FF2B5EF4-FFF2-40B4-BE49-F238E27FC236}">
                    <a16:creationId xmlns:a16="http://schemas.microsoft.com/office/drawing/2014/main" id="{DC039960-ADD1-4ABC-9C5F-2E9EC92B1C5F}"/>
                  </a:ext>
                </a:extLst>
              </p:cNvPr>
              <p:cNvSpPr/>
              <p:nvPr/>
            </p:nvSpPr>
            <p:spPr>
              <a:xfrm>
                <a:off x="4501481" y="3908118"/>
                <a:ext cx="18656" cy="23270"/>
              </a:xfrm>
              <a:custGeom>
                <a:avLst/>
                <a:gdLst/>
                <a:ahLst/>
                <a:cxnLst/>
                <a:rect l="l" t="t" r="r" b="b"/>
                <a:pathLst>
                  <a:path w="469" h="585" extrusionOk="0">
                    <a:moveTo>
                      <a:pt x="318" y="301"/>
                    </a:moveTo>
                    <a:cubicBezTo>
                      <a:pt x="469" y="0"/>
                      <a:pt x="185" y="117"/>
                      <a:pt x="84" y="301"/>
                    </a:cubicBezTo>
                    <a:cubicBezTo>
                      <a:pt x="1" y="501"/>
                      <a:pt x="185" y="585"/>
                      <a:pt x="318" y="3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759;p21">
                <a:extLst>
                  <a:ext uri="{FF2B5EF4-FFF2-40B4-BE49-F238E27FC236}">
                    <a16:creationId xmlns:a16="http://schemas.microsoft.com/office/drawing/2014/main" id="{5BB9B6C1-2970-4A79-9676-8573B73C7107}"/>
                  </a:ext>
                </a:extLst>
              </p:cNvPr>
              <p:cNvSpPr/>
              <p:nvPr/>
            </p:nvSpPr>
            <p:spPr>
              <a:xfrm>
                <a:off x="4659001" y="1957415"/>
                <a:ext cx="13365" cy="15314"/>
              </a:xfrm>
              <a:custGeom>
                <a:avLst/>
                <a:gdLst/>
                <a:ahLst/>
                <a:cxnLst/>
                <a:rect l="l" t="t" r="r" b="b"/>
                <a:pathLst>
                  <a:path w="336" h="385" extrusionOk="0">
                    <a:moveTo>
                      <a:pt x="34" y="352"/>
                    </a:moveTo>
                    <a:cubicBezTo>
                      <a:pt x="168" y="385"/>
                      <a:pt x="335" y="184"/>
                      <a:pt x="302" y="34"/>
                    </a:cubicBezTo>
                    <a:cubicBezTo>
                      <a:pt x="185" y="1"/>
                      <a:pt x="151" y="51"/>
                      <a:pt x="84" y="118"/>
                    </a:cubicBezTo>
                    <a:cubicBezTo>
                      <a:pt x="84" y="118"/>
                      <a:pt x="18" y="201"/>
                      <a:pt x="18" y="201"/>
                    </a:cubicBezTo>
                    <a:cubicBezTo>
                      <a:pt x="1" y="235"/>
                      <a:pt x="1" y="218"/>
                      <a:pt x="1" y="268"/>
                    </a:cubicBezTo>
                    <a:cubicBezTo>
                      <a:pt x="1" y="352"/>
                      <a:pt x="1" y="318"/>
                      <a:pt x="34" y="3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760;p21">
                <a:extLst>
                  <a:ext uri="{FF2B5EF4-FFF2-40B4-BE49-F238E27FC236}">
                    <a16:creationId xmlns:a16="http://schemas.microsoft.com/office/drawing/2014/main" id="{9E5CDF2C-6C8F-4831-BCA8-A7844A389F55}"/>
                  </a:ext>
                </a:extLst>
              </p:cNvPr>
              <p:cNvSpPr/>
              <p:nvPr/>
            </p:nvSpPr>
            <p:spPr>
              <a:xfrm>
                <a:off x="4747427" y="3640254"/>
                <a:ext cx="18616" cy="23310"/>
              </a:xfrm>
              <a:custGeom>
                <a:avLst/>
                <a:gdLst/>
                <a:ahLst/>
                <a:cxnLst/>
                <a:rect l="l" t="t" r="r" b="b"/>
                <a:pathLst>
                  <a:path w="468" h="586" extrusionOk="0">
                    <a:moveTo>
                      <a:pt x="184" y="585"/>
                    </a:moveTo>
                    <a:cubicBezTo>
                      <a:pt x="301" y="585"/>
                      <a:pt x="301" y="585"/>
                      <a:pt x="334" y="468"/>
                    </a:cubicBezTo>
                    <a:cubicBezTo>
                      <a:pt x="468" y="1"/>
                      <a:pt x="0" y="268"/>
                      <a:pt x="184" y="5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761;p21">
                <a:extLst>
                  <a:ext uri="{FF2B5EF4-FFF2-40B4-BE49-F238E27FC236}">
                    <a16:creationId xmlns:a16="http://schemas.microsoft.com/office/drawing/2014/main" id="{FECF8DDD-692F-4563-A830-4284C7079738}"/>
                  </a:ext>
                </a:extLst>
              </p:cNvPr>
              <p:cNvSpPr/>
              <p:nvPr/>
            </p:nvSpPr>
            <p:spPr>
              <a:xfrm>
                <a:off x="4387836" y="3111886"/>
                <a:ext cx="17979" cy="10660"/>
              </a:xfrm>
              <a:custGeom>
                <a:avLst/>
                <a:gdLst/>
                <a:ahLst/>
                <a:cxnLst/>
                <a:rect l="l" t="t" r="r" b="b"/>
                <a:pathLst>
                  <a:path w="452" h="268" extrusionOk="0">
                    <a:moveTo>
                      <a:pt x="1" y="167"/>
                    </a:moveTo>
                    <a:cubicBezTo>
                      <a:pt x="51" y="251"/>
                      <a:pt x="51" y="251"/>
                      <a:pt x="168" y="251"/>
                    </a:cubicBezTo>
                    <a:cubicBezTo>
                      <a:pt x="268" y="268"/>
                      <a:pt x="302" y="268"/>
                      <a:pt x="385" y="234"/>
                    </a:cubicBezTo>
                    <a:cubicBezTo>
                      <a:pt x="452" y="34"/>
                      <a:pt x="68" y="0"/>
                      <a:pt x="1" y="16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762;p21">
                <a:extLst>
                  <a:ext uri="{FF2B5EF4-FFF2-40B4-BE49-F238E27FC236}">
                    <a16:creationId xmlns:a16="http://schemas.microsoft.com/office/drawing/2014/main" id="{DDBF28D9-DA58-4FE1-883D-301132C54EE1}"/>
                  </a:ext>
                </a:extLst>
              </p:cNvPr>
              <p:cNvSpPr/>
              <p:nvPr/>
            </p:nvSpPr>
            <p:spPr>
              <a:xfrm>
                <a:off x="4357287" y="3669491"/>
                <a:ext cx="14638" cy="12013"/>
              </a:xfrm>
              <a:custGeom>
                <a:avLst/>
                <a:gdLst/>
                <a:ahLst/>
                <a:cxnLst/>
                <a:rect l="l" t="t" r="r" b="b"/>
                <a:pathLst>
                  <a:path w="368" h="302" extrusionOk="0">
                    <a:moveTo>
                      <a:pt x="17" y="268"/>
                    </a:moveTo>
                    <a:cubicBezTo>
                      <a:pt x="134" y="302"/>
                      <a:pt x="201" y="268"/>
                      <a:pt x="268" y="201"/>
                    </a:cubicBezTo>
                    <a:cubicBezTo>
                      <a:pt x="368" y="134"/>
                      <a:pt x="368" y="101"/>
                      <a:pt x="301" y="1"/>
                    </a:cubicBezTo>
                    <a:cubicBezTo>
                      <a:pt x="151" y="17"/>
                      <a:pt x="0" y="101"/>
                      <a:pt x="17" y="2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763;p21">
                <a:extLst>
                  <a:ext uri="{FF2B5EF4-FFF2-40B4-BE49-F238E27FC236}">
                    <a16:creationId xmlns:a16="http://schemas.microsoft.com/office/drawing/2014/main" id="{93619653-A87A-4B76-8B3A-2D057D12323A}"/>
                  </a:ext>
                </a:extLst>
              </p:cNvPr>
              <p:cNvSpPr/>
              <p:nvPr/>
            </p:nvSpPr>
            <p:spPr>
              <a:xfrm>
                <a:off x="4785972" y="2461201"/>
                <a:ext cx="15314" cy="15314"/>
              </a:xfrm>
              <a:custGeom>
                <a:avLst/>
                <a:gdLst/>
                <a:ahLst/>
                <a:cxnLst/>
                <a:rect l="l" t="t" r="r" b="b"/>
                <a:pathLst>
                  <a:path w="385" h="385" extrusionOk="0">
                    <a:moveTo>
                      <a:pt x="201" y="385"/>
                    </a:moveTo>
                    <a:cubicBezTo>
                      <a:pt x="301" y="318"/>
                      <a:pt x="251" y="335"/>
                      <a:pt x="301" y="184"/>
                    </a:cubicBezTo>
                    <a:cubicBezTo>
                      <a:pt x="334" y="118"/>
                      <a:pt x="384" y="34"/>
                      <a:pt x="268" y="17"/>
                    </a:cubicBezTo>
                    <a:cubicBezTo>
                      <a:pt x="100" y="1"/>
                      <a:pt x="0" y="301"/>
                      <a:pt x="201" y="3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764;p21">
                <a:extLst>
                  <a:ext uri="{FF2B5EF4-FFF2-40B4-BE49-F238E27FC236}">
                    <a16:creationId xmlns:a16="http://schemas.microsoft.com/office/drawing/2014/main" id="{90A75BA6-DBCE-4C46-AC12-ED997E702F24}"/>
                  </a:ext>
                </a:extLst>
              </p:cNvPr>
              <p:cNvSpPr/>
              <p:nvPr/>
            </p:nvSpPr>
            <p:spPr>
              <a:xfrm>
                <a:off x="4598539" y="3716707"/>
                <a:ext cx="7995" cy="14638"/>
              </a:xfrm>
              <a:custGeom>
                <a:avLst/>
                <a:gdLst/>
                <a:ahLst/>
                <a:cxnLst/>
                <a:rect l="l" t="t" r="r" b="b"/>
                <a:pathLst>
                  <a:path w="201" h="368" extrusionOk="0">
                    <a:moveTo>
                      <a:pt x="34" y="368"/>
                    </a:moveTo>
                    <a:cubicBezTo>
                      <a:pt x="184" y="368"/>
                      <a:pt x="201" y="334"/>
                      <a:pt x="201" y="184"/>
                    </a:cubicBezTo>
                    <a:cubicBezTo>
                      <a:pt x="201" y="33"/>
                      <a:pt x="184" y="0"/>
                      <a:pt x="34" y="0"/>
                    </a:cubicBezTo>
                    <a:cubicBezTo>
                      <a:pt x="0" y="134"/>
                      <a:pt x="0" y="234"/>
                      <a:pt x="34" y="3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 name="Google Shape;765;p21">
                <a:extLst>
                  <a:ext uri="{FF2B5EF4-FFF2-40B4-BE49-F238E27FC236}">
                    <a16:creationId xmlns:a16="http://schemas.microsoft.com/office/drawing/2014/main" id="{7D424A9B-EA11-4EF2-A9CC-93025FA86EC9}"/>
                  </a:ext>
                </a:extLst>
              </p:cNvPr>
              <p:cNvSpPr/>
              <p:nvPr/>
            </p:nvSpPr>
            <p:spPr>
              <a:xfrm>
                <a:off x="4449651" y="2660607"/>
                <a:ext cx="8671" cy="15314"/>
              </a:xfrm>
              <a:custGeom>
                <a:avLst/>
                <a:gdLst/>
                <a:ahLst/>
                <a:cxnLst/>
                <a:rect l="l" t="t" r="r" b="b"/>
                <a:pathLst>
                  <a:path w="218" h="385" extrusionOk="0">
                    <a:moveTo>
                      <a:pt x="151" y="368"/>
                    </a:moveTo>
                    <a:cubicBezTo>
                      <a:pt x="218" y="234"/>
                      <a:pt x="201" y="100"/>
                      <a:pt x="151" y="0"/>
                    </a:cubicBezTo>
                    <a:cubicBezTo>
                      <a:pt x="17" y="0"/>
                      <a:pt x="1" y="17"/>
                      <a:pt x="1" y="184"/>
                    </a:cubicBezTo>
                    <a:cubicBezTo>
                      <a:pt x="1" y="334"/>
                      <a:pt x="1" y="385"/>
                      <a:pt x="151" y="3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766;p21">
                <a:extLst>
                  <a:ext uri="{FF2B5EF4-FFF2-40B4-BE49-F238E27FC236}">
                    <a16:creationId xmlns:a16="http://schemas.microsoft.com/office/drawing/2014/main" id="{8645D719-ADEB-4AEC-AE06-8B7ED4106AFA}"/>
                  </a:ext>
                </a:extLst>
              </p:cNvPr>
              <p:cNvSpPr/>
              <p:nvPr/>
            </p:nvSpPr>
            <p:spPr>
              <a:xfrm>
                <a:off x="4839791" y="2535665"/>
                <a:ext cx="16667" cy="11973"/>
              </a:xfrm>
              <a:custGeom>
                <a:avLst/>
                <a:gdLst/>
                <a:ahLst/>
                <a:cxnLst/>
                <a:rect l="l" t="t" r="r" b="b"/>
                <a:pathLst>
                  <a:path w="419" h="301" extrusionOk="0">
                    <a:moveTo>
                      <a:pt x="418" y="284"/>
                    </a:moveTo>
                    <a:cubicBezTo>
                      <a:pt x="418" y="167"/>
                      <a:pt x="402" y="117"/>
                      <a:pt x="301" y="84"/>
                    </a:cubicBezTo>
                    <a:cubicBezTo>
                      <a:pt x="201" y="33"/>
                      <a:pt x="101" y="0"/>
                      <a:pt x="51" y="100"/>
                    </a:cubicBezTo>
                    <a:cubicBezTo>
                      <a:pt x="1" y="217"/>
                      <a:pt x="335" y="301"/>
                      <a:pt x="418" y="28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767;p21">
                <a:extLst>
                  <a:ext uri="{FF2B5EF4-FFF2-40B4-BE49-F238E27FC236}">
                    <a16:creationId xmlns:a16="http://schemas.microsoft.com/office/drawing/2014/main" id="{9F0B43EA-4AFB-4429-99DD-DFC3BF74E582}"/>
                  </a:ext>
                </a:extLst>
              </p:cNvPr>
              <p:cNvSpPr/>
              <p:nvPr/>
            </p:nvSpPr>
            <p:spPr>
              <a:xfrm>
                <a:off x="4482905" y="2451893"/>
                <a:ext cx="14638" cy="19332"/>
              </a:xfrm>
              <a:custGeom>
                <a:avLst/>
                <a:gdLst/>
                <a:ahLst/>
                <a:cxnLst/>
                <a:rect l="l" t="t" r="r" b="b"/>
                <a:pathLst>
                  <a:path w="368" h="486" extrusionOk="0">
                    <a:moveTo>
                      <a:pt x="368" y="218"/>
                    </a:moveTo>
                    <a:cubicBezTo>
                      <a:pt x="251" y="1"/>
                      <a:pt x="0" y="268"/>
                      <a:pt x="0" y="302"/>
                    </a:cubicBezTo>
                    <a:cubicBezTo>
                      <a:pt x="0" y="485"/>
                      <a:pt x="318" y="368"/>
                      <a:pt x="368" y="2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768;p21">
                <a:extLst>
                  <a:ext uri="{FF2B5EF4-FFF2-40B4-BE49-F238E27FC236}">
                    <a16:creationId xmlns:a16="http://schemas.microsoft.com/office/drawing/2014/main" id="{6AFAD085-15B5-4D38-802E-18FDDB1A1AE6}"/>
                  </a:ext>
                </a:extLst>
              </p:cNvPr>
              <p:cNvSpPr/>
              <p:nvPr/>
            </p:nvSpPr>
            <p:spPr>
              <a:xfrm>
                <a:off x="4746075" y="3736636"/>
                <a:ext cx="9348" cy="15314"/>
              </a:xfrm>
              <a:custGeom>
                <a:avLst/>
                <a:gdLst/>
                <a:ahLst/>
                <a:cxnLst/>
                <a:rect l="l" t="t" r="r" b="b"/>
                <a:pathLst>
                  <a:path w="235" h="385" extrusionOk="0">
                    <a:moveTo>
                      <a:pt x="68" y="368"/>
                    </a:moveTo>
                    <a:cubicBezTo>
                      <a:pt x="218" y="385"/>
                      <a:pt x="235" y="351"/>
                      <a:pt x="235" y="184"/>
                    </a:cubicBezTo>
                    <a:cubicBezTo>
                      <a:pt x="235" y="50"/>
                      <a:pt x="235" y="17"/>
                      <a:pt x="101" y="0"/>
                    </a:cubicBezTo>
                    <a:cubicBezTo>
                      <a:pt x="1" y="101"/>
                      <a:pt x="34" y="234"/>
                      <a:pt x="68" y="3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 name="Google Shape;769;p21">
                <a:extLst>
                  <a:ext uri="{FF2B5EF4-FFF2-40B4-BE49-F238E27FC236}">
                    <a16:creationId xmlns:a16="http://schemas.microsoft.com/office/drawing/2014/main" id="{6A3C30E6-3A84-4F6D-8B7B-4633A77D742D}"/>
                  </a:ext>
                </a:extLst>
              </p:cNvPr>
              <p:cNvSpPr/>
              <p:nvPr/>
            </p:nvSpPr>
            <p:spPr>
              <a:xfrm>
                <a:off x="4664331" y="2382799"/>
                <a:ext cx="7359" cy="15314"/>
              </a:xfrm>
              <a:custGeom>
                <a:avLst/>
                <a:gdLst/>
                <a:ahLst/>
                <a:cxnLst/>
                <a:rect l="l" t="t" r="r" b="b"/>
                <a:pathLst>
                  <a:path w="185" h="385" extrusionOk="0">
                    <a:moveTo>
                      <a:pt x="151" y="384"/>
                    </a:moveTo>
                    <a:cubicBezTo>
                      <a:pt x="184" y="267"/>
                      <a:pt x="184" y="117"/>
                      <a:pt x="151" y="0"/>
                    </a:cubicBezTo>
                    <a:cubicBezTo>
                      <a:pt x="17" y="0"/>
                      <a:pt x="1" y="17"/>
                      <a:pt x="1" y="184"/>
                    </a:cubicBezTo>
                    <a:cubicBezTo>
                      <a:pt x="1" y="368"/>
                      <a:pt x="17" y="384"/>
                      <a:pt x="151" y="38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770;p21">
                <a:extLst>
                  <a:ext uri="{FF2B5EF4-FFF2-40B4-BE49-F238E27FC236}">
                    <a16:creationId xmlns:a16="http://schemas.microsoft.com/office/drawing/2014/main" id="{30093CF7-DC5E-4C9F-AC9D-D13AE88681BE}"/>
                  </a:ext>
                </a:extLst>
              </p:cNvPr>
              <p:cNvSpPr/>
              <p:nvPr/>
            </p:nvSpPr>
            <p:spPr>
              <a:xfrm>
                <a:off x="4418425" y="2872623"/>
                <a:ext cx="14638" cy="10660"/>
              </a:xfrm>
              <a:custGeom>
                <a:avLst/>
                <a:gdLst/>
                <a:ahLst/>
                <a:cxnLst/>
                <a:rect l="l" t="t" r="r" b="b"/>
                <a:pathLst>
                  <a:path w="368" h="268" extrusionOk="0">
                    <a:moveTo>
                      <a:pt x="0" y="67"/>
                    </a:moveTo>
                    <a:cubicBezTo>
                      <a:pt x="0" y="268"/>
                      <a:pt x="201" y="268"/>
                      <a:pt x="368" y="251"/>
                    </a:cubicBezTo>
                    <a:cubicBezTo>
                      <a:pt x="368" y="34"/>
                      <a:pt x="50" y="0"/>
                      <a:pt x="0" y="6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771;p21">
                <a:extLst>
                  <a:ext uri="{FF2B5EF4-FFF2-40B4-BE49-F238E27FC236}">
                    <a16:creationId xmlns:a16="http://schemas.microsoft.com/office/drawing/2014/main" id="{E68D8D1D-18E0-4260-8546-76B59CBB47C8}"/>
                  </a:ext>
                </a:extLst>
              </p:cNvPr>
              <p:cNvSpPr/>
              <p:nvPr/>
            </p:nvSpPr>
            <p:spPr>
              <a:xfrm>
                <a:off x="4511465" y="3042076"/>
                <a:ext cx="13325" cy="17343"/>
              </a:xfrm>
              <a:custGeom>
                <a:avLst/>
                <a:gdLst/>
                <a:ahLst/>
                <a:cxnLst/>
                <a:rect l="l" t="t" r="r" b="b"/>
                <a:pathLst>
                  <a:path w="335" h="436" extrusionOk="0">
                    <a:moveTo>
                      <a:pt x="34" y="318"/>
                    </a:moveTo>
                    <a:cubicBezTo>
                      <a:pt x="34" y="318"/>
                      <a:pt x="84" y="435"/>
                      <a:pt x="234" y="268"/>
                    </a:cubicBezTo>
                    <a:cubicBezTo>
                      <a:pt x="285" y="201"/>
                      <a:pt x="335" y="135"/>
                      <a:pt x="301" y="18"/>
                    </a:cubicBezTo>
                    <a:cubicBezTo>
                      <a:pt x="151" y="1"/>
                      <a:pt x="1" y="201"/>
                      <a:pt x="34" y="3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772;p21">
                <a:extLst>
                  <a:ext uri="{FF2B5EF4-FFF2-40B4-BE49-F238E27FC236}">
                    <a16:creationId xmlns:a16="http://schemas.microsoft.com/office/drawing/2014/main" id="{693B94C0-FF0A-4A51-A01E-B441A4B2C8AE}"/>
                  </a:ext>
                </a:extLst>
              </p:cNvPr>
              <p:cNvSpPr/>
              <p:nvPr/>
            </p:nvSpPr>
            <p:spPr>
              <a:xfrm>
                <a:off x="4358600" y="2452569"/>
                <a:ext cx="15314" cy="14678"/>
              </a:xfrm>
              <a:custGeom>
                <a:avLst/>
                <a:gdLst/>
                <a:ahLst/>
                <a:cxnLst/>
                <a:rect l="l" t="t" r="r" b="b"/>
                <a:pathLst>
                  <a:path w="385" h="369" extrusionOk="0">
                    <a:moveTo>
                      <a:pt x="118" y="318"/>
                    </a:moveTo>
                    <a:cubicBezTo>
                      <a:pt x="235" y="368"/>
                      <a:pt x="218" y="318"/>
                      <a:pt x="268" y="234"/>
                    </a:cubicBezTo>
                    <a:cubicBezTo>
                      <a:pt x="368" y="117"/>
                      <a:pt x="385" y="184"/>
                      <a:pt x="368" y="17"/>
                    </a:cubicBezTo>
                    <a:cubicBezTo>
                      <a:pt x="184" y="0"/>
                      <a:pt x="1" y="134"/>
                      <a:pt x="118" y="3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773;p21">
                <a:extLst>
                  <a:ext uri="{FF2B5EF4-FFF2-40B4-BE49-F238E27FC236}">
                    <a16:creationId xmlns:a16="http://schemas.microsoft.com/office/drawing/2014/main" id="{9204392D-D60D-4076-92CE-5D23D8A9A3AE}"/>
                  </a:ext>
                </a:extLst>
              </p:cNvPr>
              <p:cNvSpPr/>
              <p:nvPr/>
            </p:nvSpPr>
            <p:spPr>
              <a:xfrm>
                <a:off x="4507488" y="3333210"/>
                <a:ext cx="15314" cy="15314"/>
              </a:xfrm>
              <a:custGeom>
                <a:avLst/>
                <a:gdLst/>
                <a:ahLst/>
                <a:cxnLst/>
                <a:rect l="l" t="t" r="r" b="b"/>
                <a:pathLst>
                  <a:path w="385" h="385" extrusionOk="0">
                    <a:moveTo>
                      <a:pt x="101" y="385"/>
                    </a:moveTo>
                    <a:cubicBezTo>
                      <a:pt x="251" y="385"/>
                      <a:pt x="218" y="368"/>
                      <a:pt x="284" y="234"/>
                    </a:cubicBezTo>
                    <a:cubicBezTo>
                      <a:pt x="318" y="184"/>
                      <a:pt x="385" y="84"/>
                      <a:pt x="318" y="50"/>
                    </a:cubicBezTo>
                    <a:cubicBezTo>
                      <a:pt x="201" y="0"/>
                      <a:pt x="0" y="201"/>
                      <a:pt x="101" y="3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774;p21">
                <a:extLst>
                  <a:ext uri="{FF2B5EF4-FFF2-40B4-BE49-F238E27FC236}">
                    <a16:creationId xmlns:a16="http://schemas.microsoft.com/office/drawing/2014/main" id="{167D89C1-7CCE-48CA-9C21-3617E383BEC6}"/>
                  </a:ext>
                </a:extLst>
              </p:cNvPr>
              <p:cNvSpPr/>
              <p:nvPr/>
            </p:nvSpPr>
            <p:spPr>
              <a:xfrm>
                <a:off x="4506811" y="3258109"/>
                <a:ext cx="12689" cy="19292"/>
              </a:xfrm>
              <a:custGeom>
                <a:avLst/>
                <a:gdLst/>
                <a:ahLst/>
                <a:cxnLst/>
                <a:rect l="l" t="t" r="r" b="b"/>
                <a:pathLst>
                  <a:path w="319" h="485" extrusionOk="0">
                    <a:moveTo>
                      <a:pt x="1" y="435"/>
                    </a:moveTo>
                    <a:cubicBezTo>
                      <a:pt x="101" y="468"/>
                      <a:pt x="134" y="485"/>
                      <a:pt x="201" y="401"/>
                    </a:cubicBezTo>
                    <a:cubicBezTo>
                      <a:pt x="218" y="384"/>
                      <a:pt x="318" y="234"/>
                      <a:pt x="285" y="184"/>
                    </a:cubicBezTo>
                    <a:cubicBezTo>
                      <a:pt x="201" y="0"/>
                      <a:pt x="17" y="284"/>
                      <a:pt x="1" y="4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775;p21">
                <a:extLst>
                  <a:ext uri="{FF2B5EF4-FFF2-40B4-BE49-F238E27FC236}">
                    <a16:creationId xmlns:a16="http://schemas.microsoft.com/office/drawing/2014/main" id="{0048C21B-C04D-42E6-8F02-E8BCE98F6B45}"/>
                  </a:ext>
                </a:extLst>
              </p:cNvPr>
              <p:cNvSpPr/>
              <p:nvPr/>
            </p:nvSpPr>
            <p:spPr>
              <a:xfrm>
                <a:off x="4573956" y="3785801"/>
                <a:ext cx="11973" cy="17343"/>
              </a:xfrm>
              <a:custGeom>
                <a:avLst/>
                <a:gdLst/>
                <a:ahLst/>
                <a:cxnLst/>
                <a:rect l="l" t="t" r="r" b="b"/>
                <a:pathLst>
                  <a:path w="301" h="436" extrusionOk="0">
                    <a:moveTo>
                      <a:pt x="17" y="435"/>
                    </a:moveTo>
                    <a:cubicBezTo>
                      <a:pt x="151" y="385"/>
                      <a:pt x="151" y="435"/>
                      <a:pt x="217" y="285"/>
                    </a:cubicBezTo>
                    <a:cubicBezTo>
                      <a:pt x="268" y="201"/>
                      <a:pt x="301" y="134"/>
                      <a:pt x="217" y="84"/>
                    </a:cubicBezTo>
                    <a:cubicBezTo>
                      <a:pt x="50" y="1"/>
                      <a:pt x="0" y="335"/>
                      <a:pt x="17" y="4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776;p21">
                <a:extLst>
                  <a:ext uri="{FF2B5EF4-FFF2-40B4-BE49-F238E27FC236}">
                    <a16:creationId xmlns:a16="http://schemas.microsoft.com/office/drawing/2014/main" id="{5E50DFBF-B57F-47D0-8B4C-05068FCCE0A3}"/>
                  </a:ext>
                </a:extLst>
              </p:cNvPr>
              <p:cNvSpPr/>
              <p:nvPr/>
            </p:nvSpPr>
            <p:spPr>
              <a:xfrm>
                <a:off x="4548697" y="3655529"/>
                <a:ext cx="11337" cy="14678"/>
              </a:xfrm>
              <a:custGeom>
                <a:avLst/>
                <a:gdLst/>
                <a:ahLst/>
                <a:cxnLst/>
                <a:rect l="l" t="t" r="r" b="b"/>
                <a:pathLst>
                  <a:path w="285" h="369" extrusionOk="0">
                    <a:moveTo>
                      <a:pt x="117" y="1"/>
                    </a:moveTo>
                    <a:cubicBezTo>
                      <a:pt x="0" y="168"/>
                      <a:pt x="50" y="368"/>
                      <a:pt x="268" y="368"/>
                    </a:cubicBezTo>
                    <a:cubicBezTo>
                      <a:pt x="284" y="302"/>
                      <a:pt x="268" y="235"/>
                      <a:pt x="251" y="135"/>
                    </a:cubicBezTo>
                    <a:cubicBezTo>
                      <a:pt x="217" y="18"/>
                      <a:pt x="217" y="18"/>
                      <a:pt x="117" y="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777;p21">
                <a:extLst>
                  <a:ext uri="{FF2B5EF4-FFF2-40B4-BE49-F238E27FC236}">
                    <a16:creationId xmlns:a16="http://schemas.microsoft.com/office/drawing/2014/main" id="{B7FFBD24-2CEF-4381-AF35-49861D6FC74B}"/>
                  </a:ext>
                </a:extLst>
              </p:cNvPr>
              <p:cNvSpPr/>
              <p:nvPr/>
            </p:nvSpPr>
            <p:spPr>
              <a:xfrm>
                <a:off x="4607847" y="1905585"/>
                <a:ext cx="15991" cy="12649"/>
              </a:xfrm>
              <a:custGeom>
                <a:avLst/>
                <a:gdLst/>
                <a:ahLst/>
                <a:cxnLst/>
                <a:rect l="l" t="t" r="r" b="b"/>
                <a:pathLst>
                  <a:path w="402" h="318" extrusionOk="0">
                    <a:moveTo>
                      <a:pt x="67" y="318"/>
                    </a:moveTo>
                    <a:cubicBezTo>
                      <a:pt x="234" y="318"/>
                      <a:pt x="401" y="101"/>
                      <a:pt x="301" y="0"/>
                    </a:cubicBezTo>
                    <a:cubicBezTo>
                      <a:pt x="201" y="0"/>
                      <a:pt x="0" y="101"/>
                      <a:pt x="67" y="3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778;p21">
                <a:extLst>
                  <a:ext uri="{FF2B5EF4-FFF2-40B4-BE49-F238E27FC236}">
                    <a16:creationId xmlns:a16="http://schemas.microsoft.com/office/drawing/2014/main" id="{0B2345D1-16E8-463A-834F-D71209CE7822}"/>
                  </a:ext>
                </a:extLst>
              </p:cNvPr>
              <p:cNvSpPr/>
              <p:nvPr/>
            </p:nvSpPr>
            <p:spPr>
              <a:xfrm>
                <a:off x="4397820" y="3176366"/>
                <a:ext cx="18656" cy="14638"/>
              </a:xfrm>
              <a:custGeom>
                <a:avLst/>
                <a:gdLst/>
                <a:ahLst/>
                <a:cxnLst/>
                <a:rect l="l" t="t" r="r" b="b"/>
                <a:pathLst>
                  <a:path w="469" h="368" extrusionOk="0">
                    <a:moveTo>
                      <a:pt x="17" y="50"/>
                    </a:moveTo>
                    <a:cubicBezTo>
                      <a:pt x="17" y="167"/>
                      <a:pt x="0" y="134"/>
                      <a:pt x="117" y="184"/>
                    </a:cubicBezTo>
                    <a:cubicBezTo>
                      <a:pt x="468" y="368"/>
                      <a:pt x="335" y="84"/>
                      <a:pt x="301" y="50"/>
                    </a:cubicBezTo>
                    <a:cubicBezTo>
                      <a:pt x="218" y="0"/>
                      <a:pt x="101" y="0"/>
                      <a:pt x="17" y="5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779;p21">
                <a:extLst>
                  <a:ext uri="{FF2B5EF4-FFF2-40B4-BE49-F238E27FC236}">
                    <a16:creationId xmlns:a16="http://schemas.microsoft.com/office/drawing/2014/main" id="{45118438-8D68-4DFE-9BBC-BD1999D6FC28}"/>
                  </a:ext>
                </a:extLst>
              </p:cNvPr>
              <p:cNvSpPr/>
              <p:nvPr/>
            </p:nvSpPr>
            <p:spPr>
              <a:xfrm>
                <a:off x="4548697" y="2891875"/>
                <a:ext cx="14002" cy="14678"/>
              </a:xfrm>
              <a:custGeom>
                <a:avLst/>
                <a:gdLst/>
                <a:ahLst/>
                <a:cxnLst/>
                <a:rect l="l" t="t" r="r" b="b"/>
                <a:pathLst>
                  <a:path w="352" h="369" extrusionOk="0">
                    <a:moveTo>
                      <a:pt x="67" y="335"/>
                    </a:moveTo>
                    <a:cubicBezTo>
                      <a:pt x="184" y="368"/>
                      <a:pt x="184" y="352"/>
                      <a:pt x="251" y="251"/>
                    </a:cubicBezTo>
                    <a:cubicBezTo>
                      <a:pt x="301" y="168"/>
                      <a:pt x="334" y="118"/>
                      <a:pt x="351" y="18"/>
                    </a:cubicBezTo>
                    <a:cubicBezTo>
                      <a:pt x="201" y="1"/>
                      <a:pt x="0" y="168"/>
                      <a:pt x="67" y="3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780;p21">
                <a:extLst>
                  <a:ext uri="{FF2B5EF4-FFF2-40B4-BE49-F238E27FC236}">
                    <a16:creationId xmlns:a16="http://schemas.microsoft.com/office/drawing/2014/main" id="{B75CE204-15EB-4154-BAB3-227D1AC6C29E}"/>
                  </a:ext>
                </a:extLst>
              </p:cNvPr>
              <p:cNvSpPr/>
              <p:nvPr/>
            </p:nvSpPr>
            <p:spPr>
              <a:xfrm>
                <a:off x="4503510" y="3308627"/>
                <a:ext cx="19292" cy="19968"/>
              </a:xfrm>
              <a:custGeom>
                <a:avLst/>
                <a:gdLst/>
                <a:ahLst/>
                <a:cxnLst/>
                <a:rect l="l" t="t" r="r" b="b"/>
                <a:pathLst>
                  <a:path w="485" h="502" extrusionOk="0">
                    <a:moveTo>
                      <a:pt x="334" y="84"/>
                    </a:moveTo>
                    <a:cubicBezTo>
                      <a:pt x="0" y="351"/>
                      <a:pt x="401" y="501"/>
                      <a:pt x="485" y="167"/>
                    </a:cubicBezTo>
                    <a:cubicBezTo>
                      <a:pt x="485" y="117"/>
                      <a:pt x="485" y="84"/>
                      <a:pt x="451" y="67"/>
                    </a:cubicBezTo>
                    <a:cubicBezTo>
                      <a:pt x="351" y="0"/>
                      <a:pt x="334" y="84"/>
                      <a:pt x="334" y="8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 name="Google Shape;781;p21">
                <a:extLst>
                  <a:ext uri="{FF2B5EF4-FFF2-40B4-BE49-F238E27FC236}">
                    <a16:creationId xmlns:a16="http://schemas.microsoft.com/office/drawing/2014/main" id="{7A2570C1-0833-43D6-AAED-80C4BBB427FB}"/>
                  </a:ext>
                </a:extLst>
              </p:cNvPr>
              <p:cNvSpPr/>
              <p:nvPr/>
            </p:nvSpPr>
            <p:spPr>
              <a:xfrm>
                <a:off x="4456970" y="2421980"/>
                <a:ext cx="13325" cy="13365"/>
              </a:xfrm>
              <a:custGeom>
                <a:avLst/>
                <a:gdLst/>
                <a:ahLst/>
                <a:cxnLst/>
                <a:rect l="l" t="t" r="r" b="b"/>
                <a:pathLst>
                  <a:path w="335" h="336" extrusionOk="0">
                    <a:moveTo>
                      <a:pt x="34" y="302"/>
                    </a:moveTo>
                    <a:cubicBezTo>
                      <a:pt x="218" y="335"/>
                      <a:pt x="318" y="151"/>
                      <a:pt x="335" y="68"/>
                    </a:cubicBezTo>
                    <a:cubicBezTo>
                      <a:pt x="285" y="34"/>
                      <a:pt x="318" y="51"/>
                      <a:pt x="268" y="1"/>
                    </a:cubicBezTo>
                    <a:cubicBezTo>
                      <a:pt x="134" y="18"/>
                      <a:pt x="0" y="135"/>
                      <a:pt x="34" y="3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 name="Google Shape;782;p21">
                <a:extLst>
                  <a:ext uri="{FF2B5EF4-FFF2-40B4-BE49-F238E27FC236}">
                    <a16:creationId xmlns:a16="http://schemas.microsoft.com/office/drawing/2014/main" id="{F89D7776-3D73-422A-9A61-E9531AEC5FB4}"/>
                  </a:ext>
                </a:extLst>
              </p:cNvPr>
              <p:cNvSpPr/>
              <p:nvPr/>
            </p:nvSpPr>
            <p:spPr>
              <a:xfrm>
                <a:off x="4591896" y="3038774"/>
                <a:ext cx="12649" cy="14002"/>
              </a:xfrm>
              <a:custGeom>
                <a:avLst/>
                <a:gdLst/>
                <a:ahLst/>
                <a:cxnLst/>
                <a:rect l="l" t="t" r="r" b="b"/>
                <a:pathLst>
                  <a:path w="318" h="352" extrusionOk="0">
                    <a:moveTo>
                      <a:pt x="34" y="335"/>
                    </a:moveTo>
                    <a:cubicBezTo>
                      <a:pt x="218" y="351"/>
                      <a:pt x="318" y="151"/>
                      <a:pt x="234" y="0"/>
                    </a:cubicBezTo>
                    <a:cubicBezTo>
                      <a:pt x="117" y="0"/>
                      <a:pt x="134" y="17"/>
                      <a:pt x="84" y="101"/>
                    </a:cubicBezTo>
                    <a:cubicBezTo>
                      <a:pt x="17" y="218"/>
                      <a:pt x="0" y="201"/>
                      <a:pt x="34" y="3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 name="Google Shape;783;p21">
                <a:extLst>
                  <a:ext uri="{FF2B5EF4-FFF2-40B4-BE49-F238E27FC236}">
                    <a16:creationId xmlns:a16="http://schemas.microsoft.com/office/drawing/2014/main" id="{E8D196FA-A3EE-4172-A5B9-A65EAF1F8773}"/>
                  </a:ext>
                </a:extLst>
              </p:cNvPr>
              <p:cNvSpPr/>
              <p:nvPr/>
            </p:nvSpPr>
            <p:spPr>
              <a:xfrm>
                <a:off x="4682947" y="2883920"/>
                <a:ext cx="14002" cy="9984"/>
              </a:xfrm>
              <a:custGeom>
                <a:avLst/>
                <a:gdLst/>
                <a:ahLst/>
                <a:cxnLst/>
                <a:rect l="l" t="t" r="r" b="b"/>
                <a:pathLst>
                  <a:path w="352" h="251" extrusionOk="0">
                    <a:moveTo>
                      <a:pt x="0" y="201"/>
                    </a:moveTo>
                    <a:cubicBezTo>
                      <a:pt x="84" y="251"/>
                      <a:pt x="251" y="218"/>
                      <a:pt x="351" y="201"/>
                    </a:cubicBezTo>
                    <a:cubicBezTo>
                      <a:pt x="351" y="50"/>
                      <a:pt x="318" y="0"/>
                      <a:pt x="167" y="34"/>
                    </a:cubicBezTo>
                    <a:cubicBezTo>
                      <a:pt x="50" y="50"/>
                      <a:pt x="0" y="101"/>
                      <a:pt x="0" y="2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 name="Google Shape;784;p21">
                <a:extLst>
                  <a:ext uri="{FF2B5EF4-FFF2-40B4-BE49-F238E27FC236}">
                    <a16:creationId xmlns:a16="http://schemas.microsoft.com/office/drawing/2014/main" id="{3F254048-8D70-44CC-A207-0B09FB26F40F}"/>
                  </a:ext>
                </a:extLst>
              </p:cNvPr>
              <p:cNvSpPr/>
              <p:nvPr/>
            </p:nvSpPr>
            <p:spPr>
              <a:xfrm>
                <a:off x="4749416" y="3852946"/>
                <a:ext cx="11973" cy="16667"/>
              </a:xfrm>
              <a:custGeom>
                <a:avLst/>
                <a:gdLst/>
                <a:ahLst/>
                <a:cxnLst/>
                <a:rect l="l" t="t" r="r" b="b"/>
                <a:pathLst>
                  <a:path w="301" h="419" extrusionOk="0">
                    <a:moveTo>
                      <a:pt x="268" y="0"/>
                    </a:moveTo>
                    <a:cubicBezTo>
                      <a:pt x="134" y="0"/>
                      <a:pt x="167" y="0"/>
                      <a:pt x="100" y="134"/>
                    </a:cubicBezTo>
                    <a:cubicBezTo>
                      <a:pt x="67" y="184"/>
                      <a:pt x="0" y="251"/>
                      <a:pt x="50" y="318"/>
                    </a:cubicBezTo>
                    <a:cubicBezTo>
                      <a:pt x="151" y="418"/>
                      <a:pt x="301" y="218"/>
                      <a:pt x="268" y="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 name="Google Shape;785;p21">
                <a:extLst>
                  <a:ext uri="{FF2B5EF4-FFF2-40B4-BE49-F238E27FC236}">
                    <a16:creationId xmlns:a16="http://schemas.microsoft.com/office/drawing/2014/main" id="{AC63B94A-F72F-4D07-B1C7-7FD4835358A3}"/>
                  </a:ext>
                </a:extLst>
              </p:cNvPr>
              <p:cNvSpPr/>
              <p:nvPr/>
            </p:nvSpPr>
            <p:spPr>
              <a:xfrm>
                <a:off x="4319379" y="2454558"/>
                <a:ext cx="13325" cy="23986"/>
              </a:xfrm>
              <a:custGeom>
                <a:avLst/>
                <a:gdLst/>
                <a:ahLst/>
                <a:cxnLst/>
                <a:rect l="l" t="t" r="r" b="b"/>
                <a:pathLst>
                  <a:path w="335" h="603" extrusionOk="0">
                    <a:moveTo>
                      <a:pt x="51" y="535"/>
                    </a:moveTo>
                    <a:cubicBezTo>
                      <a:pt x="335" y="602"/>
                      <a:pt x="302" y="1"/>
                      <a:pt x="84" y="285"/>
                    </a:cubicBezTo>
                    <a:cubicBezTo>
                      <a:pt x="1" y="402"/>
                      <a:pt x="17" y="485"/>
                      <a:pt x="51" y="5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 name="Google Shape;786;p21">
                <a:extLst>
                  <a:ext uri="{FF2B5EF4-FFF2-40B4-BE49-F238E27FC236}">
                    <a16:creationId xmlns:a16="http://schemas.microsoft.com/office/drawing/2014/main" id="{ACFA9AD0-A3AF-4741-8D41-05083A844CF1}"/>
                  </a:ext>
                </a:extLst>
              </p:cNvPr>
              <p:cNvSpPr/>
              <p:nvPr/>
            </p:nvSpPr>
            <p:spPr>
              <a:xfrm>
                <a:off x="4462937" y="3083286"/>
                <a:ext cx="15354" cy="16667"/>
              </a:xfrm>
              <a:custGeom>
                <a:avLst/>
                <a:gdLst/>
                <a:ahLst/>
                <a:cxnLst/>
                <a:rect l="l" t="t" r="r" b="b"/>
                <a:pathLst>
                  <a:path w="386" h="419" extrusionOk="0">
                    <a:moveTo>
                      <a:pt x="51" y="368"/>
                    </a:moveTo>
                    <a:cubicBezTo>
                      <a:pt x="201" y="419"/>
                      <a:pt x="385" y="168"/>
                      <a:pt x="318" y="101"/>
                    </a:cubicBezTo>
                    <a:cubicBezTo>
                      <a:pt x="218" y="1"/>
                      <a:pt x="1" y="201"/>
                      <a:pt x="51" y="3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787;p21">
                <a:extLst>
                  <a:ext uri="{FF2B5EF4-FFF2-40B4-BE49-F238E27FC236}">
                    <a16:creationId xmlns:a16="http://schemas.microsoft.com/office/drawing/2014/main" id="{B87E8C66-1220-4734-9FC2-0266335F6497}"/>
                  </a:ext>
                </a:extLst>
              </p:cNvPr>
              <p:cNvSpPr/>
              <p:nvPr/>
            </p:nvSpPr>
            <p:spPr>
              <a:xfrm>
                <a:off x="4617155" y="3711377"/>
                <a:ext cx="14638" cy="19968"/>
              </a:xfrm>
              <a:custGeom>
                <a:avLst/>
                <a:gdLst/>
                <a:ahLst/>
                <a:cxnLst/>
                <a:rect l="l" t="t" r="r" b="b"/>
                <a:pathLst>
                  <a:path w="368" h="502" extrusionOk="0">
                    <a:moveTo>
                      <a:pt x="134" y="0"/>
                    </a:moveTo>
                    <a:cubicBezTo>
                      <a:pt x="0" y="502"/>
                      <a:pt x="368" y="418"/>
                      <a:pt x="268" y="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 name="Google Shape;788;p21">
                <a:extLst>
                  <a:ext uri="{FF2B5EF4-FFF2-40B4-BE49-F238E27FC236}">
                    <a16:creationId xmlns:a16="http://schemas.microsoft.com/office/drawing/2014/main" id="{E6CEF260-DD5C-4B8B-ABAD-0D2633A10250}"/>
                  </a:ext>
                </a:extLst>
              </p:cNvPr>
              <p:cNvSpPr/>
              <p:nvPr/>
            </p:nvSpPr>
            <p:spPr>
              <a:xfrm>
                <a:off x="4513454" y="3656881"/>
                <a:ext cx="15991" cy="25298"/>
              </a:xfrm>
              <a:custGeom>
                <a:avLst/>
                <a:gdLst/>
                <a:ahLst/>
                <a:cxnLst/>
                <a:rect l="l" t="t" r="r" b="b"/>
                <a:pathLst>
                  <a:path w="402" h="636" extrusionOk="0">
                    <a:moveTo>
                      <a:pt x="402" y="485"/>
                    </a:moveTo>
                    <a:cubicBezTo>
                      <a:pt x="385" y="351"/>
                      <a:pt x="402" y="418"/>
                      <a:pt x="352" y="318"/>
                    </a:cubicBezTo>
                    <a:cubicBezTo>
                      <a:pt x="101" y="0"/>
                      <a:pt x="1" y="635"/>
                      <a:pt x="402" y="4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789;p21">
                <a:extLst>
                  <a:ext uri="{FF2B5EF4-FFF2-40B4-BE49-F238E27FC236}">
                    <a16:creationId xmlns:a16="http://schemas.microsoft.com/office/drawing/2014/main" id="{C659AAF4-C85D-46F0-B879-8276E137CF8B}"/>
                  </a:ext>
                </a:extLst>
              </p:cNvPr>
              <p:cNvSpPr/>
              <p:nvPr/>
            </p:nvSpPr>
            <p:spPr>
              <a:xfrm>
                <a:off x="4280158" y="3658870"/>
                <a:ext cx="13365" cy="11337"/>
              </a:xfrm>
              <a:custGeom>
                <a:avLst/>
                <a:gdLst/>
                <a:ahLst/>
                <a:cxnLst/>
                <a:rect l="l" t="t" r="r" b="b"/>
                <a:pathLst>
                  <a:path w="336" h="285" extrusionOk="0">
                    <a:moveTo>
                      <a:pt x="34" y="268"/>
                    </a:moveTo>
                    <a:cubicBezTo>
                      <a:pt x="135" y="284"/>
                      <a:pt x="151" y="284"/>
                      <a:pt x="252" y="218"/>
                    </a:cubicBezTo>
                    <a:cubicBezTo>
                      <a:pt x="318" y="151"/>
                      <a:pt x="335" y="117"/>
                      <a:pt x="302" y="34"/>
                    </a:cubicBezTo>
                    <a:cubicBezTo>
                      <a:pt x="135" y="0"/>
                      <a:pt x="1" y="101"/>
                      <a:pt x="34" y="2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 name="Google Shape;790;p21">
                <a:extLst>
                  <a:ext uri="{FF2B5EF4-FFF2-40B4-BE49-F238E27FC236}">
                    <a16:creationId xmlns:a16="http://schemas.microsoft.com/office/drawing/2014/main" id="{A0442630-89FC-4000-8E35-3F6311DCA2DB}"/>
                  </a:ext>
                </a:extLst>
              </p:cNvPr>
              <p:cNvSpPr/>
              <p:nvPr/>
            </p:nvSpPr>
            <p:spPr>
              <a:xfrm>
                <a:off x="4674316" y="3519290"/>
                <a:ext cx="13325" cy="14002"/>
              </a:xfrm>
              <a:custGeom>
                <a:avLst/>
                <a:gdLst/>
                <a:ahLst/>
                <a:cxnLst/>
                <a:rect l="l" t="t" r="r" b="b"/>
                <a:pathLst>
                  <a:path w="335" h="352" extrusionOk="0">
                    <a:moveTo>
                      <a:pt x="234" y="301"/>
                    </a:moveTo>
                    <a:cubicBezTo>
                      <a:pt x="334" y="268"/>
                      <a:pt x="284" y="184"/>
                      <a:pt x="251" y="118"/>
                    </a:cubicBezTo>
                    <a:cubicBezTo>
                      <a:pt x="184" y="17"/>
                      <a:pt x="201" y="17"/>
                      <a:pt x="67" y="1"/>
                    </a:cubicBezTo>
                    <a:cubicBezTo>
                      <a:pt x="0" y="134"/>
                      <a:pt x="100" y="352"/>
                      <a:pt x="234" y="3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791;p21">
                <a:extLst>
                  <a:ext uri="{FF2B5EF4-FFF2-40B4-BE49-F238E27FC236}">
                    <a16:creationId xmlns:a16="http://schemas.microsoft.com/office/drawing/2014/main" id="{E8A1BEFE-C004-4CA6-8932-7BEFF227BD16}"/>
                  </a:ext>
                </a:extLst>
              </p:cNvPr>
              <p:cNvSpPr/>
              <p:nvPr/>
            </p:nvSpPr>
            <p:spPr>
              <a:xfrm>
                <a:off x="4734778" y="2675882"/>
                <a:ext cx="17979" cy="13325"/>
              </a:xfrm>
              <a:custGeom>
                <a:avLst/>
                <a:gdLst/>
                <a:ahLst/>
                <a:cxnLst/>
                <a:rect l="l" t="t" r="r" b="b"/>
                <a:pathLst>
                  <a:path w="452" h="335" extrusionOk="0">
                    <a:moveTo>
                      <a:pt x="118" y="51"/>
                    </a:moveTo>
                    <a:cubicBezTo>
                      <a:pt x="1" y="168"/>
                      <a:pt x="268" y="335"/>
                      <a:pt x="352" y="251"/>
                    </a:cubicBezTo>
                    <a:cubicBezTo>
                      <a:pt x="452" y="151"/>
                      <a:pt x="251" y="34"/>
                      <a:pt x="218" y="34"/>
                    </a:cubicBezTo>
                    <a:cubicBezTo>
                      <a:pt x="84" y="1"/>
                      <a:pt x="134" y="34"/>
                      <a:pt x="118" y="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 name="Google Shape;792;p21">
                <a:extLst>
                  <a:ext uri="{FF2B5EF4-FFF2-40B4-BE49-F238E27FC236}">
                    <a16:creationId xmlns:a16="http://schemas.microsoft.com/office/drawing/2014/main" id="{B26CE77E-0DF2-4503-96B9-2689D145214C}"/>
                  </a:ext>
                </a:extLst>
              </p:cNvPr>
              <p:cNvSpPr/>
              <p:nvPr/>
            </p:nvSpPr>
            <p:spPr>
              <a:xfrm>
                <a:off x="4689590" y="2556270"/>
                <a:ext cx="14678" cy="12649"/>
              </a:xfrm>
              <a:custGeom>
                <a:avLst/>
                <a:gdLst/>
                <a:ahLst/>
                <a:cxnLst/>
                <a:rect l="l" t="t" r="r" b="b"/>
                <a:pathLst>
                  <a:path w="369" h="318" extrusionOk="0">
                    <a:moveTo>
                      <a:pt x="51" y="67"/>
                    </a:moveTo>
                    <a:cubicBezTo>
                      <a:pt x="0" y="201"/>
                      <a:pt x="201" y="317"/>
                      <a:pt x="351" y="284"/>
                    </a:cubicBezTo>
                    <a:cubicBezTo>
                      <a:pt x="368" y="100"/>
                      <a:pt x="168" y="0"/>
                      <a:pt x="51" y="6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793;p21">
                <a:extLst>
                  <a:ext uri="{FF2B5EF4-FFF2-40B4-BE49-F238E27FC236}">
                    <a16:creationId xmlns:a16="http://schemas.microsoft.com/office/drawing/2014/main" id="{7B9BCB1C-394B-4F13-86CD-AFE586E1D8C6}"/>
                  </a:ext>
                </a:extLst>
              </p:cNvPr>
              <p:cNvSpPr/>
              <p:nvPr/>
            </p:nvSpPr>
            <p:spPr>
              <a:xfrm>
                <a:off x="4502158" y="2789527"/>
                <a:ext cx="17979" cy="12013"/>
              </a:xfrm>
              <a:custGeom>
                <a:avLst/>
                <a:gdLst/>
                <a:ahLst/>
                <a:cxnLst/>
                <a:rect l="l" t="t" r="r" b="b"/>
                <a:pathLst>
                  <a:path w="452" h="302" extrusionOk="0">
                    <a:moveTo>
                      <a:pt x="352" y="34"/>
                    </a:moveTo>
                    <a:cubicBezTo>
                      <a:pt x="168" y="1"/>
                      <a:pt x="1" y="201"/>
                      <a:pt x="134" y="268"/>
                    </a:cubicBezTo>
                    <a:cubicBezTo>
                      <a:pt x="184" y="301"/>
                      <a:pt x="285" y="235"/>
                      <a:pt x="318" y="218"/>
                    </a:cubicBezTo>
                    <a:cubicBezTo>
                      <a:pt x="452" y="101"/>
                      <a:pt x="352" y="34"/>
                      <a:pt x="352" y="3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794;p21">
                <a:extLst>
                  <a:ext uri="{FF2B5EF4-FFF2-40B4-BE49-F238E27FC236}">
                    <a16:creationId xmlns:a16="http://schemas.microsoft.com/office/drawing/2014/main" id="{25011797-2740-4A58-80A4-C13ABDF40A35}"/>
                  </a:ext>
                </a:extLst>
              </p:cNvPr>
              <p:cNvSpPr/>
              <p:nvPr/>
            </p:nvSpPr>
            <p:spPr>
              <a:xfrm>
                <a:off x="4361265" y="2394732"/>
                <a:ext cx="12013" cy="13325"/>
              </a:xfrm>
              <a:custGeom>
                <a:avLst/>
                <a:gdLst/>
                <a:ahLst/>
                <a:cxnLst/>
                <a:rect l="l" t="t" r="r" b="b"/>
                <a:pathLst>
                  <a:path w="302" h="335" extrusionOk="0">
                    <a:moveTo>
                      <a:pt x="0" y="51"/>
                    </a:moveTo>
                    <a:cubicBezTo>
                      <a:pt x="17" y="201"/>
                      <a:pt x="84" y="335"/>
                      <a:pt x="234" y="268"/>
                    </a:cubicBezTo>
                    <a:cubicBezTo>
                      <a:pt x="301" y="135"/>
                      <a:pt x="184" y="34"/>
                      <a:pt x="84" y="1"/>
                    </a:cubicBezTo>
                    <a:cubicBezTo>
                      <a:pt x="34" y="18"/>
                      <a:pt x="17" y="18"/>
                      <a:pt x="0" y="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795;p21">
                <a:extLst>
                  <a:ext uri="{FF2B5EF4-FFF2-40B4-BE49-F238E27FC236}">
                    <a16:creationId xmlns:a16="http://schemas.microsoft.com/office/drawing/2014/main" id="{DEA9371D-AAB7-41FB-A03C-E7D6BF0CE242}"/>
                  </a:ext>
                </a:extLst>
              </p:cNvPr>
              <p:cNvSpPr/>
              <p:nvPr/>
            </p:nvSpPr>
            <p:spPr>
              <a:xfrm>
                <a:off x="4709519" y="3605051"/>
                <a:ext cx="21321" cy="9984"/>
              </a:xfrm>
              <a:custGeom>
                <a:avLst/>
                <a:gdLst/>
                <a:ahLst/>
                <a:cxnLst/>
                <a:rect l="l" t="t" r="r" b="b"/>
                <a:pathLst>
                  <a:path w="536" h="251" extrusionOk="0">
                    <a:moveTo>
                      <a:pt x="168" y="217"/>
                    </a:moveTo>
                    <a:cubicBezTo>
                      <a:pt x="235" y="251"/>
                      <a:pt x="535" y="167"/>
                      <a:pt x="251" y="33"/>
                    </a:cubicBezTo>
                    <a:lnTo>
                      <a:pt x="51" y="0"/>
                    </a:lnTo>
                    <a:cubicBezTo>
                      <a:pt x="1" y="100"/>
                      <a:pt x="101" y="167"/>
                      <a:pt x="168" y="21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796;p21">
                <a:extLst>
                  <a:ext uri="{FF2B5EF4-FFF2-40B4-BE49-F238E27FC236}">
                    <a16:creationId xmlns:a16="http://schemas.microsoft.com/office/drawing/2014/main" id="{F813D372-8BCC-4E4B-BE18-75FF2F454B47}"/>
                  </a:ext>
                </a:extLst>
              </p:cNvPr>
              <p:cNvSpPr/>
              <p:nvPr/>
            </p:nvSpPr>
            <p:spPr>
              <a:xfrm>
                <a:off x="4758724" y="3801752"/>
                <a:ext cx="9984" cy="14002"/>
              </a:xfrm>
              <a:custGeom>
                <a:avLst/>
                <a:gdLst/>
                <a:ahLst/>
                <a:cxnLst/>
                <a:rect l="l" t="t" r="r" b="b"/>
                <a:pathLst>
                  <a:path w="251" h="352" extrusionOk="0">
                    <a:moveTo>
                      <a:pt x="201" y="17"/>
                    </a:moveTo>
                    <a:cubicBezTo>
                      <a:pt x="34" y="1"/>
                      <a:pt x="0" y="201"/>
                      <a:pt x="84" y="318"/>
                    </a:cubicBezTo>
                    <a:cubicBezTo>
                      <a:pt x="184" y="335"/>
                      <a:pt x="201" y="352"/>
                      <a:pt x="217" y="235"/>
                    </a:cubicBezTo>
                    <a:cubicBezTo>
                      <a:pt x="251" y="134"/>
                      <a:pt x="251" y="101"/>
                      <a:pt x="201" y="1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797;p21">
                <a:extLst>
                  <a:ext uri="{FF2B5EF4-FFF2-40B4-BE49-F238E27FC236}">
                    <a16:creationId xmlns:a16="http://schemas.microsoft.com/office/drawing/2014/main" id="{319FD9CF-253D-4BB6-81AB-23FD417FD5DB}"/>
                  </a:ext>
                </a:extLst>
              </p:cNvPr>
              <p:cNvSpPr/>
              <p:nvPr/>
            </p:nvSpPr>
            <p:spPr>
              <a:xfrm>
                <a:off x="4395155" y="3139134"/>
                <a:ext cx="12689" cy="9348"/>
              </a:xfrm>
              <a:custGeom>
                <a:avLst/>
                <a:gdLst/>
                <a:ahLst/>
                <a:cxnLst/>
                <a:rect l="l" t="t" r="r" b="b"/>
                <a:pathLst>
                  <a:path w="319" h="235" extrusionOk="0">
                    <a:moveTo>
                      <a:pt x="1" y="218"/>
                    </a:moveTo>
                    <a:cubicBezTo>
                      <a:pt x="134" y="234"/>
                      <a:pt x="234" y="234"/>
                      <a:pt x="318" y="134"/>
                    </a:cubicBezTo>
                    <a:cubicBezTo>
                      <a:pt x="301" y="34"/>
                      <a:pt x="268" y="0"/>
                      <a:pt x="151" y="34"/>
                    </a:cubicBezTo>
                    <a:cubicBezTo>
                      <a:pt x="34" y="51"/>
                      <a:pt x="17" y="101"/>
                      <a:pt x="1" y="2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798;p21">
                <a:extLst>
                  <a:ext uri="{FF2B5EF4-FFF2-40B4-BE49-F238E27FC236}">
                    <a16:creationId xmlns:a16="http://schemas.microsoft.com/office/drawing/2014/main" id="{E65D5E3D-2ABC-492A-B839-477EA1DD1785}"/>
                  </a:ext>
                </a:extLst>
              </p:cNvPr>
              <p:cNvSpPr/>
              <p:nvPr/>
            </p:nvSpPr>
            <p:spPr>
              <a:xfrm>
                <a:off x="4504823" y="3058027"/>
                <a:ext cx="15314" cy="19332"/>
              </a:xfrm>
              <a:custGeom>
                <a:avLst/>
                <a:gdLst/>
                <a:ahLst/>
                <a:cxnLst/>
                <a:rect l="l" t="t" r="r" b="b"/>
                <a:pathLst>
                  <a:path w="385" h="486" extrusionOk="0">
                    <a:moveTo>
                      <a:pt x="84" y="369"/>
                    </a:moveTo>
                    <a:cubicBezTo>
                      <a:pt x="385" y="485"/>
                      <a:pt x="385" y="1"/>
                      <a:pt x="134" y="185"/>
                    </a:cubicBezTo>
                    <a:cubicBezTo>
                      <a:pt x="101" y="201"/>
                      <a:pt x="84" y="235"/>
                      <a:pt x="67" y="252"/>
                    </a:cubicBezTo>
                    <a:cubicBezTo>
                      <a:pt x="0" y="402"/>
                      <a:pt x="84" y="369"/>
                      <a:pt x="84" y="369"/>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 name="Google Shape;799;p21">
                <a:extLst>
                  <a:ext uri="{FF2B5EF4-FFF2-40B4-BE49-F238E27FC236}">
                    <a16:creationId xmlns:a16="http://schemas.microsoft.com/office/drawing/2014/main" id="{BE1BD113-10FB-42C3-9462-AECC00230198}"/>
                  </a:ext>
                </a:extLst>
              </p:cNvPr>
              <p:cNvSpPr/>
              <p:nvPr/>
            </p:nvSpPr>
            <p:spPr>
              <a:xfrm>
                <a:off x="4744762" y="3582417"/>
                <a:ext cx="11337" cy="12013"/>
              </a:xfrm>
              <a:custGeom>
                <a:avLst/>
                <a:gdLst/>
                <a:ahLst/>
                <a:cxnLst/>
                <a:rect l="l" t="t" r="r" b="b"/>
                <a:pathLst>
                  <a:path w="285" h="302" extrusionOk="0">
                    <a:moveTo>
                      <a:pt x="284" y="235"/>
                    </a:moveTo>
                    <a:cubicBezTo>
                      <a:pt x="284" y="118"/>
                      <a:pt x="201" y="1"/>
                      <a:pt x="84" y="18"/>
                    </a:cubicBezTo>
                    <a:cubicBezTo>
                      <a:pt x="0" y="151"/>
                      <a:pt x="50" y="218"/>
                      <a:pt x="134" y="3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 name="Google Shape;800;p21">
                <a:extLst>
                  <a:ext uri="{FF2B5EF4-FFF2-40B4-BE49-F238E27FC236}">
                    <a16:creationId xmlns:a16="http://schemas.microsoft.com/office/drawing/2014/main" id="{6685238D-DD3D-47EC-ADF5-779821A29FE3}"/>
                  </a:ext>
                </a:extLst>
              </p:cNvPr>
              <p:cNvSpPr/>
              <p:nvPr/>
            </p:nvSpPr>
            <p:spPr>
              <a:xfrm>
                <a:off x="4551363" y="2636661"/>
                <a:ext cx="13325" cy="12689"/>
              </a:xfrm>
              <a:custGeom>
                <a:avLst/>
                <a:gdLst/>
                <a:ahLst/>
                <a:cxnLst/>
                <a:rect l="l" t="t" r="r" b="b"/>
                <a:pathLst>
                  <a:path w="335" h="319" extrusionOk="0">
                    <a:moveTo>
                      <a:pt x="0" y="118"/>
                    </a:moveTo>
                    <a:cubicBezTo>
                      <a:pt x="84" y="235"/>
                      <a:pt x="251" y="318"/>
                      <a:pt x="334" y="151"/>
                    </a:cubicBezTo>
                    <a:cubicBezTo>
                      <a:pt x="267" y="17"/>
                      <a:pt x="33" y="1"/>
                      <a:pt x="0" y="1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 name="Google Shape;801;p21">
                <a:extLst>
                  <a:ext uri="{FF2B5EF4-FFF2-40B4-BE49-F238E27FC236}">
                    <a16:creationId xmlns:a16="http://schemas.microsoft.com/office/drawing/2014/main" id="{2DB492E2-9D24-4935-A856-309F0EADC2D8}"/>
                  </a:ext>
                </a:extLst>
              </p:cNvPr>
              <p:cNvSpPr/>
              <p:nvPr/>
            </p:nvSpPr>
            <p:spPr>
              <a:xfrm>
                <a:off x="4813219" y="2570192"/>
                <a:ext cx="17303" cy="18019"/>
              </a:xfrm>
              <a:custGeom>
                <a:avLst/>
                <a:gdLst/>
                <a:ahLst/>
                <a:cxnLst/>
                <a:rect l="l" t="t" r="r" b="b"/>
                <a:pathLst>
                  <a:path w="435" h="453" extrusionOk="0">
                    <a:moveTo>
                      <a:pt x="167" y="452"/>
                    </a:moveTo>
                    <a:lnTo>
                      <a:pt x="334" y="452"/>
                    </a:lnTo>
                    <a:cubicBezTo>
                      <a:pt x="435" y="1"/>
                      <a:pt x="0" y="185"/>
                      <a:pt x="167" y="45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 name="Google Shape;802;p21">
                <a:extLst>
                  <a:ext uri="{FF2B5EF4-FFF2-40B4-BE49-F238E27FC236}">
                    <a16:creationId xmlns:a16="http://schemas.microsoft.com/office/drawing/2014/main" id="{A45D5393-9328-4852-92D0-4B28F20ED0B1}"/>
                  </a:ext>
                </a:extLst>
              </p:cNvPr>
              <p:cNvSpPr/>
              <p:nvPr/>
            </p:nvSpPr>
            <p:spPr>
              <a:xfrm>
                <a:off x="4714173" y="3750598"/>
                <a:ext cx="10024" cy="14002"/>
              </a:xfrm>
              <a:custGeom>
                <a:avLst/>
                <a:gdLst/>
                <a:ahLst/>
                <a:cxnLst/>
                <a:rect l="l" t="t" r="r" b="b"/>
                <a:pathLst>
                  <a:path w="252" h="352" extrusionOk="0">
                    <a:moveTo>
                      <a:pt x="51" y="351"/>
                    </a:moveTo>
                    <a:cubicBezTo>
                      <a:pt x="218" y="334"/>
                      <a:pt x="251" y="201"/>
                      <a:pt x="201" y="34"/>
                    </a:cubicBezTo>
                    <a:cubicBezTo>
                      <a:pt x="17" y="0"/>
                      <a:pt x="1" y="201"/>
                      <a:pt x="51" y="3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 name="Google Shape;803;p21">
                <a:extLst>
                  <a:ext uri="{FF2B5EF4-FFF2-40B4-BE49-F238E27FC236}">
                    <a16:creationId xmlns:a16="http://schemas.microsoft.com/office/drawing/2014/main" id="{97F8E744-1484-406B-887A-C39F68A073E2}"/>
                  </a:ext>
                </a:extLst>
              </p:cNvPr>
              <p:cNvSpPr/>
              <p:nvPr/>
            </p:nvSpPr>
            <p:spPr>
              <a:xfrm>
                <a:off x="4603869" y="2771587"/>
                <a:ext cx="11973" cy="10660"/>
              </a:xfrm>
              <a:custGeom>
                <a:avLst/>
                <a:gdLst/>
                <a:ahLst/>
                <a:cxnLst/>
                <a:rect l="l" t="t" r="r" b="b"/>
                <a:pathLst>
                  <a:path w="301" h="268" extrusionOk="0">
                    <a:moveTo>
                      <a:pt x="33" y="17"/>
                    </a:moveTo>
                    <a:cubicBezTo>
                      <a:pt x="0" y="201"/>
                      <a:pt x="134" y="268"/>
                      <a:pt x="284" y="218"/>
                    </a:cubicBezTo>
                    <a:cubicBezTo>
                      <a:pt x="301" y="118"/>
                      <a:pt x="301" y="84"/>
                      <a:pt x="217" y="34"/>
                    </a:cubicBezTo>
                    <a:cubicBezTo>
                      <a:pt x="167" y="17"/>
                      <a:pt x="67" y="1"/>
                      <a:pt x="33" y="1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 name="Google Shape;804;p21">
                <a:extLst>
                  <a:ext uri="{FF2B5EF4-FFF2-40B4-BE49-F238E27FC236}">
                    <a16:creationId xmlns:a16="http://schemas.microsoft.com/office/drawing/2014/main" id="{1D60BD30-06D2-4EEA-9CCB-502A31A2511E}"/>
                  </a:ext>
                </a:extLst>
              </p:cNvPr>
              <p:cNvSpPr/>
              <p:nvPr/>
            </p:nvSpPr>
            <p:spPr>
              <a:xfrm>
                <a:off x="4288829" y="2463190"/>
                <a:ext cx="11973" cy="14002"/>
              </a:xfrm>
              <a:custGeom>
                <a:avLst/>
                <a:gdLst/>
                <a:ahLst/>
                <a:cxnLst/>
                <a:rect l="l" t="t" r="r" b="b"/>
                <a:pathLst>
                  <a:path w="301" h="352" extrusionOk="0">
                    <a:moveTo>
                      <a:pt x="234" y="335"/>
                    </a:moveTo>
                    <a:cubicBezTo>
                      <a:pt x="301" y="185"/>
                      <a:pt x="184" y="1"/>
                      <a:pt x="67" y="68"/>
                    </a:cubicBezTo>
                    <a:cubicBezTo>
                      <a:pt x="0" y="118"/>
                      <a:pt x="17" y="352"/>
                      <a:pt x="234" y="3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 name="Google Shape;805;p21">
                <a:extLst>
                  <a:ext uri="{FF2B5EF4-FFF2-40B4-BE49-F238E27FC236}">
                    <a16:creationId xmlns:a16="http://schemas.microsoft.com/office/drawing/2014/main" id="{F1B9A6C3-7449-4512-8766-67BB1D7874FE}"/>
                  </a:ext>
                </a:extLst>
              </p:cNvPr>
              <p:cNvSpPr/>
              <p:nvPr/>
            </p:nvSpPr>
            <p:spPr>
              <a:xfrm>
                <a:off x="4811867" y="2480493"/>
                <a:ext cx="15991" cy="10660"/>
              </a:xfrm>
              <a:custGeom>
                <a:avLst/>
                <a:gdLst/>
                <a:ahLst/>
                <a:cxnLst/>
                <a:rect l="l" t="t" r="r" b="b"/>
                <a:pathLst>
                  <a:path w="402" h="268" extrusionOk="0">
                    <a:moveTo>
                      <a:pt x="68" y="217"/>
                    </a:moveTo>
                    <a:cubicBezTo>
                      <a:pt x="101" y="234"/>
                      <a:pt x="1" y="268"/>
                      <a:pt x="185" y="251"/>
                    </a:cubicBezTo>
                    <a:cubicBezTo>
                      <a:pt x="235" y="251"/>
                      <a:pt x="402" y="151"/>
                      <a:pt x="302" y="50"/>
                    </a:cubicBezTo>
                    <a:cubicBezTo>
                      <a:pt x="251" y="0"/>
                      <a:pt x="1" y="50"/>
                      <a:pt x="68" y="21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 name="Google Shape;806;p21">
                <a:extLst>
                  <a:ext uri="{FF2B5EF4-FFF2-40B4-BE49-F238E27FC236}">
                    <a16:creationId xmlns:a16="http://schemas.microsoft.com/office/drawing/2014/main" id="{C5486201-8AFC-4576-A677-411D85BFE827}"/>
                  </a:ext>
                </a:extLst>
              </p:cNvPr>
              <p:cNvSpPr/>
              <p:nvPr/>
            </p:nvSpPr>
            <p:spPr>
              <a:xfrm>
                <a:off x="4838478" y="2556270"/>
                <a:ext cx="11973" cy="14638"/>
              </a:xfrm>
              <a:custGeom>
                <a:avLst/>
                <a:gdLst/>
                <a:ahLst/>
                <a:cxnLst/>
                <a:rect l="l" t="t" r="r" b="b"/>
                <a:pathLst>
                  <a:path w="301" h="368" extrusionOk="0">
                    <a:moveTo>
                      <a:pt x="50" y="84"/>
                    </a:moveTo>
                    <a:cubicBezTo>
                      <a:pt x="34" y="100"/>
                      <a:pt x="0" y="33"/>
                      <a:pt x="0" y="167"/>
                    </a:cubicBezTo>
                    <a:cubicBezTo>
                      <a:pt x="17" y="234"/>
                      <a:pt x="134" y="368"/>
                      <a:pt x="234" y="267"/>
                    </a:cubicBezTo>
                    <a:cubicBezTo>
                      <a:pt x="301" y="201"/>
                      <a:pt x="151" y="0"/>
                      <a:pt x="50" y="8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807;p21">
                <a:extLst>
                  <a:ext uri="{FF2B5EF4-FFF2-40B4-BE49-F238E27FC236}">
                    <a16:creationId xmlns:a16="http://schemas.microsoft.com/office/drawing/2014/main" id="{822F61CB-CC8F-4C94-AB76-247940EA05AC}"/>
                  </a:ext>
                </a:extLst>
              </p:cNvPr>
              <p:cNvSpPr/>
              <p:nvPr/>
            </p:nvSpPr>
            <p:spPr>
              <a:xfrm>
                <a:off x="4380517" y="2562913"/>
                <a:ext cx="12689" cy="17303"/>
              </a:xfrm>
              <a:custGeom>
                <a:avLst/>
                <a:gdLst/>
                <a:ahLst/>
                <a:cxnLst/>
                <a:rect l="l" t="t" r="r" b="b"/>
                <a:pathLst>
                  <a:path w="319" h="435" extrusionOk="0">
                    <a:moveTo>
                      <a:pt x="101" y="418"/>
                    </a:moveTo>
                    <a:cubicBezTo>
                      <a:pt x="185" y="435"/>
                      <a:pt x="218" y="435"/>
                      <a:pt x="252" y="384"/>
                    </a:cubicBezTo>
                    <a:cubicBezTo>
                      <a:pt x="268" y="351"/>
                      <a:pt x="302" y="318"/>
                      <a:pt x="302" y="284"/>
                    </a:cubicBezTo>
                    <a:cubicBezTo>
                      <a:pt x="318" y="0"/>
                      <a:pt x="1" y="234"/>
                      <a:pt x="101" y="4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808;p21">
                <a:extLst>
                  <a:ext uri="{FF2B5EF4-FFF2-40B4-BE49-F238E27FC236}">
                    <a16:creationId xmlns:a16="http://schemas.microsoft.com/office/drawing/2014/main" id="{1A0FFAB7-C6A1-4822-8506-639E46A949BE}"/>
                  </a:ext>
                </a:extLst>
              </p:cNvPr>
              <p:cNvSpPr/>
              <p:nvPr/>
            </p:nvSpPr>
            <p:spPr>
              <a:xfrm>
                <a:off x="4687601" y="2981614"/>
                <a:ext cx="17303" cy="8671"/>
              </a:xfrm>
              <a:custGeom>
                <a:avLst/>
                <a:gdLst/>
                <a:ahLst/>
                <a:cxnLst/>
                <a:rect l="l" t="t" r="r" b="b"/>
                <a:pathLst>
                  <a:path w="435" h="218" extrusionOk="0">
                    <a:moveTo>
                      <a:pt x="385" y="17"/>
                    </a:moveTo>
                    <a:cubicBezTo>
                      <a:pt x="234" y="0"/>
                      <a:pt x="0" y="84"/>
                      <a:pt x="184" y="184"/>
                    </a:cubicBezTo>
                    <a:cubicBezTo>
                      <a:pt x="218" y="218"/>
                      <a:pt x="318" y="201"/>
                      <a:pt x="351" y="184"/>
                    </a:cubicBezTo>
                    <a:cubicBezTo>
                      <a:pt x="435" y="134"/>
                      <a:pt x="401" y="101"/>
                      <a:pt x="385" y="1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809;p21">
                <a:extLst>
                  <a:ext uri="{FF2B5EF4-FFF2-40B4-BE49-F238E27FC236}">
                    <a16:creationId xmlns:a16="http://schemas.microsoft.com/office/drawing/2014/main" id="{06E0E701-D857-4A61-9917-02E38AA6CCA9}"/>
                  </a:ext>
                </a:extLst>
              </p:cNvPr>
              <p:cNvSpPr/>
              <p:nvPr/>
            </p:nvSpPr>
            <p:spPr>
              <a:xfrm>
                <a:off x="4583264" y="1888958"/>
                <a:ext cx="12649" cy="12689"/>
              </a:xfrm>
              <a:custGeom>
                <a:avLst/>
                <a:gdLst/>
                <a:ahLst/>
                <a:cxnLst/>
                <a:rect l="l" t="t" r="r" b="b"/>
                <a:pathLst>
                  <a:path w="318" h="319" extrusionOk="0">
                    <a:moveTo>
                      <a:pt x="84" y="301"/>
                    </a:moveTo>
                    <a:cubicBezTo>
                      <a:pt x="284" y="318"/>
                      <a:pt x="318" y="84"/>
                      <a:pt x="217" y="34"/>
                    </a:cubicBezTo>
                    <a:cubicBezTo>
                      <a:pt x="150" y="1"/>
                      <a:pt x="0" y="168"/>
                      <a:pt x="84" y="3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810;p21">
                <a:extLst>
                  <a:ext uri="{FF2B5EF4-FFF2-40B4-BE49-F238E27FC236}">
                    <a16:creationId xmlns:a16="http://schemas.microsoft.com/office/drawing/2014/main" id="{8A32F3A3-9A28-4459-A96D-AF851B3947AD}"/>
                  </a:ext>
                </a:extLst>
              </p:cNvPr>
              <p:cNvSpPr/>
              <p:nvPr/>
            </p:nvSpPr>
            <p:spPr>
              <a:xfrm>
                <a:off x="4393843" y="3217536"/>
                <a:ext cx="12649" cy="13365"/>
              </a:xfrm>
              <a:custGeom>
                <a:avLst/>
                <a:gdLst/>
                <a:ahLst/>
                <a:cxnLst/>
                <a:rect l="l" t="t" r="r" b="b"/>
                <a:pathLst>
                  <a:path w="318" h="336" extrusionOk="0">
                    <a:moveTo>
                      <a:pt x="267" y="335"/>
                    </a:moveTo>
                    <a:lnTo>
                      <a:pt x="318" y="268"/>
                    </a:lnTo>
                    <a:cubicBezTo>
                      <a:pt x="318" y="168"/>
                      <a:pt x="201" y="1"/>
                      <a:pt x="100" y="101"/>
                    </a:cubicBezTo>
                    <a:cubicBezTo>
                      <a:pt x="0" y="201"/>
                      <a:pt x="167" y="318"/>
                      <a:pt x="267" y="3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 name="Google Shape;811;p21">
                <a:extLst>
                  <a:ext uri="{FF2B5EF4-FFF2-40B4-BE49-F238E27FC236}">
                    <a16:creationId xmlns:a16="http://schemas.microsoft.com/office/drawing/2014/main" id="{1ECFE863-A3E2-4BAF-8844-C44338BEB641}"/>
                  </a:ext>
                </a:extLst>
              </p:cNvPr>
              <p:cNvSpPr/>
              <p:nvPr/>
            </p:nvSpPr>
            <p:spPr>
              <a:xfrm>
                <a:off x="4293483" y="3455486"/>
                <a:ext cx="9984" cy="12689"/>
              </a:xfrm>
              <a:custGeom>
                <a:avLst/>
                <a:gdLst/>
                <a:ahLst/>
                <a:cxnLst/>
                <a:rect l="l" t="t" r="r" b="b"/>
                <a:pathLst>
                  <a:path w="251" h="319" extrusionOk="0">
                    <a:moveTo>
                      <a:pt x="34" y="51"/>
                    </a:moveTo>
                    <a:cubicBezTo>
                      <a:pt x="0" y="218"/>
                      <a:pt x="34" y="318"/>
                      <a:pt x="201" y="268"/>
                    </a:cubicBezTo>
                    <a:cubicBezTo>
                      <a:pt x="234" y="201"/>
                      <a:pt x="251" y="134"/>
                      <a:pt x="184" y="51"/>
                    </a:cubicBezTo>
                    <a:cubicBezTo>
                      <a:pt x="151" y="1"/>
                      <a:pt x="117" y="17"/>
                      <a:pt x="34" y="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812;p21">
                <a:extLst>
                  <a:ext uri="{FF2B5EF4-FFF2-40B4-BE49-F238E27FC236}">
                    <a16:creationId xmlns:a16="http://schemas.microsoft.com/office/drawing/2014/main" id="{C748E081-D655-4968-8E63-DB9E209D9B2C}"/>
                  </a:ext>
                </a:extLst>
              </p:cNvPr>
              <p:cNvSpPr/>
              <p:nvPr/>
            </p:nvSpPr>
            <p:spPr>
              <a:xfrm>
                <a:off x="4387200" y="3668178"/>
                <a:ext cx="13325" cy="10660"/>
              </a:xfrm>
              <a:custGeom>
                <a:avLst/>
                <a:gdLst/>
                <a:ahLst/>
                <a:cxnLst/>
                <a:rect l="l" t="t" r="r" b="b"/>
                <a:pathLst>
                  <a:path w="335" h="268" extrusionOk="0">
                    <a:moveTo>
                      <a:pt x="217" y="268"/>
                    </a:moveTo>
                    <a:cubicBezTo>
                      <a:pt x="217" y="184"/>
                      <a:pt x="334" y="184"/>
                      <a:pt x="251" y="17"/>
                    </a:cubicBezTo>
                    <a:lnTo>
                      <a:pt x="150" y="0"/>
                    </a:lnTo>
                    <a:cubicBezTo>
                      <a:pt x="67" y="101"/>
                      <a:pt x="0" y="251"/>
                      <a:pt x="217" y="2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813;p21">
                <a:extLst>
                  <a:ext uri="{FF2B5EF4-FFF2-40B4-BE49-F238E27FC236}">
                    <a16:creationId xmlns:a16="http://schemas.microsoft.com/office/drawing/2014/main" id="{D278C833-5A1E-4FB3-8048-CE093DC544EE}"/>
                  </a:ext>
                </a:extLst>
              </p:cNvPr>
              <p:cNvSpPr/>
              <p:nvPr/>
            </p:nvSpPr>
            <p:spPr>
              <a:xfrm>
                <a:off x="4727459" y="3662172"/>
                <a:ext cx="12689" cy="13365"/>
              </a:xfrm>
              <a:custGeom>
                <a:avLst/>
                <a:gdLst/>
                <a:ahLst/>
                <a:cxnLst/>
                <a:rect l="l" t="t" r="r" b="b"/>
                <a:pathLst>
                  <a:path w="319" h="336" extrusionOk="0">
                    <a:moveTo>
                      <a:pt x="68" y="285"/>
                    </a:moveTo>
                    <a:cubicBezTo>
                      <a:pt x="251" y="335"/>
                      <a:pt x="318" y="1"/>
                      <a:pt x="84" y="34"/>
                    </a:cubicBezTo>
                    <a:cubicBezTo>
                      <a:pt x="68" y="51"/>
                      <a:pt x="34" y="85"/>
                      <a:pt x="34" y="151"/>
                    </a:cubicBezTo>
                    <a:cubicBezTo>
                      <a:pt x="1" y="302"/>
                      <a:pt x="51" y="252"/>
                      <a:pt x="68" y="2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814;p21">
                <a:extLst>
                  <a:ext uri="{FF2B5EF4-FFF2-40B4-BE49-F238E27FC236}">
                    <a16:creationId xmlns:a16="http://schemas.microsoft.com/office/drawing/2014/main" id="{44EC8DC7-6919-44EE-92F8-4212FFBA0454}"/>
                  </a:ext>
                </a:extLst>
              </p:cNvPr>
              <p:cNvSpPr/>
              <p:nvPr/>
            </p:nvSpPr>
            <p:spPr>
              <a:xfrm>
                <a:off x="4431035" y="3595067"/>
                <a:ext cx="9348" cy="13325"/>
              </a:xfrm>
              <a:custGeom>
                <a:avLst/>
                <a:gdLst/>
                <a:ahLst/>
                <a:cxnLst/>
                <a:rect l="l" t="t" r="r" b="b"/>
                <a:pathLst>
                  <a:path w="235" h="335" extrusionOk="0">
                    <a:moveTo>
                      <a:pt x="1" y="201"/>
                    </a:moveTo>
                    <a:cubicBezTo>
                      <a:pt x="1" y="301"/>
                      <a:pt x="235" y="335"/>
                      <a:pt x="168" y="17"/>
                    </a:cubicBezTo>
                    <a:cubicBezTo>
                      <a:pt x="18" y="0"/>
                      <a:pt x="1" y="51"/>
                      <a:pt x="1" y="2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815;p21">
                <a:extLst>
                  <a:ext uri="{FF2B5EF4-FFF2-40B4-BE49-F238E27FC236}">
                    <a16:creationId xmlns:a16="http://schemas.microsoft.com/office/drawing/2014/main" id="{440B2845-AF85-437D-927C-2A02653BD846}"/>
                  </a:ext>
                </a:extLst>
              </p:cNvPr>
              <p:cNvSpPr/>
              <p:nvPr/>
            </p:nvSpPr>
            <p:spPr>
              <a:xfrm>
                <a:off x="4581236" y="2572857"/>
                <a:ext cx="12689" cy="8671"/>
              </a:xfrm>
              <a:custGeom>
                <a:avLst/>
                <a:gdLst/>
                <a:ahLst/>
                <a:cxnLst/>
                <a:rect l="l" t="t" r="r" b="b"/>
                <a:pathLst>
                  <a:path w="319" h="218" extrusionOk="0">
                    <a:moveTo>
                      <a:pt x="34" y="68"/>
                    </a:moveTo>
                    <a:cubicBezTo>
                      <a:pt x="1" y="68"/>
                      <a:pt x="34" y="134"/>
                      <a:pt x="34" y="185"/>
                    </a:cubicBezTo>
                    <a:cubicBezTo>
                      <a:pt x="235" y="218"/>
                      <a:pt x="201" y="201"/>
                      <a:pt x="268" y="151"/>
                    </a:cubicBezTo>
                    <a:lnTo>
                      <a:pt x="285" y="68"/>
                    </a:lnTo>
                    <a:cubicBezTo>
                      <a:pt x="252" y="51"/>
                      <a:pt x="318" y="17"/>
                      <a:pt x="168" y="17"/>
                    </a:cubicBezTo>
                    <a:cubicBezTo>
                      <a:pt x="34" y="1"/>
                      <a:pt x="51" y="51"/>
                      <a:pt x="34" y="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816;p21">
                <a:extLst>
                  <a:ext uri="{FF2B5EF4-FFF2-40B4-BE49-F238E27FC236}">
                    <a16:creationId xmlns:a16="http://schemas.microsoft.com/office/drawing/2014/main" id="{D17F45FE-F0DD-46FF-A49E-D4D4987B5691}"/>
                  </a:ext>
                </a:extLst>
              </p:cNvPr>
              <p:cNvSpPr/>
              <p:nvPr/>
            </p:nvSpPr>
            <p:spPr>
              <a:xfrm>
                <a:off x="4491537" y="2742350"/>
                <a:ext cx="14002" cy="10024"/>
              </a:xfrm>
              <a:custGeom>
                <a:avLst/>
                <a:gdLst/>
                <a:ahLst/>
                <a:cxnLst/>
                <a:rect l="l" t="t" r="r" b="b"/>
                <a:pathLst>
                  <a:path w="352" h="252" extrusionOk="0">
                    <a:moveTo>
                      <a:pt x="84" y="218"/>
                    </a:moveTo>
                    <a:cubicBezTo>
                      <a:pt x="234" y="251"/>
                      <a:pt x="351" y="218"/>
                      <a:pt x="301" y="51"/>
                    </a:cubicBezTo>
                    <a:cubicBezTo>
                      <a:pt x="218" y="17"/>
                      <a:pt x="0" y="0"/>
                      <a:pt x="84" y="2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817;p21">
                <a:extLst>
                  <a:ext uri="{FF2B5EF4-FFF2-40B4-BE49-F238E27FC236}">
                    <a16:creationId xmlns:a16="http://schemas.microsoft.com/office/drawing/2014/main" id="{839356D7-67D5-4FCB-846B-A501CA74F6C2}"/>
                  </a:ext>
                </a:extLst>
              </p:cNvPr>
              <p:cNvSpPr/>
              <p:nvPr/>
            </p:nvSpPr>
            <p:spPr>
              <a:xfrm>
                <a:off x="4819862" y="3537906"/>
                <a:ext cx="11337" cy="10660"/>
              </a:xfrm>
              <a:custGeom>
                <a:avLst/>
                <a:gdLst/>
                <a:ahLst/>
                <a:cxnLst/>
                <a:rect l="l" t="t" r="r" b="b"/>
                <a:pathLst>
                  <a:path w="285" h="268" extrusionOk="0">
                    <a:moveTo>
                      <a:pt x="251" y="251"/>
                    </a:moveTo>
                    <a:cubicBezTo>
                      <a:pt x="284" y="117"/>
                      <a:pt x="218" y="0"/>
                      <a:pt x="50" y="51"/>
                    </a:cubicBezTo>
                    <a:cubicBezTo>
                      <a:pt x="0" y="201"/>
                      <a:pt x="117" y="268"/>
                      <a:pt x="251" y="2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818;p21">
                <a:extLst>
                  <a:ext uri="{FF2B5EF4-FFF2-40B4-BE49-F238E27FC236}">
                    <a16:creationId xmlns:a16="http://schemas.microsoft.com/office/drawing/2014/main" id="{34BA1277-0669-47F4-B1BB-707A573F16A8}"/>
                  </a:ext>
                </a:extLst>
              </p:cNvPr>
              <p:cNvSpPr/>
              <p:nvPr/>
            </p:nvSpPr>
            <p:spPr>
              <a:xfrm>
                <a:off x="4501481" y="2766933"/>
                <a:ext cx="10700" cy="11337"/>
              </a:xfrm>
              <a:custGeom>
                <a:avLst/>
                <a:gdLst/>
                <a:ahLst/>
                <a:cxnLst/>
                <a:rect l="l" t="t" r="r" b="b"/>
                <a:pathLst>
                  <a:path w="269" h="285" extrusionOk="0">
                    <a:moveTo>
                      <a:pt x="1" y="51"/>
                    </a:moveTo>
                    <a:cubicBezTo>
                      <a:pt x="1" y="285"/>
                      <a:pt x="268" y="285"/>
                      <a:pt x="252" y="51"/>
                    </a:cubicBezTo>
                    <a:cubicBezTo>
                      <a:pt x="201" y="34"/>
                      <a:pt x="68" y="1"/>
                      <a:pt x="1" y="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819;p21">
                <a:extLst>
                  <a:ext uri="{FF2B5EF4-FFF2-40B4-BE49-F238E27FC236}">
                    <a16:creationId xmlns:a16="http://schemas.microsoft.com/office/drawing/2014/main" id="{9D872E06-CAEE-462A-9591-DCEB1FB8BC4D}"/>
                  </a:ext>
                </a:extLst>
              </p:cNvPr>
              <p:cNvSpPr/>
              <p:nvPr/>
            </p:nvSpPr>
            <p:spPr>
              <a:xfrm>
                <a:off x="4740108" y="2101650"/>
                <a:ext cx="12649" cy="14002"/>
              </a:xfrm>
              <a:custGeom>
                <a:avLst/>
                <a:gdLst/>
                <a:ahLst/>
                <a:cxnLst/>
                <a:rect l="l" t="t" r="r" b="b"/>
                <a:pathLst>
                  <a:path w="318" h="352" extrusionOk="0">
                    <a:moveTo>
                      <a:pt x="117" y="101"/>
                    </a:moveTo>
                    <a:cubicBezTo>
                      <a:pt x="0" y="151"/>
                      <a:pt x="34" y="351"/>
                      <a:pt x="184" y="301"/>
                    </a:cubicBezTo>
                    <a:cubicBezTo>
                      <a:pt x="318" y="251"/>
                      <a:pt x="284" y="0"/>
                      <a:pt x="117" y="1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 name="Google Shape;820;p21">
                <a:extLst>
                  <a:ext uri="{FF2B5EF4-FFF2-40B4-BE49-F238E27FC236}">
                    <a16:creationId xmlns:a16="http://schemas.microsoft.com/office/drawing/2014/main" id="{26908C4E-B26F-4B23-9FED-16B57FDDF870}"/>
                  </a:ext>
                </a:extLst>
              </p:cNvPr>
              <p:cNvSpPr/>
              <p:nvPr/>
            </p:nvSpPr>
            <p:spPr>
              <a:xfrm>
                <a:off x="4620456" y="3835006"/>
                <a:ext cx="8671" cy="10660"/>
              </a:xfrm>
              <a:custGeom>
                <a:avLst/>
                <a:gdLst/>
                <a:ahLst/>
                <a:cxnLst/>
                <a:rect l="l" t="t" r="r" b="b"/>
                <a:pathLst>
                  <a:path w="218" h="268" extrusionOk="0">
                    <a:moveTo>
                      <a:pt x="51" y="34"/>
                    </a:moveTo>
                    <a:cubicBezTo>
                      <a:pt x="1" y="167"/>
                      <a:pt x="17" y="268"/>
                      <a:pt x="185" y="251"/>
                    </a:cubicBezTo>
                    <a:cubicBezTo>
                      <a:pt x="218" y="167"/>
                      <a:pt x="218" y="100"/>
                      <a:pt x="185" y="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 name="Google Shape;821;p21">
                <a:extLst>
                  <a:ext uri="{FF2B5EF4-FFF2-40B4-BE49-F238E27FC236}">
                    <a16:creationId xmlns:a16="http://schemas.microsoft.com/office/drawing/2014/main" id="{8BBAACAF-7DE3-486C-B2EA-4957B3DD7FB0}"/>
                  </a:ext>
                </a:extLst>
              </p:cNvPr>
              <p:cNvSpPr/>
              <p:nvPr/>
            </p:nvSpPr>
            <p:spPr>
              <a:xfrm>
                <a:off x="4589231" y="3200948"/>
                <a:ext cx="10024" cy="11337"/>
              </a:xfrm>
              <a:custGeom>
                <a:avLst/>
                <a:gdLst/>
                <a:ahLst/>
                <a:cxnLst/>
                <a:rect l="l" t="t" r="r" b="b"/>
                <a:pathLst>
                  <a:path w="252" h="285" extrusionOk="0">
                    <a:moveTo>
                      <a:pt x="51" y="234"/>
                    </a:moveTo>
                    <a:cubicBezTo>
                      <a:pt x="218" y="284"/>
                      <a:pt x="251" y="217"/>
                      <a:pt x="251" y="67"/>
                    </a:cubicBezTo>
                    <a:cubicBezTo>
                      <a:pt x="101" y="0"/>
                      <a:pt x="0" y="67"/>
                      <a:pt x="51" y="23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822;p21">
                <a:extLst>
                  <a:ext uri="{FF2B5EF4-FFF2-40B4-BE49-F238E27FC236}">
                    <a16:creationId xmlns:a16="http://schemas.microsoft.com/office/drawing/2014/main" id="{BEDF3F8B-7878-4B07-A3C2-45933F080E5A}"/>
                  </a:ext>
                </a:extLst>
              </p:cNvPr>
              <p:cNvSpPr/>
              <p:nvPr/>
            </p:nvSpPr>
            <p:spPr>
              <a:xfrm>
                <a:off x="4252274" y="3434205"/>
                <a:ext cx="15314" cy="15991"/>
              </a:xfrm>
              <a:custGeom>
                <a:avLst/>
                <a:gdLst/>
                <a:ahLst/>
                <a:cxnLst/>
                <a:rect l="l" t="t" r="r" b="b"/>
                <a:pathLst>
                  <a:path w="385" h="402" extrusionOk="0">
                    <a:moveTo>
                      <a:pt x="117" y="402"/>
                    </a:moveTo>
                    <a:cubicBezTo>
                      <a:pt x="385" y="218"/>
                      <a:pt x="67" y="1"/>
                      <a:pt x="0" y="318"/>
                    </a:cubicBezTo>
                    <a:cubicBezTo>
                      <a:pt x="67" y="402"/>
                      <a:pt x="0" y="369"/>
                      <a:pt x="117" y="402"/>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823;p21">
                <a:extLst>
                  <a:ext uri="{FF2B5EF4-FFF2-40B4-BE49-F238E27FC236}">
                    <a16:creationId xmlns:a16="http://schemas.microsoft.com/office/drawing/2014/main" id="{BA36ADBD-0A1C-473E-9009-CF7A9AC0EB28}"/>
                  </a:ext>
                </a:extLst>
              </p:cNvPr>
              <p:cNvSpPr/>
              <p:nvPr/>
            </p:nvSpPr>
            <p:spPr>
              <a:xfrm>
                <a:off x="4263571" y="2525005"/>
                <a:ext cx="10660" cy="10024"/>
              </a:xfrm>
              <a:custGeom>
                <a:avLst/>
                <a:gdLst/>
                <a:ahLst/>
                <a:cxnLst/>
                <a:rect l="l" t="t" r="r" b="b"/>
                <a:pathLst>
                  <a:path w="268" h="252" extrusionOk="0">
                    <a:moveTo>
                      <a:pt x="151" y="251"/>
                    </a:moveTo>
                    <a:cubicBezTo>
                      <a:pt x="234" y="201"/>
                      <a:pt x="268" y="184"/>
                      <a:pt x="234" y="51"/>
                    </a:cubicBezTo>
                    <a:cubicBezTo>
                      <a:pt x="134" y="1"/>
                      <a:pt x="101" y="17"/>
                      <a:pt x="50" y="101"/>
                    </a:cubicBezTo>
                    <a:cubicBezTo>
                      <a:pt x="0" y="218"/>
                      <a:pt x="50" y="235"/>
                      <a:pt x="151" y="2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824;p21">
                <a:extLst>
                  <a:ext uri="{FF2B5EF4-FFF2-40B4-BE49-F238E27FC236}">
                    <a16:creationId xmlns:a16="http://schemas.microsoft.com/office/drawing/2014/main" id="{313DE292-35EE-4E0C-A961-E4CF421004B6}"/>
                  </a:ext>
                </a:extLst>
              </p:cNvPr>
              <p:cNvSpPr/>
              <p:nvPr/>
            </p:nvSpPr>
            <p:spPr>
              <a:xfrm>
                <a:off x="4487559" y="3669491"/>
                <a:ext cx="11337" cy="10024"/>
              </a:xfrm>
              <a:custGeom>
                <a:avLst/>
                <a:gdLst/>
                <a:ahLst/>
                <a:cxnLst/>
                <a:rect l="l" t="t" r="r" b="b"/>
                <a:pathLst>
                  <a:path w="285" h="252" extrusionOk="0">
                    <a:moveTo>
                      <a:pt x="201" y="251"/>
                    </a:moveTo>
                    <a:cubicBezTo>
                      <a:pt x="201" y="201"/>
                      <a:pt x="284" y="185"/>
                      <a:pt x="267" y="84"/>
                    </a:cubicBezTo>
                    <a:cubicBezTo>
                      <a:pt x="251" y="17"/>
                      <a:pt x="201" y="1"/>
                      <a:pt x="134" y="34"/>
                    </a:cubicBezTo>
                    <a:cubicBezTo>
                      <a:pt x="33" y="101"/>
                      <a:pt x="0" y="235"/>
                      <a:pt x="201" y="2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825;p21">
                <a:extLst>
                  <a:ext uri="{FF2B5EF4-FFF2-40B4-BE49-F238E27FC236}">
                    <a16:creationId xmlns:a16="http://schemas.microsoft.com/office/drawing/2014/main" id="{9C149045-EBA9-4AE2-8512-5726426382AA}"/>
                  </a:ext>
                </a:extLst>
              </p:cNvPr>
              <p:cNvSpPr/>
              <p:nvPr/>
            </p:nvSpPr>
            <p:spPr>
              <a:xfrm>
                <a:off x="4547345" y="3716031"/>
                <a:ext cx="12013" cy="12649"/>
              </a:xfrm>
              <a:custGeom>
                <a:avLst/>
                <a:gdLst/>
                <a:ahLst/>
                <a:cxnLst/>
                <a:rect l="l" t="t" r="r" b="b"/>
                <a:pathLst>
                  <a:path w="302" h="318" extrusionOk="0">
                    <a:moveTo>
                      <a:pt x="101" y="268"/>
                    </a:moveTo>
                    <a:cubicBezTo>
                      <a:pt x="235" y="318"/>
                      <a:pt x="302" y="218"/>
                      <a:pt x="285" y="101"/>
                    </a:cubicBezTo>
                    <a:cubicBezTo>
                      <a:pt x="218" y="0"/>
                      <a:pt x="1" y="84"/>
                      <a:pt x="101" y="26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826;p21">
                <a:extLst>
                  <a:ext uri="{FF2B5EF4-FFF2-40B4-BE49-F238E27FC236}">
                    <a16:creationId xmlns:a16="http://schemas.microsoft.com/office/drawing/2014/main" id="{D39F3116-8CDD-484F-ADDE-812F18653A8D}"/>
                  </a:ext>
                </a:extLst>
              </p:cNvPr>
              <p:cNvSpPr/>
              <p:nvPr/>
            </p:nvSpPr>
            <p:spPr>
              <a:xfrm>
                <a:off x="4647704" y="3625656"/>
                <a:ext cx="13325" cy="10660"/>
              </a:xfrm>
              <a:custGeom>
                <a:avLst/>
                <a:gdLst/>
                <a:ahLst/>
                <a:cxnLst/>
                <a:rect l="l" t="t" r="r" b="b"/>
                <a:pathLst>
                  <a:path w="335" h="268" extrusionOk="0">
                    <a:moveTo>
                      <a:pt x="235" y="217"/>
                    </a:moveTo>
                    <a:cubicBezTo>
                      <a:pt x="335" y="167"/>
                      <a:pt x="268" y="0"/>
                      <a:pt x="68" y="33"/>
                    </a:cubicBezTo>
                    <a:cubicBezTo>
                      <a:pt x="1" y="167"/>
                      <a:pt x="151" y="267"/>
                      <a:pt x="235" y="21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827;p21">
                <a:extLst>
                  <a:ext uri="{FF2B5EF4-FFF2-40B4-BE49-F238E27FC236}">
                    <a16:creationId xmlns:a16="http://schemas.microsoft.com/office/drawing/2014/main" id="{710E781B-AF0D-4D13-A9A8-09046C0246D0}"/>
                  </a:ext>
                </a:extLst>
              </p:cNvPr>
              <p:cNvSpPr/>
              <p:nvPr/>
            </p:nvSpPr>
            <p:spPr>
              <a:xfrm>
                <a:off x="4611149" y="2693822"/>
                <a:ext cx="13365" cy="12689"/>
              </a:xfrm>
              <a:custGeom>
                <a:avLst/>
                <a:gdLst/>
                <a:ahLst/>
                <a:cxnLst/>
                <a:rect l="l" t="t" r="r" b="b"/>
                <a:pathLst>
                  <a:path w="336" h="319" extrusionOk="0">
                    <a:moveTo>
                      <a:pt x="201" y="318"/>
                    </a:moveTo>
                    <a:cubicBezTo>
                      <a:pt x="235" y="268"/>
                      <a:pt x="335" y="1"/>
                      <a:pt x="118" y="118"/>
                    </a:cubicBezTo>
                    <a:cubicBezTo>
                      <a:pt x="34" y="168"/>
                      <a:pt x="1" y="301"/>
                      <a:pt x="201" y="318"/>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828;p21">
                <a:extLst>
                  <a:ext uri="{FF2B5EF4-FFF2-40B4-BE49-F238E27FC236}">
                    <a16:creationId xmlns:a16="http://schemas.microsoft.com/office/drawing/2014/main" id="{75AF7575-D7EA-4D74-8F67-DDE5A98098D0}"/>
                  </a:ext>
                </a:extLst>
              </p:cNvPr>
              <p:cNvSpPr/>
              <p:nvPr/>
            </p:nvSpPr>
            <p:spPr>
              <a:xfrm>
                <a:off x="4606495" y="2750306"/>
                <a:ext cx="13365" cy="11337"/>
              </a:xfrm>
              <a:custGeom>
                <a:avLst/>
                <a:gdLst/>
                <a:ahLst/>
                <a:cxnLst/>
                <a:rect l="l" t="t" r="r" b="b"/>
                <a:pathLst>
                  <a:path w="336" h="285" extrusionOk="0">
                    <a:moveTo>
                      <a:pt x="268" y="235"/>
                    </a:moveTo>
                    <a:cubicBezTo>
                      <a:pt x="335" y="68"/>
                      <a:pt x="168" y="1"/>
                      <a:pt x="84" y="84"/>
                    </a:cubicBezTo>
                    <a:cubicBezTo>
                      <a:pt x="1" y="168"/>
                      <a:pt x="118" y="285"/>
                      <a:pt x="268" y="23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829;p21">
                <a:extLst>
                  <a:ext uri="{FF2B5EF4-FFF2-40B4-BE49-F238E27FC236}">
                    <a16:creationId xmlns:a16="http://schemas.microsoft.com/office/drawing/2014/main" id="{91F974A6-4AC6-466A-8C3D-9CDB557B2774}"/>
                  </a:ext>
                </a:extLst>
              </p:cNvPr>
              <p:cNvSpPr/>
              <p:nvPr/>
            </p:nvSpPr>
            <p:spPr>
              <a:xfrm>
                <a:off x="4726822" y="2707107"/>
                <a:ext cx="11973" cy="11337"/>
              </a:xfrm>
              <a:custGeom>
                <a:avLst/>
                <a:gdLst/>
                <a:ahLst/>
                <a:cxnLst/>
                <a:rect l="l" t="t" r="r" b="b"/>
                <a:pathLst>
                  <a:path w="301" h="285" extrusionOk="0">
                    <a:moveTo>
                      <a:pt x="34" y="101"/>
                    </a:moveTo>
                    <a:cubicBezTo>
                      <a:pt x="0" y="235"/>
                      <a:pt x="100" y="285"/>
                      <a:pt x="217" y="235"/>
                    </a:cubicBezTo>
                    <a:cubicBezTo>
                      <a:pt x="301" y="118"/>
                      <a:pt x="201" y="1"/>
                      <a:pt x="34" y="1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830;p21">
                <a:extLst>
                  <a:ext uri="{FF2B5EF4-FFF2-40B4-BE49-F238E27FC236}">
                    <a16:creationId xmlns:a16="http://schemas.microsoft.com/office/drawing/2014/main" id="{D7716D24-15C2-4862-A8CE-28394F2C83F6}"/>
                  </a:ext>
                </a:extLst>
              </p:cNvPr>
              <p:cNvSpPr/>
              <p:nvPr/>
            </p:nvSpPr>
            <p:spPr>
              <a:xfrm>
                <a:off x="4621809" y="2730377"/>
                <a:ext cx="10660" cy="10660"/>
              </a:xfrm>
              <a:custGeom>
                <a:avLst/>
                <a:gdLst/>
                <a:ahLst/>
                <a:cxnLst/>
                <a:rect l="l" t="t" r="r" b="b"/>
                <a:pathLst>
                  <a:path w="268" h="268" extrusionOk="0">
                    <a:moveTo>
                      <a:pt x="0" y="84"/>
                    </a:moveTo>
                    <a:cubicBezTo>
                      <a:pt x="17" y="218"/>
                      <a:pt x="67" y="268"/>
                      <a:pt x="201" y="235"/>
                    </a:cubicBezTo>
                    <a:cubicBezTo>
                      <a:pt x="268" y="1"/>
                      <a:pt x="50" y="1"/>
                      <a:pt x="0" y="8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831;p21">
                <a:extLst>
                  <a:ext uri="{FF2B5EF4-FFF2-40B4-BE49-F238E27FC236}">
                    <a16:creationId xmlns:a16="http://schemas.microsoft.com/office/drawing/2014/main" id="{CD913EDA-17E4-480E-A325-7B3A34B35A47}"/>
                  </a:ext>
                </a:extLst>
              </p:cNvPr>
              <p:cNvSpPr/>
              <p:nvPr/>
            </p:nvSpPr>
            <p:spPr>
              <a:xfrm>
                <a:off x="4675628" y="2645969"/>
                <a:ext cx="10660" cy="10024"/>
              </a:xfrm>
              <a:custGeom>
                <a:avLst/>
                <a:gdLst/>
                <a:ahLst/>
                <a:cxnLst/>
                <a:rect l="l" t="t" r="r" b="b"/>
                <a:pathLst>
                  <a:path w="268" h="252" extrusionOk="0">
                    <a:moveTo>
                      <a:pt x="67" y="34"/>
                    </a:moveTo>
                    <a:cubicBezTo>
                      <a:pt x="17" y="168"/>
                      <a:pt x="134" y="251"/>
                      <a:pt x="268" y="184"/>
                    </a:cubicBezTo>
                    <a:cubicBezTo>
                      <a:pt x="268" y="118"/>
                      <a:pt x="268" y="17"/>
                      <a:pt x="151" y="1"/>
                    </a:cubicBezTo>
                    <a:cubicBezTo>
                      <a:pt x="1" y="1"/>
                      <a:pt x="134" y="1"/>
                      <a:pt x="67" y="3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832;p21">
                <a:extLst>
                  <a:ext uri="{FF2B5EF4-FFF2-40B4-BE49-F238E27FC236}">
                    <a16:creationId xmlns:a16="http://schemas.microsoft.com/office/drawing/2014/main" id="{8BC1CB16-F1EE-4380-83DB-8F4454F21F48}"/>
                  </a:ext>
                </a:extLst>
              </p:cNvPr>
              <p:cNvSpPr/>
              <p:nvPr/>
            </p:nvSpPr>
            <p:spPr>
              <a:xfrm>
                <a:off x="4349968" y="2414701"/>
                <a:ext cx="12649" cy="9348"/>
              </a:xfrm>
              <a:custGeom>
                <a:avLst/>
                <a:gdLst/>
                <a:ahLst/>
                <a:cxnLst/>
                <a:rect l="l" t="t" r="r" b="b"/>
                <a:pathLst>
                  <a:path w="318" h="235" extrusionOk="0">
                    <a:moveTo>
                      <a:pt x="84" y="50"/>
                    </a:moveTo>
                    <a:cubicBezTo>
                      <a:pt x="84" y="50"/>
                      <a:pt x="0" y="201"/>
                      <a:pt x="151" y="217"/>
                    </a:cubicBezTo>
                    <a:cubicBezTo>
                      <a:pt x="318" y="234"/>
                      <a:pt x="218" y="201"/>
                      <a:pt x="251" y="167"/>
                    </a:cubicBezTo>
                    <a:lnTo>
                      <a:pt x="268" y="67"/>
                    </a:lnTo>
                    <a:cubicBezTo>
                      <a:pt x="167" y="17"/>
                      <a:pt x="184" y="0"/>
                      <a:pt x="84" y="50"/>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833;p21">
                <a:extLst>
                  <a:ext uri="{FF2B5EF4-FFF2-40B4-BE49-F238E27FC236}">
                    <a16:creationId xmlns:a16="http://schemas.microsoft.com/office/drawing/2014/main" id="{8F20D1DE-0E5E-44DA-B891-681E3F2E7E25}"/>
                  </a:ext>
                </a:extLst>
              </p:cNvPr>
              <p:cNvSpPr/>
              <p:nvPr/>
            </p:nvSpPr>
            <p:spPr>
              <a:xfrm>
                <a:off x="4712184" y="3860265"/>
                <a:ext cx="12013" cy="11973"/>
              </a:xfrm>
              <a:custGeom>
                <a:avLst/>
                <a:gdLst/>
                <a:ahLst/>
                <a:cxnLst/>
                <a:rect l="l" t="t" r="r" b="b"/>
                <a:pathLst>
                  <a:path w="302" h="301" extrusionOk="0">
                    <a:moveTo>
                      <a:pt x="51" y="251"/>
                    </a:moveTo>
                    <a:cubicBezTo>
                      <a:pt x="301" y="301"/>
                      <a:pt x="251" y="100"/>
                      <a:pt x="168" y="67"/>
                    </a:cubicBezTo>
                    <a:cubicBezTo>
                      <a:pt x="1" y="0"/>
                      <a:pt x="34" y="184"/>
                      <a:pt x="51" y="25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834;p21">
                <a:extLst>
                  <a:ext uri="{FF2B5EF4-FFF2-40B4-BE49-F238E27FC236}">
                    <a16:creationId xmlns:a16="http://schemas.microsoft.com/office/drawing/2014/main" id="{A57091D3-2125-4324-A514-9419D14EED94}"/>
                  </a:ext>
                </a:extLst>
              </p:cNvPr>
              <p:cNvSpPr/>
              <p:nvPr/>
            </p:nvSpPr>
            <p:spPr>
              <a:xfrm>
                <a:off x="4279521" y="2546286"/>
                <a:ext cx="8671" cy="8671"/>
              </a:xfrm>
              <a:custGeom>
                <a:avLst/>
                <a:gdLst/>
                <a:ahLst/>
                <a:cxnLst/>
                <a:rect l="l" t="t" r="r" b="b"/>
                <a:pathLst>
                  <a:path w="218" h="218" extrusionOk="0">
                    <a:moveTo>
                      <a:pt x="0" y="184"/>
                    </a:moveTo>
                    <a:lnTo>
                      <a:pt x="167" y="218"/>
                    </a:lnTo>
                    <a:cubicBezTo>
                      <a:pt x="201" y="51"/>
                      <a:pt x="217" y="0"/>
                      <a:pt x="34" y="1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835;p21">
                <a:extLst>
                  <a:ext uri="{FF2B5EF4-FFF2-40B4-BE49-F238E27FC236}">
                    <a16:creationId xmlns:a16="http://schemas.microsoft.com/office/drawing/2014/main" id="{C616C9B9-A91E-4EBC-B09C-0C7408DDF7F1}"/>
                  </a:ext>
                </a:extLst>
              </p:cNvPr>
              <p:cNvSpPr/>
              <p:nvPr/>
            </p:nvSpPr>
            <p:spPr>
              <a:xfrm>
                <a:off x="4414448" y="2614067"/>
                <a:ext cx="8671" cy="10660"/>
              </a:xfrm>
              <a:custGeom>
                <a:avLst/>
                <a:gdLst/>
                <a:ahLst/>
                <a:cxnLst/>
                <a:rect l="l" t="t" r="r" b="b"/>
                <a:pathLst>
                  <a:path w="218" h="268" extrusionOk="0">
                    <a:moveTo>
                      <a:pt x="50" y="184"/>
                    </a:moveTo>
                    <a:cubicBezTo>
                      <a:pt x="201" y="268"/>
                      <a:pt x="217" y="218"/>
                      <a:pt x="217" y="67"/>
                    </a:cubicBezTo>
                    <a:lnTo>
                      <a:pt x="100" y="1"/>
                    </a:lnTo>
                    <a:cubicBezTo>
                      <a:pt x="50" y="67"/>
                      <a:pt x="0" y="67"/>
                      <a:pt x="50" y="184"/>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836;p21">
                <a:extLst>
                  <a:ext uri="{FF2B5EF4-FFF2-40B4-BE49-F238E27FC236}">
                    <a16:creationId xmlns:a16="http://schemas.microsoft.com/office/drawing/2014/main" id="{469478FD-36F5-4FAF-BE11-CCDA848F3014}"/>
                  </a:ext>
                </a:extLst>
              </p:cNvPr>
              <p:cNvSpPr/>
              <p:nvPr/>
            </p:nvSpPr>
            <p:spPr>
              <a:xfrm>
                <a:off x="4290142" y="3799763"/>
                <a:ext cx="12689" cy="13325"/>
              </a:xfrm>
              <a:custGeom>
                <a:avLst/>
                <a:gdLst/>
                <a:ahLst/>
                <a:cxnLst/>
                <a:rect l="l" t="t" r="r" b="b"/>
                <a:pathLst>
                  <a:path w="319" h="335" extrusionOk="0">
                    <a:moveTo>
                      <a:pt x="168" y="1"/>
                    </a:moveTo>
                    <a:cubicBezTo>
                      <a:pt x="1" y="201"/>
                      <a:pt x="318" y="335"/>
                      <a:pt x="301" y="17"/>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837;p21">
                <a:extLst>
                  <a:ext uri="{FF2B5EF4-FFF2-40B4-BE49-F238E27FC236}">
                    <a16:creationId xmlns:a16="http://schemas.microsoft.com/office/drawing/2014/main" id="{B61C80D1-534C-43BC-8AB9-AD02113FA5D6}"/>
                  </a:ext>
                </a:extLst>
              </p:cNvPr>
              <p:cNvSpPr/>
              <p:nvPr/>
            </p:nvSpPr>
            <p:spPr>
              <a:xfrm>
                <a:off x="4435689" y="2859973"/>
                <a:ext cx="9348" cy="9348"/>
              </a:xfrm>
              <a:custGeom>
                <a:avLst/>
                <a:gdLst/>
                <a:ahLst/>
                <a:cxnLst/>
                <a:rect l="l" t="t" r="r" b="b"/>
                <a:pathLst>
                  <a:path w="235" h="235" extrusionOk="0">
                    <a:moveTo>
                      <a:pt x="84" y="201"/>
                    </a:moveTo>
                    <a:cubicBezTo>
                      <a:pt x="218" y="235"/>
                      <a:pt x="235" y="151"/>
                      <a:pt x="201" y="51"/>
                    </a:cubicBezTo>
                    <a:cubicBezTo>
                      <a:pt x="151" y="34"/>
                      <a:pt x="151" y="1"/>
                      <a:pt x="84" y="51"/>
                    </a:cubicBezTo>
                    <a:cubicBezTo>
                      <a:pt x="1" y="151"/>
                      <a:pt x="84" y="201"/>
                      <a:pt x="84" y="201"/>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838;p21">
                <a:extLst>
                  <a:ext uri="{FF2B5EF4-FFF2-40B4-BE49-F238E27FC236}">
                    <a16:creationId xmlns:a16="http://schemas.microsoft.com/office/drawing/2014/main" id="{4EBCB903-32D5-439D-8AC2-BBAA52309D5F}"/>
                  </a:ext>
                </a:extLst>
              </p:cNvPr>
              <p:cNvSpPr/>
              <p:nvPr/>
            </p:nvSpPr>
            <p:spPr>
              <a:xfrm>
                <a:off x="4488872" y="4012455"/>
                <a:ext cx="15314" cy="15314"/>
              </a:xfrm>
              <a:custGeom>
                <a:avLst/>
                <a:gdLst/>
                <a:ahLst/>
                <a:cxnLst/>
                <a:rect l="l" t="t" r="r" b="b"/>
                <a:pathLst>
                  <a:path w="385" h="385" extrusionOk="0">
                    <a:moveTo>
                      <a:pt x="117" y="385"/>
                    </a:moveTo>
                    <a:lnTo>
                      <a:pt x="184" y="385"/>
                    </a:lnTo>
                    <a:cubicBezTo>
                      <a:pt x="335" y="117"/>
                      <a:pt x="385" y="184"/>
                      <a:pt x="385" y="17"/>
                    </a:cubicBezTo>
                    <a:cubicBezTo>
                      <a:pt x="184" y="0"/>
                      <a:pt x="0" y="167"/>
                      <a:pt x="117" y="385"/>
                    </a:cubicBezTo>
                    <a:close/>
                  </a:path>
                </a:pathLst>
              </a:custGeom>
              <a:solidFill>
                <a:srgbClr val="1A1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03" name="Rectangle: Rounded Corners 402">
              <a:extLst>
                <a:ext uri="{FF2B5EF4-FFF2-40B4-BE49-F238E27FC236}">
                  <a16:creationId xmlns:a16="http://schemas.microsoft.com/office/drawing/2014/main" id="{5D1AEFD0-C352-4DDE-9B12-9DE10535D90C}"/>
                </a:ext>
              </a:extLst>
            </p:cNvPr>
            <p:cNvSpPr/>
            <p:nvPr/>
          </p:nvSpPr>
          <p:spPr>
            <a:xfrm>
              <a:off x="1126436" y="4105608"/>
              <a:ext cx="2142316" cy="314199"/>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04" name="Rectangle: Rounded Corners 403">
              <a:extLst>
                <a:ext uri="{FF2B5EF4-FFF2-40B4-BE49-F238E27FC236}">
                  <a16:creationId xmlns:a16="http://schemas.microsoft.com/office/drawing/2014/main" id="{A12AB8AC-F448-44D7-B3C7-16EE8F2068BF}"/>
                </a:ext>
              </a:extLst>
            </p:cNvPr>
            <p:cNvSpPr/>
            <p:nvPr/>
          </p:nvSpPr>
          <p:spPr>
            <a:xfrm>
              <a:off x="1151630" y="4112757"/>
              <a:ext cx="1880178" cy="284679"/>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07" name="TextBox 406">
              <a:extLst>
                <a:ext uri="{FF2B5EF4-FFF2-40B4-BE49-F238E27FC236}">
                  <a16:creationId xmlns:a16="http://schemas.microsoft.com/office/drawing/2014/main" id="{FB73AAF2-F245-46A4-B470-EC99D893B44C}"/>
                </a:ext>
              </a:extLst>
            </p:cNvPr>
            <p:cNvSpPr txBox="1"/>
            <p:nvPr/>
          </p:nvSpPr>
          <p:spPr>
            <a:xfrm>
              <a:off x="1588122" y="3670716"/>
              <a:ext cx="1124026" cy="369332"/>
            </a:xfrm>
            <a:prstGeom prst="rect">
              <a:avLst/>
            </a:prstGeom>
            <a:noFill/>
          </p:spPr>
          <p:txBody>
            <a:bodyPr wrap="none" rtlCol="0">
              <a:spAutoFit/>
            </a:bodyPr>
            <a:lstStyle/>
            <a:p>
              <a:r>
                <a:rPr lang="en-US" b="1" dirty="0"/>
                <a:t>Electricity</a:t>
              </a:r>
              <a:endParaRPr lang="en-ID" b="1" dirty="0"/>
            </a:p>
          </p:txBody>
        </p:sp>
        <p:sp>
          <p:nvSpPr>
            <p:cNvPr id="408" name="TextBox 407">
              <a:extLst>
                <a:ext uri="{FF2B5EF4-FFF2-40B4-BE49-F238E27FC236}">
                  <a16:creationId xmlns:a16="http://schemas.microsoft.com/office/drawing/2014/main" id="{15A1A95A-1228-4402-8BE9-25355B62D911}"/>
                </a:ext>
              </a:extLst>
            </p:cNvPr>
            <p:cNvSpPr txBox="1"/>
            <p:nvPr/>
          </p:nvSpPr>
          <p:spPr>
            <a:xfrm>
              <a:off x="1795856" y="4046119"/>
              <a:ext cx="583814" cy="369332"/>
            </a:xfrm>
            <a:prstGeom prst="rect">
              <a:avLst/>
            </a:prstGeom>
            <a:noFill/>
          </p:spPr>
          <p:txBody>
            <a:bodyPr wrap="none" rtlCol="0">
              <a:spAutoFit/>
            </a:bodyPr>
            <a:lstStyle/>
            <a:p>
              <a:r>
                <a:rPr lang="en-US" b="1" dirty="0">
                  <a:solidFill>
                    <a:schemeClr val="bg1"/>
                  </a:solidFill>
                </a:rPr>
                <a:t>97%</a:t>
              </a:r>
              <a:endParaRPr lang="en-ID" b="1" dirty="0">
                <a:solidFill>
                  <a:schemeClr val="bg1"/>
                </a:solidFill>
              </a:endParaRPr>
            </a:p>
          </p:txBody>
        </p:sp>
        <p:sp>
          <p:nvSpPr>
            <p:cNvPr id="411" name="TextBox 410">
              <a:extLst>
                <a:ext uri="{FF2B5EF4-FFF2-40B4-BE49-F238E27FC236}">
                  <a16:creationId xmlns:a16="http://schemas.microsoft.com/office/drawing/2014/main" id="{8AE8870F-0C4F-48FB-9A04-D670A7B7F0A9}"/>
                </a:ext>
              </a:extLst>
            </p:cNvPr>
            <p:cNvSpPr txBox="1"/>
            <p:nvPr/>
          </p:nvSpPr>
          <p:spPr>
            <a:xfrm>
              <a:off x="1143611" y="4577646"/>
              <a:ext cx="2135828" cy="461665"/>
            </a:xfrm>
            <a:prstGeom prst="rect">
              <a:avLst/>
            </a:prstGeom>
            <a:noFill/>
          </p:spPr>
          <p:txBody>
            <a:bodyPr wrap="square">
              <a:spAutoFit/>
            </a:bodyPr>
            <a:lstStyle/>
            <a:p>
              <a:pPr algn="ctr"/>
              <a:r>
                <a:rPr lang="en-US" sz="1200" b="0" i="0" u="none" strike="noStrike" dirty="0">
                  <a:solidFill>
                    <a:srgbClr val="000000"/>
                  </a:solidFill>
                  <a:effectLst/>
                  <a:latin typeface="Calibri" panose="020F0502020204030204" pitchFamily="34" charset="0"/>
                </a:rPr>
                <a:t>3% or more than 6000 schools without electricity²</a:t>
              </a:r>
              <a:endParaRPr lang="en-ID" sz="1200" dirty="0"/>
            </a:p>
          </p:txBody>
        </p:sp>
        <p:sp>
          <p:nvSpPr>
            <p:cNvPr id="826" name="TextBox 825">
              <a:extLst>
                <a:ext uri="{FF2B5EF4-FFF2-40B4-BE49-F238E27FC236}">
                  <a16:creationId xmlns:a16="http://schemas.microsoft.com/office/drawing/2014/main" id="{31F0F195-7C72-449C-844C-05B81160983A}"/>
                </a:ext>
              </a:extLst>
            </p:cNvPr>
            <p:cNvSpPr txBox="1"/>
            <p:nvPr/>
          </p:nvSpPr>
          <p:spPr>
            <a:xfrm>
              <a:off x="704288" y="1915929"/>
              <a:ext cx="3541394" cy="1200329"/>
            </a:xfrm>
            <a:prstGeom prst="rect">
              <a:avLst/>
            </a:prstGeom>
            <a:noFill/>
          </p:spPr>
          <p:txBody>
            <a:bodyPr wrap="square">
              <a:spAutoFit/>
            </a:bodyPr>
            <a:lstStyle/>
            <a:p>
              <a:r>
                <a:rPr lang="en-US" dirty="0">
                  <a:effectLst/>
                  <a:latin typeface="Calibri" panose="020F0502020204030204" pitchFamily="34" charset="0"/>
                  <a:ea typeface="Calibri" panose="020F0502020204030204" pitchFamily="34" charset="0"/>
                </a:rPr>
                <a:t>Electricity consumption in Indonesia reached 1,064 kWh pc in 2018, compared to Malaysia, which had reached 4,460 kWh in 2016¹</a:t>
              </a:r>
              <a:endParaRPr lang="en-ID" dirty="0"/>
            </a:p>
          </p:txBody>
        </p:sp>
      </p:grpSp>
      <p:grpSp>
        <p:nvGrpSpPr>
          <p:cNvPr id="6" name="Group 5">
            <a:extLst>
              <a:ext uri="{FF2B5EF4-FFF2-40B4-BE49-F238E27FC236}">
                <a16:creationId xmlns:a16="http://schemas.microsoft.com/office/drawing/2014/main" id="{D899FF5B-E16C-4981-81AF-810ABE84BA71}"/>
              </a:ext>
            </a:extLst>
          </p:cNvPr>
          <p:cNvGrpSpPr/>
          <p:nvPr/>
        </p:nvGrpSpPr>
        <p:grpSpPr>
          <a:xfrm>
            <a:off x="4424070" y="1871528"/>
            <a:ext cx="3471940" cy="3221268"/>
            <a:chOff x="4564656" y="1934817"/>
            <a:chExt cx="3471940" cy="3221268"/>
          </a:xfrm>
        </p:grpSpPr>
        <p:sp>
          <p:nvSpPr>
            <p:cNvPr id="396" name="TextBox 395">
              <a:extLst>
                <a:ext uri="{FF2B5EF4-FFF2-40B4-BE49-F238E27FC236}">
                  <a16:creationId xmlns:a16="http://schemas.microsoft.com/office/drawing/2014/main" id="{E58F1F90-DF9D-4BF4-A742-87069D1E199B}"/>
                </a:ext>
              </a:extLst>
            </p:cNvPr>
            <p:cNvSpPr txBox="1"/>
            <p:nvPr/>
          </p:nvSpPr>
          <p:spPr>
            <a:xfrm>
              <a:off x="4659639" y="1934817"/>
              <a:ext cx="3376957" cy="1477328"/>
            </a:xfrm>
            <a:prstGeom prst="rect">
              <a:avLst/>
            </a:prstGeom>
            <a:noFill/>
          </p:spPr>
          <p:txBody>
            <a:bodyPr wrap="square">
              <a:spAutoFit/>
            </a:bodyPr>
            <a:lstStyle/>
            <a:p>
              <a:r>
                <a:rPr lang="en-US" b="0" i="0" u="none" strike="noStrike" dirty="0">
                  <a:solidFill>
                    <a:srgbClr val="000000"/>
                  </a:solidFill>
                  <a:effectLst/>
                  <a:latin typeface="Calibri" panose="020F0502020204030204" pitchFamily="34" charset="0"/>
                </a:rPr>
                <a:t>Indonesia is the </a:t>
              </a:r>
              <a:r>
                <a:rPr lang="en-US" b="1" i="0" u="none" strike="noStrike" dirty="0">
                  <a:solidFill>
                    <a:srgbClr val="C00000"/>
                  </a:solidFill>
                  <a:effectLst/>
                  <a:latin typeface="Calibri" panose="020F0502020204030204" pitchFamily="34" charset="0"/>
                </a:rPr>
                <a:t>6th largest country </a:t>
              </a:r>
              <a:r>
                <a:rPr lang="en-US" b="0" i="0" u="none" strike="noStrike" dirty="0">
                  <a:solidFill>
                    <a:srgbClr val="000000"/>
                  </a:solidFill>
                  <a:effectLst/>
                  <a:latin typeface="Calibri" panose="020F0502020204030204" pitchFamily="34" charset="0"/>
                </a:rPr>
                <a:t>of Internet users globally¹ and third in Asia², with a user penetration of </a:t>
              </a:r>
              <a:r>
                <a:rPr lang="en-US" b="1" i="0" u="none" strike="noStrike" dirty="0">
                  <a:solidFill>
                    <a:srgbClr val="C00000"/>
                  </a:solidFill>
                  <a:effectLst/>
                  <a:latin typeface="Calibri" panose="020F0502020204030204" pitchFamily="34" charset="0"/>
                </a:rPr>
                <a:t>76.84%</a:t>
              </a:r>
              <a:r>
                <a:rPr lang="en-US" b="0" i="0" u="none" strike="noStrike" dirty="0">
                  <a:solidFill>
                    <a:srgbClr val="000000"/>
                  </a:solidFill>
                  <a:effectLst/>
                  <a:latin typeface="Calibri" panose="020F0502020204030204" pitchFamily="34" charset="0"/>
                </a:rPr>
                <a:t> out of the population³</a:t>
              </a:r>
              <a:endParaRPr lang="en-ID" dirty="0"/>
            </a:p>
          </p:txBody>
        </p:sp>
        <p:sp>
          <p:nvSpPr>
            <p:cNvPr id="398" name="Rectangle: Rounded Corners 397">
              <a:extLst>
                <a:ext uri="{FF2B5EF4-FFF2-40B4-BE49-F238E27FC236}">
                  <a16:creationId xmlns:a16="http://schemas.microsoft.com/office/drawing/2014/main" id="{7BB84E8B-0ED3-43DD-A5E7-3088299F21D4}"/>
                </a:ext>
              </a:extLst>
            </p:cNvPr>
            <p:cNvSpPr/>
            <p:nvPr/>
          </p:nvSpPr>
          <p:spPr>
            <a:xfrm>
              <a:off x="4564656" y="3579475"/>
              <a:ext cx="3173211" cy="157661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99" name="Rectangle: Rounded Corners 398">
              <a:extLst>
                <a:ext uri="{FF2B5EF4-FFF2-40B4-BE49-F238E27FC236}">
                  <a16:creationId xmlns:a16="http://schemas.microsoft.com/office/drawing/2014/main" id="{E5429E70-8851-4EF4-A96D-5324F28EAC08}"/>
                </a:ext>
              </a:extLst>
            </p:cNvPr>
            <p:cNvSpPr/>
            <p:nvPr/>
          </p:nvSpPr>
          <p:spPr>
            <a:xfrm>
              <a:off x="4939295" y="4131115"/>
              <a:ext cx="2142316" cy="314199"/>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00" name="Rectangle: Rounded Corners 399">
              <a:extLst>
                <a:ext uri="{FF2B5EF4-FFF2-40B4-BE49-F238E27FC236}">
                  <a16:creationId xmlns:a16="http://schemas.microsoft.com/office/drawing/2014/main" id="{22D823C3-2E90-437F-A244-34BBC56D8C90}"/>
                </a:ext>
              </a:extLst>
            </p:cNvPr>
            <p:cNvSpPr/>
            <p:nvPr/>
          </p:nvSpPr>
          <p:spPr>
            <a:xfrm>
              <a:off x="4964489" y="4138264"/>
              <a:ext cx="1735104" cy="284679"/>
            </a:xfrm>
            <a:prstGeom prst="roundRect">
              <a:avLst>
                <a:gd name="adj" fmla="val 50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01" name="TextBox 400">
              <a:extLst>
                <a:ext uri="{FF2B5EF4-FFF2-40B4-BE49-F238E27FC236}">
                  <a16:creationId xmlns:a16="http://schemas.microsoft.com/office/drawing/2014/main" id="{5DCF5664-4494-4989-B8E5-9BE34E7377EE}"/>
                </a:ext>
              </a:extLst>
            </p:cNvPr>
            <p:cNvSpPr txBox="1"/>
            <p:nvPr/>
          </p:nvSpPr>
          <p:spPr>
            <a:xfrm>
              <a:off x="5199686" y="3666586"/>
              <a:ext cx="1641668" cy="369332"/>
            </a:xfrm>
            <a:prstGeom prst="rect">
              <a:avLst/>
            </a:prstGeom>
            <a:noFill/>
          </p:spPr>
          <p:txBody>
            <a:bodyPr wrap="none" rtlCol="0">
              <a:spAutoFit/>
            </a:bodyPr>
            <a:lstStyle/>
            <a:p>
              <a:r>
                <a:rPr lang="en-US" b="1" dirty="0"/>
                <a:t>Internet Access</a:t>
              </a:r>
              <a:endParaRPr lang="en-ID" b="1" dirty="0"/>
            </a:p>
          </p:txBody>
        </p:sp>
        <p:sp>
          <p:nvSpPr>
            <p:cNvPr id="405" name="TextBox 404">
              <a:extLst>
                <a:ext uri="{FF2B5EF4-FFF2-40B4-BE49-F238E27FC236}">
                  <a16:creationId xmlns:a16="http://schemas.microsoft.com/office/drawing/2014/main" id="{E4AF4E59-90EB-4A42-8ABC-518F6BA588A8}"/>
                </a:ext>
              </a:extLst>
            </p:cNvPr>
            <p:cNvSpPr txBox="1"/>
            <p:nvPr/>
          </p:nvSpPr>
          <p:spPr>
            <a:xfrm>
              <a:off x="5603591" y="4084317"/>
              <a:ext cx="1242356" cy="369332"/>
            </a:xfrm>
            <a:prstGeom prst="rect">
              <a:avLst/>
            </a:prstGeom>
            <a:noFill/>
          </p:spPr>
          <p:txBody>
            <a:bodyPr wrap="square" rtlCol="0">
              <a:spAutoFit/>
            </a:bodyPr>
            <a:lstStyle/>
            <a:p>
              <a:r>
                <a:rPr lang="en-US" b="1" dirty="0">
                  <a:solidFill>
                    <a:schemeClr val="bg1"/>
                  </a:solidFill>
                </a:rPr>
                <a:t>81%</a:t>
              </a:r>
              <a:endParaRPr lang="en-ID" b="1" dirty="0">
                <a:solidFill>
                  <a:schemeClr val="bg1"/>
                </a:solidFill>
              </a:endParaRPr>
            </a:p>
          </p:txBody>
        </p:sp>
        <p:sp>
          <p:nvSpPr>
            <p:cNvPr id="406" name="TextBox 405">
              <a:extLst>
                <a:ext uri="{FF2B5EF4-FFF2-40B4-BE49-F238E27FC236}">
                  <a16:creationId xmlns:a16="http://schemas.microsoft.com/office/drawing/2014/main" id="{2382B560-46C8-405C-9061-5FB3E41CF305}"/>
                </a:ext>
              </a:extLst>
            </p:cNvPr>
            <p:cNvSpPr txBox="1"/>
            <p:nvPr/>
          </p:nvSpPr>
          <p:spPr>
            <a:xfrm>
              <a:off x="4753917" y="4513430"/>
              <a:ext cx="2575700" cy="584775"/>
            </a:xfrm>
            <a:prstGeom prst="rect">
              <a:avLst/>
            </a:prstGeom>
            <a:noFill/>
          </p:spPr>
          <p:txBody>
            <a:bodyPr wrap="square">
              <a:spAutoFit/>
            </a:bodyPr>
            <a:lstStyle/>
            <a:p>
              <a:pPr algn="ctr"/>
              <a:r>
                <a:rPr lang="en-US" sz="1600" b="0" i="0" u="none" strike="noStrike" dirty="0">
                  <a:solidFill>
                    <a:srgbClr val="000000"/>
                  </a:solidFill>
                  <a:effectLst/>
                  <a:latin typeface="Calibri" panose="020F0502020204030204" pitchFamily="34" charset="0"/>
                </a:rPr>
                <a:t>19% or ~42,000 schools still have no internet access⁴</a:t>
              </a:r>
              <a:endParaRPr lang="en-ID" sz="1600" dirty="0"/>
            </a:p>
          </p:txBody>
        </p:sp>
        <p:pic>
          <p:nvPicPr>
            <p:cNvPr id="409" name="Picture 408" descr="A picture containing text, vector graphics&#10;&#10;Description automatically generated">
              <a:extLst>
                <a:ext uri="{FF2B5EF4-FFF2-40B4-BE49-F238E27FC236}">
                  <a16:creationId xmlns:a16="http://schemas.microsoft.com/office/drawing/2014/main" id="{1006DD88-09D9-4D33-B8BF-276FB074101D}"/>
                </a:ext>
              </a:extLst>
            </p:cNvPr>
            <p:cNvPicPr>
              <a:picLocks noChangeAspect="1"/>
            </p:cNvPicPr>
            <p:nvPr/>
          </p:nvPicPr>
          <p:blipFill>
            <a:blip r:embed="rId2"/>
            <a:stretch>
              <a:fillRect/>
            </a:stretch>
          </p:blipFill>
          <p:spPr>
            <a:xfrm>
              <a:off x="6995917" y="3191751"/>
              <a:ext cx="1039034" cy="1039034"/>
            </a:xfrm>
            <a:prstGeom prst="rect">
              <a:avLst/>
            </a:prstGeom>
          </p:spPr>
        </p:pic>
      </p:grpSp>
      <p:sp>
        <p:nvSpPr>
          <p:cNvPr id="415" name="TextBox 414">
            <a:extLst>
              <a:ext uri="{FF2B5EF4-FFF2-40B4-BE49-F238E27FC236}">
                <a16:creationId xmlns:a16="http://schemas.microsoft.com/office/drawing/2014/main" id="{2C366E0A-677E-42D4-AF14-D4F6844D3E75}"/>
              </a:ext>
            </a:extLst>
          </p:cNvPr>
          <p:cNvSpPr txBox="1"/>
          <p:nvPr/>
        </p:nvSpPr>
        <p:spPr>
          <a:xfrm>
            <a:off x="13260308" y="3089385"/>
            <a:ext cx="184731" cy="461665"/>
          </a:xfrm>
          <a:prstGeom prst="rect">
            <a:avLst/>
          </a:prstGeom>
          <a:noFill/>
        </p:spPr>
        <p:txBody>
          <a:bodyPr wrap="none" rtlCol="0">
            <a:spAutoFit/>
          </a:bodyPr>
          <a:lstStyle/>
          <a:p>
            <a:endParaRPr lang="en-ID" sz="2400" b="1" dirty="0"/>
          </a:p>
        </p:txBody>
      </p:sp>
      <p:grpSp>
        <p:nvGrpSpPr>
          <p:cNvPr id="7" name="Group 6">
            <a:extLst>
              <a:ext uri="{FF2B5EF4-FFF2-40B4-BE49-F238E27FC236}">
                <a16:creationId xmlns:a16="http://schemas.microsoft.com/office/drawing/2014/main" id="{207DA9A4-4CC5-46B5-8D31-3F30FE0772B9}"/>
              </a:ext>
            </a:extLst>
          </p:cNvPr>
          <p:cNvGrpSpPr/>
          <p:nvPr/>
        </p:nvGrpSpPr>
        <p:grpSpPr>
          <a:xfrm>
            <a:off x="8228030" y="1865546"/>
            <a:ext cx="3568923" cy="3256184"/>
            <a:chOff x="8228030" y="1877955"/>
            <a:chExt cx="3568923" cy="3256184"/>
          </a:xfrm>
        </p:grpSpPr>
        <p:sp>
          <p:nvSpPr>
            <p:cNvPr id="410" name="TextBox 409">
              <a:extLst>
                <a:ext uri="{FF2B5EF4-FFF2-40B4-BE49-F238E27FC236}">
                  <a16:creationId xmlns:a16="http://schemas.microsoft.com/office/drawing/2014/main" id="{09A394E6-8CE6-487D-A0BC-F3ADF1E12878}"/>
                </a:ext>
              </a:extLst>
            </p:cNvPr>
            <p:cNvSpPr txBox="1"/>
            <p:nvPr/>
          </p:nvSpPr>
          <p:spPr>
            <a:xfrm>
              <a:off x="8255361" y="1877955"/>
              <a:ext cx="3172265" cy="1569660"/>
            </a:xfrm>
            <a:prstGeom prst="rect">
              <a:avLst/>
            </a:prstGeom>
            <a:noFill/>
          </p:spPr>
          <p:txBody>
            <a:bodyPr wrap="square">
              <a:spAutoFit/>
            </a:bodyPr>
            <a:lstStyle/>
            <a:p>
              <a:r>
                <a:rPr lang="en-US" sz="1600" dirty="0">
                  <a:effectLst/>
                  <a:latin typeface="Calibri" panose="020F0502020204030204" pitchFamily="34" charset="0"/>
                  <a:ea typeface="Calibri" panose="020F0502020204030204" pitchFamily="34" charset="0"/>
                </a:rPr>
                <a:t>IDR 1.3 trillion was allocated to purchase </a:t>
              </a:r>
              <a:r>
                <a:rPr lang="en-US" sz="1600" b="1" dirty="0">
                  <a:solidFill>
                    <a:srgbClr val="FF0000"/>
                  </a:solidFill>
                  <a:effectLst/>
                  <a:latin typeface="Calibri" panose="020F0502020204030204" pitchFamily="34" charset="0"/>
                  <a:ea typeface="Calibri" panose="020F0502020204030204" pitchFamily="34" charset="0"/>
                </a:rPr>
                <a:t>189,840-unit laptops</a:t>
              </a:r>
              <a:r>
                <a:rPr lang="en-US" sz="1600" dirty="0">
                  <a:effectLst/>
                  <a:latin typeface="Calibri" panose="020F0502020204030204" pitchFamily="34" charset="0"/>
                  <a:ea typeface="Calibri" panose="020F0502020204030204" pitchFamily="34" charset="0"/>
                </a:rPr>
                <a:t>, </a:t>
              </a:r>
              <a:r>
                <a:rPr lang="en-US" sz="1600" b="1" dirty="0">
                  <a:solidFill>
                    <a:srgbClr val="FF0000"/>
                  </a:solidFill>
                  <a:effectLst/>
                  <a:latin typeface="Calibri" panose="020F0502020204030204" pitchFamily="34" charset="0"/>
                  <a:ea typeface="Calibri" panose="020F0502020204030204" pitchFamily="34" charset="0"/>
                </a:rPr>
                <a:t>12,674 access points</a:t>
              </a:r>
              <a:r>
                <a:rPr lang="en-US" sz="1600" dirty="0">
                  <a:effectLst/>
                  <a:latin typeface="Calibri" panose="020F0502020204030204" pitchFamily="34" charset="0"/>
                  <a:ea typeface="Calibri" panose="020F0502020204030204" pitchFamily="34" charset="0"/>
                </a:rPr>
                <a:t>, connectors, and projectors, as well as </a:t>
              </a:r>
              <a:r>
                <a:rPr lang="en-US" sz="1600" b="1" dirty="0">
                  <a:solidFill>
                    <a:srgbClr val="FF0000"/>
                  </a:solidFill>
                  <a:effectLst/>
                  <a:latin typeface="Calibri" panose="020F0502020204030204" pitchFamily="34" charset="0"/>
                  <a:ea typeface="Calibri" panose="020F0502020204030204" pitchFamily="34" charset="0"/>
                </a:rPr>
                <a:t>45 units of speakers</a:t>
              </a:r>
              <a:r>
                <a:rPr lang="en-US" sz="1600" dirty="0">
                  <a:effectLst/>
                  <a:latin typeface="Calibri" panose="020F0502020204030204" pitchFamily="34" charset="0"/>
                  <a:ea typeface="Calibri" panose="020F0502020204030204" pitchFamily="34" charset="0"/>
                </a:rPr>
                <a:t>. The procurement of </a:t>
              </a:r>
              <a:r>
                <a:rPr lang="en-US" sz="1600" b="1" dirty="0">
                  <a:solidFill>
                    <a:srgbClr val="FF0000"/>
                  </a:solidFill>
                  <a:effectLst/>
                  <a:latin typeface="Calibri" panose="020F0502020204030204" pitchFamily="34" charset="0"/>
                  <a:ea typeface="Calibri" panose="020F0502020204030204" pitchFamily="34" charset="0"/>
                </a:rPr>
                <a:t>284,147 units of domestic laptops</a:t>
              </a:r>
              <a:endParaRPr lang="en-ID" sz="1600" dirty="0"/>
            </a:p>
          </p:txBody>
        </p:sp>
        <p:sp>
          <p:nvSpPr>
            <p:cNvPr id="418" name="Rectangle: Rounded Corners 417">
              <a:extLst>
                <a:ext uri="{FF2B5EF4-FFF2-40B4-BE49-F238E27FC236}">
                  <a16:creationId xmlns:a16="http://schemas.microsoft.com/office/drawing/2014/main" id="{8C4A8A9F-F991-4BA9-85A2-FFA47641175F}"/>
                </a:ext>
              </a:extLst>
            </p:cNvPr>
            <p:cNvSpPr/>
            <p:nvPr/>
          </p:nvSpPr>
          <p:spPr>
            <a:xfrm>
              <a:off x="8228030" y="3564479"/>
              <a:ext cx="3199596" cy="15696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u="none" strike="noStrike" dirty="0">
                <a:solidFill>
                  <a:srgbClr val="000000"/>
                </a:solidFill>
                <a:effectLst/>
                <a:latin typeface="Calibri" panose="020F0502020204030204" pitchFamily="34" charset="0"/>
              </a:endParaRPr>
            </a:p>
            <a:p>
              <a:pPr algn="ctr"/>
              <a:endParaRPr lang="en-US" dirty="0">
                <a:solidFill>
                  <a:srgbClr val="000000"/>
                </a:solidFill>
                <a:latin typeface="Calibri" panose="020F0502020204030204" pitchFamily="34" charset="0"/>
              </a:endParaRPr>
            </a:p>
            <a:p>
              <a:pPr algn="ctr"/>
              <a:endParaRPr lang="en-US" sz="1800" b="0" i="0" u="none" strike="noStrike" dirty="0">
                <a:solidFill>
                  <a:srgbClr val="000000"/>
                </a:solidFill>
                <a:effectLst/>
                <a:latin typeface="Calibri" panose="020F0502020204030204" pitchFamily="34" charset="0"/>
              </a:endParaRPr>
            </a:p>
            <a:p>
              <a:pPr algn="ctr"/>
              <a:r>
                <a:rPr lang="en-US" sz="1800" b="0" i="0" u="none" strike="noStrike" dirty="0">
                  <a:solidFill>
                    <a:srgbClr val="000000"/>
                  </a:solidFill>
                  <a:effectLst/>
                  <a:latin typeface="Calibri" panose="020F0502020204030204" pitchFamily="34" charset="0"/>
                </a:rPr>
                <a:t>tablets, laptops, LCD projectors, printers, etc.</a:t>
              </a:r>
              <a:endParaRPr lang="en-ID" dirty="0">
                <a:solidFill>
                  <a:srgbClr val="C00000"/>
                </a:solidFill>
              </a:endParaRPr>
            </a:p>
          </p:txBody>
        </p:sp>
        <p:sp>
          <p:nvSpPr>
            <p:cNvPr id="417" name="TextBox 416">
              <a:extLst>
                <a:ext uri="{FF2B5EF4-FFF2-40B4-BE49-F238E27FC236}">
                  <a16:creationId xmlns:a16="http://schemas.microsoft.com/office/drawing/2014/main" id="{DDA08E00-BE6F-44FA-8F77-3EC78B13452C}"/>
                </a:ext>
              </a:extLst>
            </p:cNvPr>
            <p:cNvSpPr txBox="1"/>
            <p:nvPr/>
          </p:nvSpPr>
          <p:spPr>
            <a:xfrm>
              <a:off x="8481803" y="3651321"/>
              <a:ext cx="1614580" cy="646331"/>
            </a:xfrm>
            <a:prstGeom prst="rect">
              <a:avLst/>
            </a:prstGeom>
            <a:noFill/>
          </p:spPr>
          <p:txBody>
            <a:bodyPr wrap="square" rtlCol="0">
              <a:spAutoFit/>
            </a:bodyPr>
            <a:lstStyle/>
            <a:p>
              <a:r>
                <a:rPr lang="en-US" b="1" dirty="0"/>
                <a:t>Digital Devices for Learning</a:t>
              </a:r>
              <a:endParaRPr lang="en-ID" b="1" dirty="0"/>
            </a:p>
          </p:txBody>
        </p:sp>
        <p:pic>
          <p:nvPicPr>
            <p:cNvPr id="420" name="Picture 419" descr="Icon&#10;&#10;Description automatically generated with medium confidence">
              <a:extLst>
                <a:ext uri="{FF2B5EF4-FFF2-40B4-BE49-F238E27FC236}">
                  <a16:creationId xmlns:a16="http://schemas.microsoft.com/office/drawing/2014/main" id="{1C2BF319-F041-4145-AC24-085F4D666E82}"/>
                </a:ext>
              </a:extLst>
            </p:cNvPr>
            <p:cNvPicPr>
              <a:picLocks noChangeAspect="1"/>
            </p:cNvPicPr>
            <p:nvPr/>
          </p:nvPicPr>
          <p:blipFill>
            <a:blip r:embed="rId3"/>
            <a:stretch>
              <a:fillRect/>
            </a:stretch>
          </p:blipFill>
          <p:spPr>
            <a:xfrm>
              <a:off x="10638072" y="3429492"/>
              <a:ext cx="1158881" cy="769382"/>
            </a:xfrm>
            <a:prstGeom prst="rect">
              <a:avLst/>
            </a:prstGeom>
          </p:spPr>
        </p:pic>
      </p:grpSp>
      <p:sp>
        <p:nvSpPr>
          <p:cNvPr id="421" name="TextBox 420">
            <a:extLst>
              <a:ext uri="{FF2B5EF4-FFF2-40B4-BE49-F238E27FC236}">
                <a16:creationId xmlns:a16="http://schemas.microsoft.com/office/drawing/2014/main" id="{91DCB037-7FA2-4B76-B80C-ACAFA1F9629B}"/>
              </a:ext>
            </a:extLst>
          </p:cNvPr>
          <p:cNvSpPr txBox="1"/>
          <p:nvPr/>
        </p:nvSpPr>
        <p:spPr>
          <a:xfrm>
            <a:off x="4413353" y="5548963"/>
            <a:ext cx="7289800" cy="569387"/>
          </a:xfrm>
          <a:prstGeom prst="rect">
            <a:avLst/>
          </a:prstGeom>
          <a:noFill/>
        </p:spPr>
        <p:txBody>
          <a:bodyPr wrap="square">
            <a:spAutoFit/>
          </a:bodyPr>
          <a:lstStyle/>
          <a:p>
            <a:r>
              <a:rPr lang="en-ID" sz="800" dirty="0"/>
              <a:t>1 Ministry of Communication and Information Technology (kominfo.go.id)</a:t>
            </a:r>
          </a:p>
          <a:p>
            <a:r>
              <a:rPr lang="en-ID" sz="800" dirty="0"/>
              <a:t>2 Indonesia's Internet Users Rank 3rd Most in Asia | Databooks (katadata.co.id)</a:t>
            </a:r>
          </a:p>
          <a:p>
            <a:r>
              <a:rPr lang="en-ID" sz="800" dirty="0"/>
              <a:t>3 HRW WORLD ATLAS – Indonesia</a:t>
            </a:r>
          </a:p>
          <a:p>
            <a:pPr rtl="0">
              <a:spcBef>
                <a:spcPts val="0"/>
              </a:spcBef>
              <a:spcAft>
                <a:spcPts val="0"/>
              </a:spcAft>
            </a:pPr>
            <a:r>
              <a:rPr lang="en-ID" sz="600" b="0" i="0" u="none" strike="noStrike" dirty="0">
                <a:solidFill>
                  <a:srgbClr val="000000"/>
                </a:solidFill>
                <a:effectLst/>
              </a:rPr>
              <a:t>4 https://news.detik.com/berita/d-5108489/kemendikbud-8522-sekolah-belum-berlistrik-42159-tak-ada-akses-internet</a:t>
            </a:r>
            <a:endParaRPr lang="en-ID" sz="600" b="0" dirty="0">
              <a:effectLst/>
            </a:endParaRPr>
          </a:p>
        </p:txBody>
      </p:sp>
      <p:sp>
        <p:nvSpPr>
          <p:cNvPr id="422" name="TextBox 421">
            <a:extLst>
              <a:ext uri="{FF2B5EF4-FFF2-40B4-BE49-F238E27FC236}">
                <a16:creationId xmlns:a16="http://schemas.microsoft.com/office/drawing/2014/main" id="{BC9D4F8F-4FC6-453A-83E3-2A737EA7F678}"/>
              </a:ext>
            </a:extLst>
          </p:cNvPr>
          <p:cNvSpPr txBox="1"/>
          <p:nvPr/>
        </p:nvSpPr>
        <p:spPr>
          <a:xfrm>
            <a:off x="8228030" y="5360214"/>
            <a:ext cx="3125770" cy="1015663"/>
          </a:xfrm>
          <a:prstGeom prst="rect">
            <a:avLst/>
          </a:prstGeom>
          <a:noFill/>
        </p:spPr>
        <p:txBody>
          <a:bodyPr wrap="square">
            <a:spAutoFit/>
          </a:bodyPr>
          <a:lstStyle/>
          <a:p>
            <a:r>
              <a:rPr lang="en-ID" sz="1000" dirty="0"/>
              <a:t>___________________________</a:t>
            </a:r>
          </a:p>
          <a:p>
            <a:r>
              <a:rPr lang="en-US" sz="1000" dirty="0">
                <a:effectLst/>
                <a:latin typeface="+mj-lt"/>
                <a:ea typeface="Arial" panose="020B0604020202020204" pitchFamily="34" charset="0"/>
              </a:rPr>
              <a:t>https://www.kompas.com/trend/read/2021/07/30/184500665/mengenal-laptop-chromebook-yang-akan-diborong-kemendikbud-bagaimana?page=all</a:t>
            </a:r>
            <a:endParaRPr lang="en-ID" sz="1000" dirty="0">
              <a:effectLst/>
              <a:latin typeface="+mj-lt"/>
              <a:ea typeface="Arial" panose="020B0604020202020204" pitchFamily="34" charset="0"/>
            </a:endParaRPr>
          </a:p>
          <a:p>
            <a:br>
              <a:rPr lang="en-ID" sz="1000" dirty="0"/>
            </a:br>
            <a:endParaRPr lang="en-ID" sz="1000" dirty="0"/>
          </a:p>
        </p:txBody>
      </p:sp>
      <p:cxnSp>
        <p:nvCxnSpPr>
          <p:cNvPr id="769" name="Straight Connector 768">
            <a:extLst>
              <a:ext uri="{FF2B5EF4-FFF2-40B4-BE49-F238E27FC236}">
                <a16:creationId xmlns:a16="http://schemas.microsoft.com/office/drawing/2014/main" id="{231F7606-EADC-419C-9713-CC54B0F93F63}"/>
              </a:ext>
            </a:extLst>
          </p:cNvPr>
          <p:cNvCxnSpPr/>
          <p:nvPr/>
        </p:nvCxnSpPr>
        <p:spPr>
          <a:xfrm>
            <a:off x="4216400" y="1536984"/>
            <a:ext cx="0" cy="38743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BD092E69-20D0-4080-9633-F2382944B782}"/>
              </a:ext>
            </a:extLst>
          </p:cNvPr>
          <p:cNvCxnSpPr/>
          <p:nvPr/>
        </p:nvCxnSpPr>
        <p:spPr>
          <a:xfrm>
            <a:off x="8026400" y="1523585"/>
            <a:ext cx="0" cy="387431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509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215371-2BA3-4FC4-962D-443DA507B5F9}"/>
              </a:ext>
            </a:extLst>
          </p:cNvPr>
          <p:cNvSpPr>
            <a:spLocks noGrp="1"/>
          </p:cNvSpPr>
          <p:nvPr>
            <p:ph idx="1"/>
          </p:nvPr>
        </p:nvSpPr>
        <p:spPr>
          <a:xfrm>
            <a:off x="710801" y="2004981"/>
            <a:ext cx="2902572" cy="674545"/>
          </a:xfrm>
        </p:spPr>
        <p:txBody>
          <a:bodyPr>
            <a:noAutofit/>
          </a:bodyPr>
          <a:lstStyle/>
          <a:p>
            <a:pPr marL="0" indent="0">
              <a:buNone/>
            </a:pPr>
            <a:r>
              <a:rPr lang="en-US" sz="2000" b="1" i="1" dirty="0">
                <a:latin typeface="Calibri" panose="020F0502020204030204" pitchFamily="34" charset="0"/>
                <a:ea typeface="Calibri" panose="020F0502020204030204" pitchFamily="34" charset="0"/>
              </a:rPr>
              <a:t>Policy on e</a:t>
            </a:r>
            <a:r>
              <a:rPr lang="en-US" sz="2000" b="1" i="1" dirty="0">
                <a:effectLst/>
                <a:latin typeface="Calibri" panose="020F0502020204030204" pitchFamily="34" charset="0"/>
                <a:ea typeface="Calibri" panose="020F0502020204030204" pitchFamily="34" charset="0"/>
              </a:rPr>
              <a:t>ducation transformation: </a:t>
            </a:r>
          </a:p>
          <a:p>
            <a:pPr marL="0" indent="0">
              <a:buNone/>
            </a:pPr>
            <a:r>
              <a:rPr lang="en-ID" sz="2000" b="1" i="1" u="none" strike="noStrike" dirty="0">
                <a:solidFill>
                  <a:srgbClr val="000000"/>
                </a:solidFill>
                <a:effectLst/>
                <a:latin typeface="Calibri" panose="020F0502020204030204" pitchFamily="34" charset="0"/>
              </a:rPr>
              <a:t>Freedom Learning </a:t>
            </a:r>
            <a:r>
              <a:rPr lang="en-ID" sz="2000" b="1" i="1" u="none" strike="noStrike" dirty="0">
                <a:solidFill>
                  <a:srgbClr val="FF0000"/>
                </a:solidFill>
                <a:effectLst/>
                <a:latin typeface="Calibri" panose="020F0502020204030204" pitchFamily="34" charset="0"/>
              </a:rPr>
              <a:t>(Merdeka Belajar)</a:t>
            </a:r>
            <a:endParaRPr lang="en-ID" sz="2000" b="1" i="1" dirty="0"/>
          </a:p>
        </p:txBody>
      </p:sp>
      <p:grpSp>
        <p:nvGrpSpPr>
          <p:cNvPr id="74" name="Group 73">
            <a:extLst>
              <a:ext uri="{FF2B5EF4-FFF2-40B4-BE49-F238E27FC236}">
                <a16:creationId xmlns:a16="http://schemas.microsoft.com/office/drawing/2014/main" id="{14CE8976-75CE-4907-BCFD-E4DEF7A6A2BF}"/>
              </a:ext>
            </a:extLst>
          </p:cNvPr>
          <p:cNvGrpSpPr/>
          <p:nvPr/>
        </p:nvGrpSpPr>
        <p:grpSpPr>
          <a:xfrm>
            <a:off x="3206045" y="407068"/>
            <a:ext cx="8617320" cy="5032563"/>
            <a:chOff x="2389262" y="1029416"/>
            <a:chExt cx="8594111" cy="4495260"/>
          </a:xfrm>
        </p:grpSpPr>
        <p:sp>
          <p:nvSpPr>
            <p:cNvPr id="39" name="Google Shape;1839;p38">
              <a:extLst>
                <a:ext uri="{FF2B5EF4-FFF2-40B4-BE49-F238E27FC236}">
                  <a16:creationId xmlns:a16="http://schemas.microsoft.com/office/drawing/2014/main" id="{56860808-9909-4482-BF68-095C089BFCA8}"/>
                </a:ext>
              </a:extLst>
            </p:cNvPr>
            <p:cNvSpPr/>
            <p:nvPr/>
          </p:nvSpPr>
          <p:spPr>
            <a:xfrm>
              <a:off x="6708063" y="4810332"/>
              <a:ext cx="794862" cy="714344"/>
            </a:xfrm>
            <a:custGeom>
              <a:avLst/>
              <a:gdLst/>
              <a:ahLst/>
              <a:cxnLst/>
              <a:rect l="l" t="t" r="r" b="b"/>
              <a:pathLst>
                <a:path w="11955" h="10769" extrusionOk="0">
                  <a:moveTo>
                    <a:pt x="5974" y="0"/>
                  </a:moveTo>
                  <a:cubicBezTo>
                    <a:pt x="3609" y="0"/>
                    <a:pt x="1441" y="1565"/>
                    <a:pt x="786" y="3956"/>
                  </a:cubicBezTo>
                  <a:cubicBezTo>
                    <a:pt x="0" y="6826"/>
                    <a:pt x="1691" y="9790"/>
                    <a:pt x="4560" y="10576"/>
                  </a:cubicBezTo>
                  <a:cubicBezTo>
                    <a:pt x="5036" y="10706"/>
                    <a:pt x="5514" y="10769"/>
                    <a:pt x="5985" y="10769"/>
                  </a:cubicBezTo>
                  <a:cubicBezTo>
                    <a:pt x="8350" y="10769"/>
                    <a:pt x="10513" y="9195"/>
                    <a:pt x="11168" y="6802"/>
                  </a:cubicBezTo>
                  <a:cubicBezTo>
                    <a:pt x="11954" y="3932"/>
                    <a:pt x="10275" y="968"/>
                    <a:pt x="7406" y="194"/>
                  </a:cubicBezTo>
                  <a:cubicBezTo>
                    <a:pt x="6928" y="63"/>
                    <a:pt x="6447" y="0"/>
                    <a:pt x="5974" y="0"/>
                  </a:cubicBezTo>
                  <a:close/>
                </a:path>
              </a:pathLst>
            </a:custGeom>
            <a:solidFill>
              <a:srgbClr val="595959"/>
            </a:solidFill>
            <a:ln>
              <a:noFill/>
            </a:ln>
          </p:spPr>
          <p:txBody>
            <a:bodyPr spcFirstLastPara="1" wrap="square" lIns="121900" tIns="121900" rIns="121900" bIns="121900" anchor="ctr" anchorCtr="0">
              <a:noAutofit/>
            </a:bodyPr>
            <a:lstStyle/>
            <a:p>
              <a:endParaRPr sz="2400" dirty="0"/>
            </a:p>
          </p:txBody>
        </p:sp>
        <p:sp>
          <p:nvSpPr>
            <p:cNvPr id="4" name="Google Shape;1804;p38">
              <a:extLst>
                <a:ext uri="{FF2B5EF4-FFF2-40B4-BE49-F238E27FC236}">
                  <a16:creationId xmlns:a16="http://schemas.microsoft.com/office/drawing/2014/main" id="{B0156F6B-ECC8-426C-812A-A9AAA9E93482}"/>
                </a:ext>
              </a:extLst>
            </p:cNvPr>
            <p:cNvSpPr/>
            <p:nvPr/>
          </p:nvSpPr>
          <p:spPr>
            <a:xfrm>
              <a:off x="6166577" y="2663887"/>
              <a:ext cx="1877747" cy="2156963"/>
            </a:xfrm>
            <a:custGeom>
              <a:avLst/>
              <a:gdLst/>
              <a:ahLst/>
              <a:cxnLst/>
              <a:rect l="l" t="t" r="r" b="b"/>
              <a:pathLst>
                <a:path w="28242" h="32517" extrusionOk="0">
                  <a:moveTo>
                    <a:pt x="14109" y="0"/>
                  </a:moveTo>
                  <a:cubicBezTo>
                    <a:pt x="6358" y="24"/>
                    <a:pt x="0" y="6382"/>
                    <a:pt x="12" y="14145"/>
                  </a:cubicBezTo>
                  <a:cubicBezTo>
                    <a:pt x="12" y="18693"/>
                    <a:pt x="2632" y="22241"/>
                    <a:pt x="5513" y="25337"/>
                  </a:cubicBezTo>
                  <a:cubicBezTo>
                    <a:pt x="7227" y="27170"/>
                    <a:pt x="8573" y="29182"/>
                    <a:pt x="8573" y="31647"/>
                  </a:cubicBezTo>
                  <a:lnTo>
                    <a:pt x="8573" y="32504"/>
                  </a:lnTo>
                  <a:cubicBezTo>
                    <a:pt x="8573" y="32516"/>
                    <a:pt x="8573" y="32516"/>
                    <a:pt x="8585" y="32516"/>
                  </a:cubicBezTo>
                  <a:lnTo>
                    <a:pt x="19670" y="32516"/>
                  </a:lnTo>
                  <a:cubicBezTo>
                    <a:pt x="19670" y="32516"/>
                    <a:pt x="19670" y="32516"/>
                    <a:pt x="19670" y="32504"/>
                  </a:cubicBezTo>
                  <a:lnTo>
                    <a:pt x="19670" y="31647"/>
                  </a:lnTo>
                  <a:cubicBezTo>
                    <a:pt x="19670" y="29182"/>
                    <a:pt x="21015" y="27170"/>
                    <a:pt x="22729" y="25337"/>
                  </a:cubicBezTo>
                  <a:cubicBezTo>
                    <a:pt x="25611" y="22241"/>
                    <a:pt x="28230" y="18693"/>
                    <a:pt x="28242" y="14145"/>
                  </a:cubicBezTo>
                  <a:cubicBezTo>
                    <a:pt x="28242" y="6382"/>
                    <a:pt x="21884" y="24"/>
                    <a:pt x="14145" y="0"/>
                  </a:cubicBezTo>
                  <a:close/>
                </a:path>
              </a:pathLst>
            </a:custGeom>
            <a:solidFill>
              <a:srgbClr val="FBF3B6"/>
            </a:solidFill>
            <a:ln>
              <a:noFill/>
            </a:ln>
          </p:spPr>
          <p:txBody>
            <a:bodyPr spcFirstLastPara="1" wrap="square" lIns="121900" tIns="121900" rIns="121900" bIns="121900" anchor="ctr" anchorCtr="0">
              <a:noAutofit/>
            </a:bodyPr>
            <a:lstStyle/>
            <a:p>
              <a:endParaRPr sz="2400" dirty="0"/>
            </a:p>
          </p:txBody>
        </p:sp>
        <p:sp>
          <p:nvSpPr>
            <p:cNvPr id="6" name="Google Shape;1806;p38">
              <a:extLst>
                <a:ext uri="{FF2B5EF4-FFF2-40B4-BE49-F238E27FC236}">
                  <a16:creationId xmlns:a16="http://schemas.microsoft.com/office/drawing/2014/main" id="{B7BD8837-6CF8-4634-BF75-86F82C675CF8}"/>
                </a:ext>
              </a:extLst>
            </p:cNvPr>
            <p:cNvSpPr/>
            <p:nvPr/>
          </p:nvSpPr>
          <p:spPr>
            <a:xfrm>
              <a:off x="7543028" y="2821403"/>
              <a:ext cx="676115" cy="674545"/>
            </a:xfrm>
            <a:custGeom>
              <a:avLst/>
              <a:gdLst/>
              <a:ahLst/>
              <a:cxnLst/>
              <a:rect l="l" t="t" r="r" b="b"/>
              <a:pathLst>
                <a:path w="10169" h="10169" extrusionOk="0">
                  <a:moveTo>
                    <a:pt x="5084" y="1"/>
                  </a:moveTo>
                  <a:cubicBezTo>
                    <a:pt x="2274" y="1"/>
                    <a:pt x="0" y="2275"/>
                    <a:pt x="0" y="5085"/>
                  </a:cubicBezTo>
                  <a:cubicBezTo>
                    <a:pt x="0" y="7895"/>
                    <a:pt x="2274" y="10169"/>
                    <a:pt x="5084" y="10169"/>
                  </a:cubicBezTo>
                  <a:cubicBezTo>
                    <a:pt x="7894" y="10169"/>
                    <a:pt x="10168" y="7895"/>
                    <a:pt x="10168" y="5085"/>
                  </a:cubicBezTo>
                  <a:cubicBezTo>
                    <a:pt x="10168" y="2275"/>
                    <a:pt x="7894" y="1"/>
                    <a:pt x="5084" y="1"/>
                  </a:cubicBezTo>
                  <a:close/>
                </a:path>
              </a:pathLst>
            </a:custGeom>
            <a:solidFill>
              <a:srgbClr val="6491E9"/>
            </a:solidFill>
            <a:ln>
              <a:noFill/>
            </a:ln>
          </p:spPr>
          <p:txBody>
            <a:bodyPr spcFirstLastPara="1" wrap="square" lIns="121900" tIns="121900" rIns="121900" bIns="121900" anchor="ctr" anchorCtr="0">
              <a:noAutofit/>
            </a:bodyPr>
            <a:lstStyle/>
            <a:p>
              <a:endParaRPr sz="2400" dirty="0"/>
            </a:p>
          </p:txBody>
        </p:sp>
        <p:grpSp>
          <p:nvGrpSpPr>
            <p:cNvPr id="16" name="Google Shape;1816;p38">
              <a:extLst>
                <a:ext uri="{FF2B5EF4-FFF2-40B4-BE49-F238E27FC236}">
                  <a16:creationId xmlns:a16="http://schemas.microsoft.com/office/drawing/2014/main" id="{0E21ACB4-21E9-4EB7-A706-2D7149EFB894}"/>
                </a:ext>
              </a:extLst>
            </p:cNvPr>
            <p:cNvGrpSpPr/>
            <p:nvPr/>
          </p:nvGrpSpPr>
          <p:grpSpPr>
            <a:xfrm>
              <a:off x="5942508" y="2793704"/>
              <a:ext cx="727575" cy="674744"/>
              <a:chOff x="3584030" y="2428130"/>
              <a:chExt cx="613054" cy="569861"/>
            </a:xfrm>
          </p:grpSpPr>
          <p:sp>
            <p:nvSpPr>
              <p:cNvPr id="17" name="Google Shape;1817;p38">
                <a:extLst>
                  <a:ext uri="{FF2B5EF4-FFF2-40B4-BE49-F238E27FC236}">
                    <a16:creationId xmlns:a16="http://schemas.microsoft.com/office/drawing/2014/main" id="{99EE3A24-B7D6-41DE-9B2C-80DD485BCBEC}"/>
                  </a:ext>
                </a:extLst>
              </p:cNvPr>
              <p:cNvSpPr/>
              <p:nvPr/>
            </p:nvSpPr>
            <p:spPr>
              <a:xfrm>
                <a:off x="3584030" y="2428130"/>
                <a:ext cx="613054" cy="569861"/>
              </a:xfrm>
              <a:custGeom>
                <a:avLst/>
                <a:gdLst/>
                <a:ahLst/>
                <a:cxnLst/>
                <a:rect l="l" t="t" r="r" b="b"/>
                <a:pathLst>
                  <a:path w="10943" h="10172" extrusionOk="0">
                    <a:moveTo>
                      <a:pt x="5465" y="0"/>
                    </a:moveTo>
                    <a:cubicBezTo>
                      <a:pt x="3023" y="0"/>
                      <a:pt x="861" y="1772"/>
                      <a:pt x="453" y="4258"/>
                    </a:cubicBezTo>
                    <a:cubicBezTo>
                      <a:pt x="1" y="7032"/>
                      <a:pt x="1882" y="9652"/>
                      <a:pt x="4644" y="10104"/>
                    </a:cubicBezTo>
                    <a:cubicBezTo>
                      <a:pt x="4922" y="10149"/>
                      <a:pt x="5198" y="10171"/>
                      <a:pt x="5470" y="10171"/>
                    </a:cubicBezTo>
                    <a:cubicBezTo>
                      <a:pt x="7921" y="10171"/>
                      <a:pt x="10083" y="8398"/>
                      <a:pt x="10490" y="5901"/>
                    </a:cubicBezTo>
                    <a:cubicBezTo>
                      <a:pt x="10943" y="3139"/>
                      <a:pt x="9062" y="520"/>
                      <a:pt x="6287" y="67"/>
                    </a:cubicBezTo>
                    <a:cubicBezTo>
                      <a:pt x="6011" y="22"/>
                      <a:pt x="5736" y="0"/>
                      <a:pt x="5465" y="0"/>
                    </a:cubicBezTo>
                    <a:close/>
                  </a:path>
                </a:pathLst>
              </a:custGeom>
              <a:solidFill>
                <a:srgbClr val="EEBED3"/>
              </a:solidFill>
              <a:ln>
                <a:noFill/>
              </a:ln>
            </p:spPr>
            <p:txBody>
              <a:bodyPr spcFirstLastPara="1" wrap="square" lIns="121900" tIns="121900" rIns="121900" bIns="121900" anchor="ctr" anchorCtr="0">
                <a:noAutofit/>
              </a:bodyPr>
              <a:lstStyle/>
              <a:p>
                <a:endParaRPr sz="2400" dirty="0"/>
              </a:p>
            </p:txBody>
          </p:sp>
          <p:grpSp>
            <p:nvGrpSpPr>
              <p:cNvPr id="18" name="Google Shape;1818;p38">
                <a:extLst>
                  <a:ext uri="{FF2B5EF4-FFF2-40B4-BE49-F238E27FC236}">
                    <a16:creationId xmlns:a16="http://schemas.microsoft.com/office/drawing/2014/main" id="{88448F63-09D5-4322-9210-8B2648E9EE19}"/>
                  </a:ext>
                </a:extLst>
              </p:cNvPr>
              <p:cNvGrpSpPr/>
              <p:nvPr/>
            </p:nvGrpSpPr>
            <p:grpSpPr>
              <a:xfrm>
                <a:off x="3727829" y="2551417"/>
                <a:ext cx="325458" cy="323287"/>
                <a:chOff x="3740897" y="1954275"/>
                <a:chExt cx="282859" cy="280899"/>
              </a:xfrm>
            </p:grpSpPr>
            <p:sp>
              <p:nvSpPr>
                <p:cNvPr id="19" name="Google Shape;1819;p38">
                  <a:extLst>
                    <a:ext uri="{FF2B5EF4-FFF2-40B4-BE49-F238E27FC236}">
                      <a16:creationId xmlns:a16="http://schemas.microsoft.com/office/drawing/2014/main" id="{95F5AA5A-D6C0-44DC-9BBC-EF88834C08D0}"/>
                    </a:ext>
                  </a:extLst>
                </p:cNvPr>
                <p:cNvSpPr/>
                <p:nvPr/>
              </p:nvSpPr>
              <p:spPr>
                <a:xfrm>
                  <a:off x="3823587" y="1954275"/>
                  <a:ext cx="200168" cy="199496"/>
                </a:xfrm>
                <a:custGeom>
                  <a:avLst/>
                  <a:gdLst/>
                  <a:ahLst/>
                  <a:cxnLst/>
                  <a:rect l="l" t="t" r="r" b="b"/>
                  <a:pathLst>
                    <a:path w="3573" h="3561" fill="none" extrusionOk="0">
                      <a:moveTo>
                        <a:pt x="2144" y="191"/>
                      </a:moveTo>
                      <a:cubicBezTo>
                        <a:pt x="3025" y="394"/>
                        <a:pt x="3573" y="1263"/>
                        <a:pt x="3370" y="2144"/>
                      </a:cubicBezTo>
                      <a:cubicBezTo>
                        <a:pt x="3168" y="3013"/>
                        <a:pt x="2299" y="3561"/>
                        <a:pt x="1418" y="3370"/>
                      </a:cubicBezTo>
                      <a:cubicBezTo>
                        <a:pt x="549" y="3168"/>
                        <a:pt x="1" y="2299"/>
                        <a:pt x="203" y="1418"/>
                      </a:cubicBezTo>
                      <a:cubicBezTo>
                        <a:pt x="394" y="549"/>
                        <a:pt x="1275" y="1"/>
                        <a:pt x="2144" y="191"/>
                      </a:cubicBezTo>
                      <a:close/>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0" name="Google Shape;1820;p38">
                  <a:extLst>
                    <a:ext uri="{FF2B5EF4-FFF2-40B4-BE49-F238E27FC236}">
                      <a16:creationId xmlns:a16="http://schemas.microsoft.com/office/drawing/2014/main" id="{AD3DFDAE-6417-4B5B-BE74-C3E1D8A64289}"/>
                    </a:ext>
                  </a:extLst>
                </p:cNvPr>
                <p:cNvSpPr/>
                <p:nvPr/>
              </p:nvSpPr>
              <p:spPr>
                <a:xfrm>
                  <a:off x="3740897" y="2128395"/>
                  <a:ext cx="106779" cy="106779"/>
                </a:xfrm>
                <a:custGeom>
                  <a:avLst/>
                  <a:gdLst/>
                  <a:ahLst/>
                  <a:cxnLst/>
                  <a:rect l="l" t="t" r="r" b="b"/>
                  <a:pathLst>
                    <a:path w="1906" h="1906" fill="none" extrusionOk="0">
                      <a:moveTo>
                        <a:pt x="262" y="1846"/>
                      </a:moveTo>
                      <a:lnTo>
                        <a:pt x="60" y="1643"/>
                      </a:lnTo>
                      <a:cubicBezTo>
                        <a:pt x="1" y="1584"/>
                        <a:pt x="1" y="1489"/>
                        <a:pt x="60" y="1429"/>
                      </a:cubicBezTo>
                      <a:lnTo>
                        <a:pt x="1441" y="60"/>
                      </a:lnTo>
                      <a:cubicBezTo>
                        <a:pt x="1501" y="0"/>
                        <a:pt x="1596" y="0"/>
                        <a:pt x="1644" y="60"/>
                      </a:cubicBezTo>
                      <a:lnTo>
                        <a:pt x="1846" y="262"/>
                      </a:lnTo>
                      <a:cubicBezTo>
                        <a:pt x="1906" y="322"/>
                        <a:pt x="1906" y="417"/>
                        <a:pt x="1846" y="465"/>
                      </a:cubicBezTo>
                      <a:lnTo>
                        <a:pt x="477" y="1846"/>
                      </a:lnTo>
                      <a:cubicBezTo>
                        <a:pt x="417" y="1905"/>
                        <a:pt x="322" y="1905"/>
                        <a:pt x="262" y="1846"/>
                      </a:cubicBezTo>
                      <a:close/>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1" name="Google Shape;1821;p38">
                  <a:extLst>
                    <a:ext uri="{FF2B5EF4-FFF2-40B4-BE49-F238E27FC236}">
                      <a16:creationId xmlns:a16="http://schemas.microsoft.com/office/drawing/2014/main" id="{126C055A-F94E-40B9-971A-33A781DE02C7}"/>
                    </a:ext>
                  </a:extLst>
                </p:cNvPr>
                <p:cNvSpPr/>
                <p:nvPr/>
              </p:nvSpPr>
              <p:spPr>
                <a:xfrm>
                  <a:off x="3838938" y="2117695"/>
                  <a:ext cx="19440" cy="19440"/>
                </a:xfrm>
                <a:custGeom>
                  <a:avLst/>
                  <a:gdLst/>
                  <a:ahLst/>
                  <a:cxnLst/>
                  <a:rect l="l" t="t" r="r" b="b"/>
                  <a:pathLst>
                    <a:path w="347" h="347" fill="none" extrusionOk="0">
                      <a:moveTo>
                        <a:pt x="1" y="346"/>
                      </a:moveTo>
                      <a:lnTo>
                        <a:pt x="346" y="1"/>
                      </a:ln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22" name="Google Shape;1822;p38">
                  <a:extLst>
                    <a:ext uri="{FF2B5EF4-FFF2-40B4-BE49-F238E27FC236}">
                      <a16:creationId xmlns:a16="http://schemas.microsoft.com/office/drawing/2014/main" id="{42AF72A0-CDCA-4E05-92A8-6BA824CE8100}"/>
                    </a:ext>
                  </a:extLst>
                </p:cNvPr>
                <p:cNvSpPr/>
                <p:nvPr/>
              </p:nvSpPr>
              <p:spPr>
                <a:xfrm>
                  <a:off x="3922357" y="1995676"/>
                  <a:ext cx="58039" cy="58039"/>
                </a:xfrm>
                <a:custGeom>
                  <a:avLst/>
                  <a:gdLst/>
                  <a:ahLst/>
                  <a:cxnLst/>
                  <a:rect l="l" t="t" r="r" b="b"/>
                  <a:pathLst>
                    <a:path w="1036" h="1036" fill="none" extrusionOk="0">
                      <a:moveTo>
                        <a:pt x="0" y="0"/>
                      </a:moveTo>
                      <a:cubicBezTo>
                        <a:pt x="572" y="0"/>
                        <a:pt x="1036" y="464"/>
                        <a:pt x="1036" y="1036"/>
                      </a:cubicBez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grpSp>
          <p:nvGrpSpPr>
            <p:cNvPr id="23" name="Google Shape;1823;p38">
              <a:extLst>
                <a:ext uri="{FF2B5EF4-FFF2-40B4-BE49-F238E27FC236}">
                  <a16:creationId xmlns:a16="http://schemas.microsoft.com/office/drawing/2014/main" id="{116E5F7F-E97B-45CE-BD31-6D5C68542D56}"/>
                </a:ext>
              </a:extLst>
            </p:cNvPr>
            <p:cNvGrpSpPr/>
            <p:nvPr/>
          </p:nvGrpSpPr>
          <p:grpSpPr>
            <a:xfrm>
              <a:off x="6723491" y="2326614"/>
              <a:ext cx="676115" cy="674545"/>
              <a:chOff x="4974141" y="2379165"/>
              <a:chExt cx="569693" cy="569693"/>
            </a:xfrm>
          </p:grpSpPr>
          <p:sp>
            <p:nvSpPr>
              <p:cNvPr id="24" name="Google Shape;1824;p38">
                <a:extLst>
                  <a:ext uri="{FF2B5EF4-FFF2-40B4-BE49-F238E27FC236}">
                    <a16:creationId xmlns:a16="http://schemas.microsoft.com/office/drawing/2014/main" id="{A9BB75C4-4106-4881-A8F1-6F706F64F711}"/>
                  </a:ext>
                </a:extLst>
              </p:cNvPr>
              <p:cNvSpPr/>
              <p:nvPr/>
            </p:nvSpPr>
            <p:spPr>
              <a:xfrm>
                <a:off x="4974141" y="2379165"/>
                <a:ext cx="569693" cy="569693"/>
              </a:xfrm>
              <a:custGeom>
                <a:avLst/>
                <a:gdLst/>
                <a:ahLst/>
                <a:cxnLst/>
                <a:rect l="l" t="t" r="r" b="b"/>
                <a:pathLst>
                  <a:path w="10169" h="10169" extrusionOk="0">
                    <a:moveTo>
                      <a:pt x="5085" y="1"/>
                    </a:moveTo>
                    <a:cubicBezTo>
                      <a:pt x="2275" y="1"/>
                      <a:pt x="1" y="2275"/>
                      <a:pt x="1" y="5085"/>
                    </a:cubicBezTo>
                    <a:cubicBezTo>
                      <a:pt x="1" y="7894"/>
                      <a:pt x="2275" y="10169"/>
                      <a:pt x="5085" y="10169"/>
                    </a:cubicBezTo>
                    <a:cubicBezTo>
                      <a:pt x="7894" y="10169"/>
                      <a:pt x="10168" y="7894"/>
                      <a:pt x="10168" y="5085"/>
                    </a:cubicBezTo>
                    <a:cubicBezTo>
                      <a:pt x="10168" y="2275"/>
                      <a:pt x="7894" y="1"/>
                      <a:pt x="5085" y="1"/>
                    </a:cubicBezTo>
                    <a:close/>
                  </a:path>
                </a:pathLst>
              </a:custGeom>
              <a:solidFill>
                <a:srgbClr val="FCBD24"/>
              </a:solidFill>
              <a:ln>
                <a:noFill/>
              </a:ln>
            </p:spPr>
            <p:txBody>
              <a:bodyPr spcFirstLastPara="1" wrap="square" lIns="121900" tIns="121900" rIns="121900" bIns="121900" anchor="ctr" anchorCtr="0">
                <a:noAutofit/>
              </a:bodyPr>
              <a:lstStyle/>
              <a:p>
                <a:endParaRPr sz="2400" dirty="0"/>
              </a:p>
            </p:txBody>
          </p:sp>
          <p:sp>
            <p:nvSpPr>
              <p:cNvPr id="25" name="Google Shape;1825;p38">
                <a:extLst>
                  <a:ext uri="{FF2B5EF4-FFF2-40B4-BE49-F238E27FC236}">
                    <a16:creationId xmlns:a16="http://schemas.microsoft.com/office/drawing/2014/main" id="{35C19743-80CC-44DA-AAEF-AC819BF5BE8D}"/>
                  </a:ext>
                </a:extLst>
              </p:cNvPr>
              <p:cNvSpPr/>
              <p:nvPr/>
            </p:nvSpPr>
            <p:spPr>
              <a:xfrm>
                <a:off x="5096246" y="2497202"/>
                <a:ext cx="325484" cy="333619"/>
              </a:xfrm>
              <a:custGeom>
                <a:avLst/>
                <a:gdLst/>
                <a:ahLst/>
                <a:cxnLst/>
                <a:rect l="l" t="t" r="r" b="b"/>
                <a:pathLst>
                  <a:path w="5193" h="5323" fill="none" extrusionOk="0">
                    <a:moveTo>
                      <a:pt x="4930" y="2656"/>
                    </a:moveTo>
                    <a:cubicBezTo>
                      <a:pt x="4930" y="2513"/>
                      <a:pt x="4906" y="2382"/>
                      <a:pt x="4883" y="2239"/>
                    </a:cubicBezTo>
                    <a:lnTo>
                      <a:pt x="5192" y="2049"/>
                    </a:lnTo>
                    <a:cubicBezTo>
                      <a:pt x="5156" y="1906"/>
                      <a:pt x="5109" y="1763"/>
                      <a:pt x="5049" y="1632"/>
                    </a:cubicBezTo>
                    <a:lnTo>
                      <a:pt x="4692" y="1656"/>
                    </a:lnTo>
                    <a:cubicBezTo>
                      <a:pt x="4573" y="1394"/>
                      <a:pt x="4406" y="1168"/>
                      <a:pt x="4204" y="977"/>
                    </a:cubicBezTo>
                    <a:lnTo>
                      <a:pt x="4335" y="644"/>
                    </a:lnTo>
                    <a:cubicBezTo>
                      <a:pt x="4216" y="548"/>
                      <a:pt x="4097" y="465"/>
                      <a:pt x="3978" y="382"/>
                    </a:cubicBezTo>
                    <a:lnTo>
                      <a:pt x="3704" y="608"/>
                    </a:lnTo>
                    <a:cubicBezTo>
                      <a:pt x="3454" y="477"/>
                      <a:pt x="3192" y="394"/>
                      <a:pt x="2906" y="358"/>
                    </a:cubicBezTo>
                    <a:lnTo>
                      <a:pt x="2823" y="13"/>
                    </a:lnTo>
                    <a:cubicBezTo>
                      <a:pt x="2739" y="1"/>
                      <a:pt x="2668" y="1"/>
                      <a:pt x="2597" y="1"/>
                    </a:cubicBezTo>
                    <a:cubicBezTo>
                      <a:pt x="2525" y="1"/>
                      <a:pt x="2442" y="1"/>
                      <a:pt x="2370" y="13"/>
                    </a:cubicBezTo>
                    <a:lnTo>
                      <a:pt x="2287" y="358"/>
                    </a:lnTo>
                    <a:cubicBezTo>
                      <a:pt x="2001" y="394"/>
                      <a:pt x="1727" y="477"/>
                      <a:pt x="1489" y="608"/>
                    </a:cubicBezTo>
                    <a:lnTo>
                      <a:pt x="1215" y="382"/>
                    </a:lnTo>
                    <a:cubicBezTo>
                      <a:pt x="1084" y="465"/>
                      <a:pt x="965" y="548"/>
                      <a:pt x="858" y="644"/>
                    </a:cubicBezTo>
                    <a:lnTo>
                      <a:pt x="989" y="977"/>
                    </a:lnTo>
                    <a:cubicBezTo>
                      <a:pt x="787" y="1168"/>
                      <a:pt x="620" y="1394"/>
                      <a:pt x="501" y="1656"/>
                    </a:cubicBezTo>
                    <a:lnTo>
                      <a:pt x="132" y="1632"/>
                    </a:lnTo>
                    <a:cubicBezTo>
                      <a:pt x="84" y="1763"/>
                      <a:pt x="37" y="1906"/>
                      <a:pt x="1" y="2049"/>
                    </a:cubicBezTo>
                    <a:lnTo>
                      <a:pt x="299" y="2239"/>
                    </a:lnTo>
                    <a:cubicBezTo>
                      <a:pt x="275" y="2382"/>
                      <a:pt x="263" y="2513"/>
                      <a:pt x="263" y="2656"/>
                    </a:cubicBezTo>
                    <a:cubicBezTo>
                      <a:pt x="263" y="2799"/>
                      <a:pt x="275" y="2942"/>
                      <a:pt x="299" y="3073"/>
                    </a:cubicBezTo>
                    <a:lnTo>
                      <a:pt x="1" y="3263"/>
                    </a:lnTo>
                    <a:cubicBezTo>
                      <a:pt x="37" y="3418"/>
                      <a:pt x="84" y="3549"/>
                      <a:pt x="132" y="3692"/>
                    </a:cubicBezTo>
                    <a:lnTo>
                      <a:pt x="501" y="3668"/>
                    </a:lnTo>
                    <a:cubicBezTo>
                      <a:pt x="620" y="3918"/>
                      <a:pt x="787" y="4156"/>
                      <a:pt x="989" y="4347"/>
                    </a:cubicBezTo>
                    <a:lnTo>
                      <a:pt x="858" y="4668"/>
                    </a:lnTo>
                    <a:cubicBezTo>
                      <a:pt x="965" y="4775"/>
                      <a:pt x="1084" y="4859"/>
                      <a:pt x="1215" y="4930"/>
                    </a:cubicBezTo>
                    <a:lnTo>
                      <a:pt x="1489" y="4704"/>
                    </a:lnTo>
                    <a:cubicBezTo>
                      <a:pt x="1727" y="4835"/>
                      <a:pt x="2001" y="4930"/>
                      <a:pt x="2287" y="4966"/>
                    </a:cubicBezTo>
                    <a:lnTo>
                      <a:pt x="2370" y="5311"/>
                    </a:lnTo>
                    <a:cubicBezTo>
                      <a:pt x="2442" y="5311"/>
                      <a:pt x="2525" y="5323"/>
                      <a:pt x="2597" y="5323"/>
                    </a:cubicBezTo>
                    <a:cubicBezTo>
                      <a:pt x="2668" y="5323"/>
                      <a:pt x="2739" y="5311"/>
                      <a:pt x="2823" y="5311"/>
                    </a:cubicBezTo>
                    <a:lnTo>
                      <a:pt x="2906" y="4966"/>
                    </a:lnTo>
                    <a:cubicBezTo>
                      <a:pt x="3192" y="4930"/>
                      <a:pt x="3466" y="4835"/>
                      <a:pt x="3704" y="4704"/>
                    </a:cubicBezTo>
                    <a:lnTo>
                      <a:pt x="3978" y="4930"/>
                    </a:lnTo>
                    <a:cubicBezTo>
                      <a:pt x="4097" y="4859"/>
                      <a:pt x="4216" y="4763"/>
                      <a:pt x="4335" y="4668"/>
                    </a:cubicBezTo>
                    <a:lnTo>
                      <a:pt x="4204" y="4347"/>
                    </a:lnTo>
                    <a:cubicBezTo>
                      <a:pt x="4406" y="4156"/>
                      <a:pt x="4573" y="3918"/>
                      <a:pt x="4692" y="3668"/>
                    </a:cubicBezTo>
                    <a:lnTo>
                      <a:pt x="5049" y="3692"/>
                    </a:lnTo>
                    <a:cubicBezTo>
                      <a:pt x="5109" y="3561"/>
                      <a:pt x="5156" y="3418"/>
                      <a:pt x="5192" y="3263"/>
                    </a:cubicBezTo>
                    <a:lnTo>
                      <a:pt x="4883" y="3073"/>
                    </a:lnTo>
                    <a:cubicBezTo>
                      <a:pt x="4906" y="2942"/>
                      <a:pt x="4930" y="2799"/>
                      <a:pt x="4930" y="2656"/>
                    </a:cubicBezTo>
                    <a:close/>
                    <a:moveTo>
                      <a:pt x="2597" y="4263"/>
                    </a:moveTo>
                    <a:cubicBezTo>
                      <a:pt x="1704" y="4263"/>
                      <a:pt x="989" y="3549"/>
                      <a:pt x="989" y="2656"/>
                    </a:cubicBezTo>
                    <a:cubicBezTo>
                      <a:pt x="989" y="1775"/>
                      <a:pt x="1704" y="1049"/>
                      <a:pt x="2597" y="1049"/>
                    </a:cubicBezTo>
                    <a:cubicBezTo>
                      <a:pt x="3478" y="1049"/>
                      <a:pt x="4204" y="1775"/>
                      <a:pt x="4204" y="2656"/>
                    </a:cubicBezTo>
                    <a:cubicBezTo>
                      <a:pt x="4204" y="3549"/>
                      <a:pt x="3478" y="4263"/>
                      <a:pt x="2597" y="4263"/>
                    </a:cubicBezTo>
                    <a:close/>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nvGrpSpPr>
            <p:cNvPr id="26" name="Google Shape;1826;p38">
              <a:extLst>
                <a:ext uri="{FF2B5EF4-FFF2-40B4-BE49-F238E27FC236}">
                  <a16:creationId xmlns:a16="http://schemas.microsoft.com/office/drawing/2014/main" id="{9F80814A-EE24-4299-9461-83EA38DD4A47}"/>
                </a:ext>
              </a:extLst>
            </p:cNvPr>
            <p:cNvGrpSpPr/>
            <p:nvPr/>
          </p:nvGrpSpPr>
          <p:grpSpPr>
            <a:xfrm>
              <a:off x="7608123" y="3684308"/>
              <a:ext cx="676115" cy="674478"/>
              <a:chOff x="4987475" y="3180299"/>
              <a:chExt cx="569693" cy="569637"/>
            </a:xfrm>
          </p:grpSpPr>
          <p:sp>
            <p:nvSpPr>
              <p:cNvPr id="27" name="Google Shape;1827;p38">
                <a:extLst>
                  <a:ext uri="{FF2B5EF4-FFF2-40B4-BE49-F238E27FC236}">
                    <a16:creationId xmlns:a16="http://schemas.microsoft.com/office/drawing/2014/main" id="{E9740809-F310-4EB4-860D-9C7CFC00FD8F}"/>
                  </a:ext>
                </a:extLst>
              </p:cNvPr>
              <p:cNvSpPr/>
              <p:nvPr/>
            </p:nvSpPr>
            <p:spPr>
              <a:xfrm>
                <a:off x="4987475" y="3180299"/>
                <a:ext cx="569693" cy="569637"/>
              </a:xfrm>
              <a:custGeom>
                <a:avLst/>
                <a:gdLst/>
                <a:ahLst/>
                <a:cxnLst/>
                <a:rect l="l" t="t" r="r" b="b"/>
                <a:pathLst>
                  <a:path w="10169" h="10168" extrusionOk="0">
                    <a:moveTo>
                      <a:pt x="5085" y="0"/>
                    </a:moveTo>
                    <a:cubicBezTo>
                      <a:pt x="2275" y="0"/>
                      <a:pt x="1" y="2274"/>
                      <a:pt x="1" y="5084"/>
                    </a:cubicBezTo>
                    <a:cubicBezTo>
                      <a:pt x="1" y="7894"/>
                      <a:pt x="2275" y="10168"/>
                      <a:pt x="5085" y="10168"/>
                    </a:cubicBezTo>
                    <a:cubicBezTo>
                      <a:pt x="7895" y="10168"/>
                      <a:pt x="10169" y="7894"/>
                      <a:pt x="10169" y="5084"/>
                    </a:cubicBezTo>
                    <a:cubicBezTo>
                      <a:pt x="10169" y="2274"/>
                      <a:pt x="7895" y="0"/>
                      <a:pt x="5085" y="0"/>
                    </a:cubicBezTo>
                    <a:close/>
                  </a:path>
                </a:pathLst>
              </a:custGeom>
              <a:solidFill>
                <a:srgbClr val="F6E049"/>
              </a:solidFill>
              <a:ln>
                <a:noFill/>
              </a:ln>
            </p:spPr>
            <p:txBody>
              <a:bodyPr spcFirstLastPara="1" wrap="square" lIns="121900" tIns="121900" rIns="121900" bIns="121900" anchor="ctr" anchorCtr="0">
                <a:noAutofit/>
              </a:bodyPr>
              <a:lstStyle/>
              <a:p>
                <a:endParaRPr sz="2400" dirty="0"/>
              </a:p>
            </p:txBody>
          </p:sp>
          <p:grpSp>
            <p:nvGrpSpPr>
              <p:cNvPr id="28" name="Google Shape;1828;p38">
                <a:extLst>
                  <a:ext uri="{FF2B5EF4-FFF2-40B4-BE49-F238E27FC236}">
                    <a16:creationId xmlns:a16="http://schemas.microsoft.com/office/drawing/2014/main" id="{94804748-4D6B-45DE-9CE5-28F17B709D51}"/>
                  </a:ext>
                </a:extLst>
              </p:cNvPr>
              <p:cNvGrpSpPr/>
              <p:nvPr/>
            </p:nvGrpSpPr>
            <p:grpSpPr>
              <a:xfrm>
                <a:off x="5145572" y="3298295"/>
                <a:ext cx="253499" cy="333640"/>
                <a:chOff x="5166359" y="2694007"/>
                <a:chExt cx="221513" cy="291541"/>
              </a:xfrm>
            </p:grpSpPr>
            <p:sp>
              <p:nvSpPr>
                <p:cNvPr id="29" name="Google Shape;1829;p38">
                  <a:extLst>
                    <a:ext uri="{FF2B5EF4-FFF2-40B4-BE49-F238E27FC236}">
                      <a16:creationId xmlns:a16="http://schemas.microsoft.com/office/drawing/2014/main" id="{ECEC8F1D-B962-4102-979D-C11844ABEBE0}"/>
                    </a:ext>
                  </a:extLst>
                </p:cNvPr>
                <p:cNvSpPr/>
                <p:nvPr/>
              </p:nvSpPr>
              <p:spPr>
                <a:xfrm>
                  <a:off x="5166359" y="2694007"/>
                  <a:ext cx="221513" cy="291541"/>
                </a:xfrm>
                <a:custGeom>
                  <a:avLst/>
                  <a:gdLst/>
                  <a:ahLst/>
                  <a:cxnLst/>
                  <a:rect l="l" t="t" r="r" b="b"/>
                  <a:pathLst>
                    <a:path w="3954" h="5204" fill="none" extrusionOk="0">
                      <a:moveTo>
                        <a:pt x="3953" y="5204"/>
                      </a:moveTo>
                      <a:lnTo>
                        <a:pt x="0" y="5204"/>
                      </a:lnTo>
                      <a:lnTo>
                        <a:pt x="0" y="882"/>
                      </a:lnTo>
                      <a:lnTo>
                        <a:pt x="846" y="1"/>
                      </a:lnTo>
                      <a:lnTo>
                        <a:pt x="3953" y="1"/>
                      </a:lnTo>
                      <a:close/>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30" name="Google Shape;1830;p38">
                  <a:extLst>
                    <a:ext uri="{FF2B5EF4-FFF2-40B4-BE49-F238E27FC236}">
                      <a16:creationId xmlns:a16="http://schemas.microsoft.com/office/drawing/2014/main" id="{1CA4C79E-AA26-4CA5-8B81-2B762F01C0AD}"/>
                    </a:ext>
                  </a:extLst>
                </p:cNvPr>
                <p:cNvSpPr/>
                <p:nvPr/>
              </p:nvSpPr>
              <p:spPr>
                <a:xfrm>
                  <a:off x="5219021" y="2781403"/>
                  <a:ext cx="116807" cy="56"/>
                </a:xfrm>
                <a:custGeom>
                  <a:avLst/>
                  <a:gdLst/>
                  <a:ahLst/>
                  <a:cxnLst/>
                  <a:rect l="l" t="t" r="r" b="b"/>
                  <a:pathLst>
                    <a:path w="2085" h="1" fill="none" extrusionOk="0">
                      <a:moveTo>
                        <a:pt x="1" y="1"/>
                      </a:moveTo>
                      <a:lnTo>
                        <a:pt x="2084" y="1"/>
                      </a:ln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31" name="Google Shape;1831;p38">
                  <a:extLst>
                    <a:ext uri="{FF2B5EF4-FFF2-40B4-BE49-F238E27FC236}">
                      <a16:creationId xmlns:a16="http://schemas.microsoft.com/office/drawing/2014/main" id="{7E9CDFAF-7D5B-4DB7-B8B1-1C14AAD4C318}"/>
                    </a:ext>
                  </a:extLst>
                </p:cNvPr>
                <p:cNvSpPr/>
                <p:nvPr/>
              </p:nvSpPr>
              <p:spPr>
                <a:xfrm>
                  <a:off x="5219021" y="2841460"/>
                  <a:ext cx="116807" cy="56"/>
                </a:xfrm>
                <a:custGeom>
                  <a:avLst/>
                  <a:gdLst/>
                  <a:ahLst/>
                  <a:cxnLst/>
                  <a:rect l="l" t="t" r="r" b="b"/>
                  <a:pathLst>
                    <a:path w="2085" h="1" fill="none" extrusionOk="0">
                      <a:moveTo>
                        <a:pt x="1" y="0"/>
                      </a:moveTo>
                      <a:lnTo>
                        <a:pt x="2084" y="0"/>
                      </a:ln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32" name="Google Shape;1832;p38">
                  <a:extLst>
                    <a:ext uri="{FF2B5EF4-FFF2-40B4-BE49-F238E27FC236}">
                      <a16:creationId xmlns:a16="http://schemas.microsoft.com/office/drawing/2014/main" id="{EEF37E0B-C124-429D-91DA-B9A0CA47D5BA}"/>
                    </a:ext>
                  </a:extLst>
                </p:cNvPr>
                <p:cNvSpPr/>
                <p:nvPr/>
              </p:nvSpPr>
              <p:spPr>
                <a:xfrm>
                  <a:off x="5219021" y="2901461"/>
                  <a:ext cx="116807" cy="56"/>
                </a:xfrm>
                <a:custGeom>
                  <a:avLst/>
                  <a:gdLst/>
                  <a:ahLst/>
                  <a:cxnLst/>
                  <a:rect l="l" t="t" r="r" b="b"/>
                  <a:pathLst>
                    <a:path w="2085" h="1" fill="none" extrusionOk="0">
                      <a:moveTo>
                        <a:pt x="1" y="1"/>
                      </a:moveTo>
                      <a:lnTo>
                        <a:pt x="2084" y="1"/>
                      </a:lnTo>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33" name="Google Shape;1833;p38">
                  <a:extLst>
                    <a:ext uri="{FF2B5EF4-FFF2-40B4-BE49-F238E27FC236}">
                      <a16:creationId xmlns:a16="http://schemas.microsoft.com/office/drawing/2014/main" id="{214C0AA7-C8CF-4A65-ABC7-8332D346A400}"/>
                    </a:ext>
                  </a:extLst>
                </p:cNvPr>
                <p:cNvSpPr/>
                <p:nvPr/>
              </p:nvSpPr>
              <p:spPr>
                <a:xfrm>
                  <a:off x="5166359" y="2694007"/>
                  <a:ext cx="47395" cy="50084"/>
                </a:xfrm>
                <a:custGeom>
                  <a:avLst/>
                  <a:gdLst/>
                  <a:ahLst/>
                  <a:cxnLst/>
                  <a:rect l="l" t="t" r="r" b="b"/>
                  <a:pathLst>
                    <a:path w="846" h="894" fill="none" extrusionOk="0">
                      <a:moveTo>
                        <a:pt x="822" y="894"/>
                      </a:moveTo>
                      <a:lnTo>
                        <a:pt x="846" y="1"/>
                      </a:lnTo>
                      <a:lnTo>
                        <a:pt x="0" y="882"/>
                      </a:lnTo>
                      <a:close/>
                    </a:path>
                  </a:pathLst>
                </a:custGeom>
                <a:noFill/>
                <a:ln w="952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grpSp>
        </p:grpSp>
        <p:sp>
          <p:nvSpPr>
            <p:cNvPr id="35" name="Google Shape;1835;p38">
              <a:extLst>
                <a:ext uri="{FF2B5EF4-FFF2-40B4-BE49-F238E27FC236}">
                  <a16:creationId xmlns:a16="http://schemas.microsoft.com/office/drawing/2014/main" id="{79D00A99-6D03-42A5-B762-5C3A416941BB}"/>
                </a:ext>
              </a:extLst>
            </p:cNvPr>
            <p:cNvSpPr/>
            <p:nvPr/>
          </p:nvSpPr>
          <p:spPr>
            <a:xfrm>
              <a:off x="5871927" y="3728941"/>
              <a:ext cx="676115" cy="673749"/>
            </a:xfrm>
            <a:custGeom>
              <a:avLst/>
              <a:gdLst/>
              <a:ahLst/>
              <a:cxnLst/>
              <a:rect l="l" t="t" r="r" b="b"/>
              <a:pathLst>
                <a:path w="10169" h="10157" extrusionOk="0">
                  <a:moveTo>
                    <a:pt x="5085" y="1"/>
                  </a:moveTo>
                  <a:cubicBezTo>
                    <a:pt x="2275" y="1"/>
                    <a:pt x="1" y="2275"/>
                    <a:pt x="1" y="5085"/>
                  </a:cubicBezTo>
                  <a:cubicBezTo>
                    <a:pt x="1" y="7883"/>
                    <a:pt x="2275" y="10157"/>
                    <a:pt x="5085" y="10157"/>
                  </a:cubicBezTo>
                  <a:cubicBezTo>
                    <a:pt x="7883" y="10157"/>
                    <a:pt x="10169" y="7883"/>
                    <a:pt x="10169" y="5085"/>
                  </a:cubicBezTo>
                  <a:cubicBezTo>
                    <a:pt x="10169" y="2275"/>
                    <a:pt x="7883" y="1"/>
                    <a:pt x="5085" y="1"/>
                  </a:cubicBezTo>
                  <a:close/>
                </a:path>
              </a:pathLst>
            </a:custGeom>
            <a:solidFill>
              <a:srgbClr val="E0719E"/>
            </a:solidFill>
            <a:ln>
              <a:noFill/>
            </a:ln>
          </p:spPr>
          <p:txBody>
            <a:bodyPr spcFirstLastPara="1" wrap="square" lIns="121900" tIns="121900" rIns="121900" bIns="121900" anchor="ctr" anchorCtr="0">
              <a:noAutofit/>
            </a:bodyPr>
            <a:lstStyle/>
            <a:p>
              <a:endParaRPr sz="2400" dirty="0"/>
            </a:p>
          </p:txBody>
        </p:sp>
        <p:sp>
          <p:nvSpPr>
            <p:cNvPr id="40" name="Google Shape;1840;p38">
              <a:extLst>
                <a:ext uri="{FF2B5EF4-FFF2-40B4-BE49-F238E27FC236}">
                  <a16:creationId xmlns:a16="http://schemas.microsoft.com/office/drawing/2014/main" id="{B36D86A2-C89F-4D5A-A841-24B5E479CA9F}"/>
                </a:ext>
              </a:extLst>
            </p:cNvPr>
            <p:cNvSpPr/>
            <p:nvPr/>
          </p:nvSpPr>
          <p:spPr>
            <a:xfrm>
              <a:off x="6662916" y="4785259"/>
              <a:ext cx="885086" cy="130345"/>
            </a:xfrm>
            <a:custGeom>
              <a:avLst/>
              <a:gdLst/>
              <a:ahLst/>
              <a:cxnLst/>
              <a:rect l="l" t="t" r="r" b="b"/>
              <a:pathLst>
                <a:path w="13312" h="1965" extrusionOk="0">
                  <a:moveTo>
                    <a:pt x="989" y="0"/>
                  </a:moveTo>
                  <a:cubicBezTo>
                    <a:pt x="441" y="0"/>
                    <a:pt x="1" y="441"/>
                    <a:pt x="1" y="989"/>
                  </a:cubicBezTo>
                  <a:cubicBezTo>
                    <a:pt x="1" y="1524"/>
                    <a:pt x="441" y="1965"/>
                    <a:pt x="989" y="1965"/>
                  </a:cubicBezTo>
                  <a:lnTo>
                    <a:pt x="12335" y="1965"/>
                  </a:lnTo>
                  <a:cubicBezTo>
                    <a:pt x="12871" y="1965"/>
                    <a:pt x="13312" y="1524"/>
                    <a:pt x="13312" y="989"/>
                  </a:cubicBezTo>
                  <a:cubicBezTo>
                    <a:pt x="13312" y="441"/>
                    <a:pt x="12871" y="0"/>
                    <a:pt x="12335" y="0"/>
                  </a:cubicBezTo>
                  <a:close/>
                </a:path>
              </a:pathLst>
            </a:custGeom>
            <a:solidFill>
              <a:srgbClr val="EEEEEE"/>
            </a:solidFill>
            <a:ln>
              <a:noFill/>
            </a:ln>
          </p:spPr>
          <p:txBody>
            <a:bodyPr spcFirstLastPara="1" wrap="square" lIns="121900" tIns="121900" rIns="121900" bIns="121900" anchor="ctr" anchorCtr="0">
              <a:noAutofit/>
            </a:bodyPr>
            <a:lstStyle/>
            <a:p>
              <a:endParaRPr sz="2400" dirty="0"/>
            </a:p>
          </p:txBody>
        </p:sp>
        <p:sp>
          <p:nvSpPr>
            <p:cNvPr id="41" name="Google Shape;1841;p38">
              <a:extLst>
                <a:ext uri="{FF2B5EF4-FFF2-40B4-BE49-F238E27FC236}">
                  <a16:creationId xmlns:a16="http://schemas.microsoft.com/office/drawing/2014/main" id="{ECFD3D12-305A-49E7-AD09-E35ED48E2BCE}"/>
                </a:ext>
              </a:extLst>
            </p:cNvPr>
            <p:cNvSpPr/>
            <p:nvPr/>
          </p:nvSpPr>
          <p:spPr>
            <a:xfrm>
              <a:off x="6662916" y="4937695"/>
              <a:ext cx="885086" cy="130345"/>
            </a:xfrm>
            <a:custGeom>
              <a:avLst/>
              <a:gdLst/>
              <a:ahLst/>
              <a:cxnLst/>
              <a:rect l="l" t="t" r="r" b="b"/>
              <a:pathLst>
                <a:path w="13312" h="1965" extrusionOk="0">
                  <a:moveTo>
                    <a:pt x="989" y="0"/>
                  </a:moveTo>
                  <a:cubicBezTo>
                    <a:pt x="441" y="0"/>
                    <a:pt x="1" y="441"/>
                    <a:pt x="1" y="988"/>
                  </a:cubicBezTo>
                  <a:cubicBezTo>
                    <a:pt x="1" y="1524"/>
                    <a:pt x="441" y="1965"/>
                    <a:pt x="989" y="1965"/>
                  </a:cubicBezTo>
                  <a:lnTo>
                    <a:pt x="12335" y="1965"/>
                  </a:lnTo>
                  <a:cubicBezTo>
                    <a:pt x="12871" y="1965"/>
                    <a:pt x="13312" y="1524"/>
                    <a:pt x="13312" y="988"/>
                  </a:cubicBezTo>
                  <a:cubicBezTo>
                    <a:pt x="13312" y="441"/>
                    <a:pt x="12871" y="0"/>
                    <a:pt x="12335" y="0"/>
                  </a:cubicBezTo>
                  <a:close/>
                </a:path>
              </a:pathLst>
            </a:custGeom>
            <a:solidFill>
              <a:srgbClr val="EEEEEE"/>
            </a:solidFill>
            <a:ln>
              <a:noFill/>
            </a:ln>
          </p:spPr>
          <p:txBody>
            <a:bodyPr spcFirstLastPara="1" wrap="square" lIns="121900" tIns="121900" rIns="121900" bIns="121900" anchor="ctr" anchorCtr="0">
              <a:noAutofit/>
            </a:bodyPr>
            <a:lstStyle/>
            <a:p>
              <a:endParaRPr sz="2400" dirty="0"/>
            </a:p>
          </p:txBody>
        </p:sp>
        <p:sp>
          <p:nvSpPr>
            <p:cNvPr id="43" name="Google Shape;1843;p38">
              <a:extLst>
                <a:ext uri="{FF2B5EF4-FFF2-40B4-BE49-F238E27FC236}">
                  <a16:creationId xmlns:a16="http://schemas.microsoft.com/office/drawing/2014/main" id="{11FFAB11-21CC-4CC4-83F5-577137BEC21F}"/>
                </a:ext>
              </a:extLst>
            </p:cNvPr>
            <p:cNvSpPr txBox="1"/>
            <p:nvPr/>
          </p:nvSpPr>
          <p:spPr>
            <a:xfrm>
              <a:off x="2389262" y="2657159"/>
              <a:ext cx="3388854" cy="619139"/>
            </a:xfrm>
            <a:prstGeom prst="rect">
              <a:avLst/>
            </a:prstGeom>
            <a:noFill/>
            <a:ln>
              <a:noFill/>
            </a:ln>
          </p:spPr>
          <p:txBody>
            <a:bodyPr spcFirstLastPara="1" wrap="square" lIns="121900" tIns="121900" rIns="121900" bIns="121900" anchor="t" anchorCtr="0">
              <a:noAutofit/>
            </a:bodyPr>
            <a:lstStyle/>
            <a:p>
              <a:pPr algn="r"/>
              <a:r>
                <a:rPr lang="en-US" sz="2800" b="1" dirty="0">
                  <a:effectLst/>
                  <a:latin typeface="Calibri" panose="020F0502020204030204" pitchFamily="34" charset="0"/>
                  <a:ea typeface="Calibri" panose="020F0502020204030204" pitchFamily="34" charset="0"/>
                </a:rPr>
                <a:t>Evaluation System</a:t>
              </a:r>
            </a:p>
            <a:p>
              <a:pPr algn="r"/>
              <a:r>
                <a:rPr lang="en-US" sz="1200" dirty="0">
                  <a:effectLst/>
                  <a:latin typeface="+mj-lt"/>
                  <a:ea typeface="Calibri" panose="020F0502020204030204" pitchFamily="34" charset="0"/>
                </a:rPr>
                <a:t>more formatives and utilize more portfolios, </a:t>
              </a:r>
            </a:p>
            <a:p>
              <a:pPr algn="r"/>
              <a:r>
                <a:rPr lang="en-US" sz="1200" dirty="0">
                  <a:solidFill>
                    <a:srgbClr val="000000"/>
                  </a:solidFill>
                  <a:latin typeface="+mj-lt"/>
                  <a:ea typeface="Roboto"/>
                  <a:cs typeface="Roboto"/>
                  <a:sym typeface="Roboto"/>
                </a:rPr>
                <a:t>no national exams</a:t>
              </a:r>
              <a:endParaRPr sz="1200" dirty="0">
                <a:solidFill>
                  <a:srgbClr val="000000"/>
                </a:solidFill>
                <a:latin typeface="+mj-lt"/>
                <a:ea typeface="Roboto"/>
                <a:cs typeface="Roboto"/>
                <a:sym typeface="Roboto"/>
              </a:endParaRPr>
            </a:p>
          </p:txBody>
        </p:sp>
        <p:sp>
          <p:nvSpPr>
            <p:cNvPr id="44" name="Google Shape;1844;p38">
              <a:extLst>
                <a:ext uri="{FF2B5EF4-FFF2-40B4-BE49-F238E27FC236}">
                  <a16:creationId xmlns:a16="http://schemas.microsoft.com/office/drawing/2014/main" id="{EAB7A789-9155-4ED0-8FA2-EF8FB76C2AC2}"/>
                </a:ext>
              </a:extLst>
            </p:cNvPr>
            <p:cNvSpPr txBox="1"/>
            <p:nvPr/>
          </p:nvSpPr>
          <p:spPr>
            <a:xfrm>
              <a:off x="8375308" y="4155233"/>
              <a:ext cx="2608065" cy="619139"/>
            </a:xfrm>
            <a:prstGeom prst="rect">
              <a:avLst/>
            </a:prstGeom>
            <a:noFill/>
            <a:ln>
              <a:noFill/>
            </a:ln>
          </p:spPr>
          <p:txBody>
            <a:bodyPr spcFirstLastPara="1" wrap="square" lIns="121900" tIns="121900" rIns="121900" bIns="121900" anchor="ctr" anchorCtr="0">
              <a:noAutofit/>
            </a:bodyPr>
            <a:lstStyle/>
            <a:p>
              <a:r>
                <a:rPr lang="en-US" sz="2800" b="1" dirty="0">
                  <a:effectLst/>
                  <a:latin typeface="Calibri" panose="020F0502020204030204" pitchFamily="34" charset="0"/>
                  <a:ea typeface="Calibri" panose="020F0502020204030204" pitchFamily="34" charset="0"/>
                </a:rPr>
                <a:t>Pedagogy</a:t>
              </a:r>
            </a:p>
            <a:p>
              <a:r>
                <a:rPr lang="en-US" sz="1200" dirty="0">
                  <a:latin typeface="+mj-lt"/>
                  <a:ea typeface="Calibri" panose="020F0502020204030204" pitchFamily="34" charset="0"/>
                </a:rPr>
                <a:t>P</a:t>
              </a:r>
              <a:r>
                <a:rPr lang="en-US" sz="1200" dirty="0">
                  <a:effectLst/>
                  <a:latin typeface="+mj-lt"/>
                  <a:ea typeface="Calibri" panose="020F0502020204030204" pitchFamily="34" charset="0"/>
                </a:rPr>
                <a:t>romote the heterogeneous approaches, e-learning, innovative learning </a:t>
              </a:r>
              <a:endParaRPr sz="1200" dirty="0">
                <a:solidFill>
                  <a:srgbClr val="000000"/>
                </a:solidFill>
                <a:latin typeface="+mj-lt"/>
                <a:ea typeface="Roboto"/>
                <a:cs typeface="Roboto"/>
                <a:sym typeface="Roboto"/>
              </a:endParaRPr>
            </a:p>
          </p:txBody>
        </p:sp>
        <p:sp>
          <p:nvSpPr>
            <p:cNvPr id="45" name="Google Shape;1845;p38">
              <a:extLst>
                <a:ext uri="{FF2B5EF4-FFF2-40B4-BE49-F238E27FC236}">
                  <a16:creationId xmlns:a16="http://schemas.microsoft.com/office/drawing/2014/main" id="{71598287-480B-44A8-97E1-199F255275EB}"/>
                </a:ext>
              </a:extLst>
            </p:cNvPr>
            <p:cNvSpPr txBox="1"/>
            <p:nvPr/>
          </p:nvSpPr>
          <p:spPr>
            <a:xfrm>
              <a:off x="8388523" y="2610611"/>
              <a:ext cx="2269088" cy="619139"/>
            </a:xfrm>
            <a:prstGeom prst="rect">
              <a:avLst/>
            </a:prstGeom>
            <a:noFill/>
            <a:ln>
              <a:noFill/>
            </a:ln>
          </p:spPr>
          <p:txBody>
            <a:bodyPr spcFirstLastPara="1" wrap="square" lIns="121900" tIns="121900" rIns="121900" bIns="121900" anchor="t" anchorCtr="0">
              <a:noAutofit/>
            </a:bodyPr>
            <a:lstStyle/>
            <a:p>
              <a:pPr marL="16933">
                <a:buClr>
                  <a:srgbClr val="000000"/>
                </a:buClr>
              </a:pPr>
              <a:r>
                <a:rPr lang="en-US" sz="3200" b="1" dirty="0">
                  <a:effectLst/>
                  <a:latin typeface="Calibri" panose="020F0502020204030204" pitchFamily="34" charset="0"/>
                  <a:ea typeface="Calibri" panose="020F0502020204030204" pitchFamily="34" charset="0"/>
                </a:rPr>
                <a:t>Teachers</a:t>
              </a:r>
            </a:p>
            <a:p>
              <a:pPr>
                <a:buClr>
                  <a:srgbClr val="000000"/>
                </a:buClr>
              </a:pPr>
              <a:r>
                <a:rPr lang="en-US" sz="1200" dirty="0">
                  <a:latin typeface="+mj-lt"/>
                </a:rPr>
                <a:t>promotes teachers' role </a:t>
              </a:r>
            </a:p>
            <a:p>
              <a:pPr>
                <a:buClr>
                  <a:srgbClr val="000000"/>
                </a:buClr>
              </a:pPr>
              <a:r>
                <a:rPr lang="en-US" sz="1200" dirty="0">
                  <a:latin typeface="+mj-lt"/>
                </a:rPr>
                <a:t>as learning facilitators: Guru Penggerak </a:t>
              </a:r>
              <a:endParaRPr sz="1200" dirty="0">
                <a:latin typeface="+mj-lt"/>
                <a:sym typeface="Roboto"/>
              </a:endParaRPr>
            </a:p>
          </p:txBody>
        </p:sp>
        <p:sp>
          <p:nvSpPr>
            <p:cNvPr id="46" name="Google Shape;1846;p38">
              <a:extLst>
                <a:ext uri="{FF2B5EF4-FFF2-40B4-BE49-F238E27FC236}">
                  <a16:creationId xmlns:a16="http://schemas.microsoft.com/office/drawing/2014/main" id="{9771620A-81A5-4882-90C8-6C08206CBE20}"/>
                </a:ext>
              </a:extLst>
            </p:cNvPr>
            <p:cNvSpPr txBox="1"/>
            <p:nvPr/>
          </p:nvSpPr>
          <p:spPr>
            <a:xfrm>
              <a:off x="2740628" y="4155233"/>
              <a:ext cx="3201880" cy="619139"/>
            </a:xfrm>
            <a:prstGeom prst="rect">
              <a:avLst/>
            </a:prstGeom>
            <a:noFill/>
            <a:ln>
              <a:noFill/>
            </a:ln>
          </p:spPr>
          <p:txBody>
            <a:bodyPr spcFirstLastPara="1" wrap="square" lIns="121900" tIns="121900" rIns="121900" bIns="121900" anchor="ctr" anchorCtr="0">
              <a:noAutofit/>
            </a:bodyPr>
            <a:lstStyle/>
            <a:p>
              <a:pPr algn="r"/>
              <a:r>
                <a:rPr lang="en-US" sz="2800" b="1" dirty="0">
                  <a:effectLst/>
                  <a:latin typeface="Calibri" panose="020F0502020204030204" pitchFamily="34" charset="0"/>
                  <a:ea typeface="Calibri" panose="020F0502020204030204" pitchFamily="34" charset="0"/>
                </a:rPr>
                <a:t>Curriculum</a:t>
              </a:r>
            </a:p>
            <a:p>
              <a:pPr algn="r"/>
              <a:r>
                <a:rPr lang="en-US" sz="1200" dirty="0">
                  <a:effectLst/>
                  <a:latin typeface="+mj-lt"/>
                  <a:ea typeface="Calibri" panose="020F0502020204030204" pitchFamily="34" charset="0"/>
                </a:rPr>
                <a:t>flexibility, competency-based, and focused on the characters and soft skills development,</a:t>
              </a:r>
            </a:p>
            <a:p>
              <a:pPr algn="r"/>
              <a:r>
                <a:rPr lang="en-US" sz="1200" dirty="0">
                  <a:effectLst/>
                  <a:latin typeface="+mj-lt"/>
                  <a:ea typeface="Calibri" panose="020F0502020204030204" pitchFamily="34" charset="0"/>
                </a:rPr>
                <a:t>new Merdeka Curriculum</a:t>
              </a:r>
              <a:endParaRPr sz="1200" dirty="0">
                <a:solidFill>
                  <a:srgbClr val="000000"/>
                </a:solidFill>
                <a:latin typeface="+mj-lt"/>
                <a:ea typeface="Roboto"/>
                <a:cs typeface="Roboto"/>
                <a:sym typeface="Roboto"/>
              </a:endParaRPr>
            </a:p>
          </p:txBody>
        </p:sp>
        <p:sp>
          <p:nvSpPr>
            <p:cNvPr id="47" name="Google Shape;1847;p38">
              <a:extLst>
                <a:ext uri="{FF2B5EF4-FFF2-40B4-BE49-F238E27FC236}">
                  <a16:creationId xmlns:a16="http://schemas.microsoft.com/office/drawing/2014/main" id="{21524C2F-6C3C-42BE-894E-D5A826CA3B69}"/>
                </a:ext>
              </a:extLst>
            </p:cNvPr>
            <p:cNvSpPr txBox="1"/>
            <p:nvPr/>
          </p:nvSpPr>
          <p:spPr>
            <a:xfrm>
              <a:off x="4764861" y="1029416"/>
              <a:ext cx="4382850" cy="619139"/>
            </a:xfrm>
            <a:prstGeom prst="rect">
              <a:avLst/>
            </a:prstGeom>
            <a:noFill/>
            <a:ln>
              <a:noFill/>
            </a:ln>
          </p:spPr>
          <p:txBody>
            <a:bodyPr spcFirstLastPara="1" wrap="square" lIns="121900" tIns="121900" rIns="121900" bIns="121900" anchor="t" anchorCtr="0">
              <a:noAutofit/>
            </a:bodyPr>
            <a:lstStyle/>
            <a:p>
              <a:pPr algn="ctr"/>
              <a:r>
                <a:rPr lang="en-US" sz="2800" b="1" dirty="0">
                  <a:effectLst/>
                  <a:latin typeface="Calibri" panose="020F0502020204030204" pitchFamily="34" charset="0"/>
                  <a:ea typeface="Calibri" panose="020F0502020204030204" pitchFamily="34" charset="0"/>
                </a:rPr>
                <a:t>Educational Ecosystem </a:t>
              </a:r>
              <a:r>
                <a:rPr lang="en-US" b="1" dirty="0">
                  <a:effectLst/>
                  <a:latin typeface="Calibri" panose="020F0502020204030204" pitchFamily="34" charset="0"/>
                  <a:ea typeface="Calibri" panose="020F0502020204030204" pitchFamily="34" charset="0"/>
                </a:rPr>
                <a:t>(including e-management)</a:t>
              </a:r>
            </a:p>
            <a:p>
              <a:pPr algn="ctr"/>
              <a:r>
                <a:rPr lang="en-US" sz="1200" dirty="0">
                  <a:latin typeface="+mj-lt"/>
                  <a:ea typeface="Calibri" panose="020F0502020204030204" pitchFamily="34" charset="0"/>
                </a:rPr>
                <a:t>P</a:t>
              </a:r>
              <a:r>
                <a:rPr lang="en-US" sz="1200" dirty="0">
                  <a:effectLst/>
                  <a:latin typeface="+mj-lt"/>
                  <a:ea typeface="Calibri" panose="020F0502020204030204" pitchFamily="34" charset="0"/>
                </a:rPr>
                <a:t>leasant school environment, openness to collaborate among educational stakeholders and active collaboration among parents and communities (Sekolah Penggerak, Organisasi Penggerak)</a:t>
              </a:r>
              <a:endParaRPr sz="1200" dirty="0">
                <a:latin typeface="+mj-lt"/>
                <a:ea typeface="Roboto"/>
                <a:cs typeface="Roboto"/>
                <a:sym typeface="Roboto"/>
              </a:endParaRPr>
            </a:p>
          </p:txBody>
        </p:sp>
        <p:grpSp>
          <p:nvGrpSpPr>
            <p:cNvPr id="63" name="Google Shape;2187;p46">
              <a:extLst>
                <a:ext uri="{FF2B5EF4-FFF2-40B4-BE49-F238E27FC236}">
                  <a16:creationId xmlns:a16="http://schemas.microsoft.com/office/drawing/2014/main" id="{4E1E9E73-7F8A-4E7D-9DAD-1E43EF94E9FF}"/>
                </a:ext>
              </a:extLst>
            </p:cNvPr>
            <p:cNvGrpSpPr/>
            <p:nvPr/>
          </p:nvGrpSpPr>
          <p:grpSpPr>
            <a:xfrm>
              <a:off x="7725299" y="2996100"/>
              <a:ext cx="301147" cy="280199"/>
              <a:chOff x="2627058" y="2475328"/>
              <a:chExt cx="301147" cy="280199"/>
            </a:xfrm>
          </p:grpSpPr>
          <p:sp>
            <p:nvSpPr>
              <p:cNvPr id="64" name="Google Shape;2188;p46">
                <a:extLst>
                  <a:ext uri="{FF2B5EF4-FFF2-40B4-BE49-F238E27FC236}">
                    <a16:creationId xmlns:a16="http://schemas.microsoft.com/office/drawing/2014/main" id="{13F8EF90-1EBD-48A6-8739-5FF1F6D424FE}"/>
                  </a:ext>
                </a:extLst>
              </p:cNvPr>
              <p:cNvSpPr/>
              <p:nvPr/>
            </p:nvSpPr>
            <p:spPr>
              <a:xfrm>
                <a:off x="2627058" y="2555259"/>
                <a:ext cx="93693" cy="79998"/>
              </a:xfrm>
              <a:custGeom>
                <a:avLst/>
                <a:gdLst/>
                <a:ahLst/>
                <a:cxnLst/>
                <a:rect l="l" t="t" r="r" b="b"/>
                <a:pathLst>
                  <a:path w="1382" h="1180" extrusionOk="0">
                    <a:moveTo>
                      <a:pt x="298" y="0"/>
                    </a:moveTo>
                    <a:cubicBezTo>
                      <a:pt x="96" y="0"/>
                      <a:pt x="0" y="274"/>
                      <a:pt x="0" y="822"/>
                    </a:cubicBezTo>
                    <a:lnTo>
                      <a:pt x="762" y="1179"/>
                    </a:lnTo>
                    <a:cubicBezTo>
                      <a:pt x="917" y="989"/>
                      <a:pt x="1131" y="893"/>
                      <a:pt x="1381" y="893"/>
                    </a:cubicBezTo>
                    <a:cubicBezTo>
                      <a:pt x="1251" y="703"/>
                      <a:pt x="1191" y="512"/>
                      <a:pt x="1191" y="298"/>
                    </a:cubicBezTo>
                    <a:cubicBezTo>
                      <a:pt x="1191" y="250"/>
                      <a:pt x="1191" y="203"/>
                      <a:pt x="1203" y="143"/>
                    </a:cubicBezTo>
                    <a:lnTo>
                      <a:pt x="1203" y="143"/>
                    </a:lnTo>
                    <a:cubicBezTo>
                      <a:pt x="1096" y="179"/>
                      <a:pt x="1000" y="203"/>
                      <a:pt x="893" y="203"/>
                    </a:cubicBezTo>
                    <a:cubicBezTo>
                      <a:pt x="798" y="203"/>
                      <a:pt x="715" y="179"/>
                      <a:pt x="619" y="143"/>
                    </a:cubicBezTo>
                    <a:cubicBezTo>
                      <a:pt x="524" y="119"/>
                      <a:pt x="453" y="84"/>
                      <a:pt x="393" y="48"/>
                    </a:cubicBezTo>
                    <a:cubicBezTo>
                      <a:pt x="334" y="12"/>
                      <a:pt x="298" y="0"/>
                      <a:pt x="298"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2189;p46">
                <a:extLst>
                  <a:ext uri="{FF2B5EF4-FFF2-40B4-BE49-F238E27FC236}">
                    <a16:creationId xmlns:a16="http://schemas.microsoft.com/office/drawing/2014/main" id="{C2647CB7-7A67-4E82-AB55-6CDA67FD24CF}"/>
                  </a:ext>
                </a:extLst>
              </p:cNvPr>
              <p:cNvSpPr/>
              <p:nvPr/>
            </p:nvSpPr>
            <p:spPr>
              <a:xfrm>
                <a:off x="2647261" y="2475328"/>
                <a:ext cx="80744" cy="79998"/>
              </a:xfrm>
              <a:custGeom>
                <a:avLst/>
                <a:gdLst/>
                <a:ahLst/>
                <a:cxnLst/>
                <a:rect l="l" t="t" r="r" b="b"/>
                <a:pathLst>
                  <a:path w="1191" h="1180" extrusionOk="0">
                    <a:moveTo>
                      <a:pt x="595" y="1"/>
                    </a:moveTo>
                    <a:cubicBezTo>
                      <a:pt x="429" y="1"/>
                      <a:pt x="286" y="48"/>
                      <a:pt x="179" y="167"/>
                    </a:cubicBezTo>
                    <a:cubicBezTo>
                      <a:pt x="60" y="286"/>
                      <a:pt x="0" y="429"/>
                      <a:pt x="0" y="584"/>
                    </a:cubicBezTo>
                    <a:cubicBezTo>
                      <a:pt x="0" y="751"/>
                      <a:pt x="60" y="894"/>
                      <a:pt x="179" y="1001"/>
                    </a:cubicBezTo>
                    <a:cubicBezTo>
                      <a:pt x="298" y="1120"/>
                      <a:pt x="429" y="1179"/>
                      <a:pt x="595" y="1179"/>
                    </a:cubicBezTo>
                    <a:cubicBezTo>
                      <a:pt x="762" y="1179"/>
                      <a:pt x="893" y="1120"/>
                      <a:pt x="1012" y="1001"/>
                    </a:cubicBezTo>
                    <a:cubicBezTo>
                      <a:pt x="1131" y="894"/>
                      <a:pt x="1191" y="751"/>
                      <a:pt x="1191" y="584"/>
                    </a:cubicBezTo>
                    <a:cubicBezTo>
                      <a:pt x="1191" y="429"/>
                      <a:pt x="1131" y="286"/>
                      <a:pt x="1012" y="167"/>
                    </a:cubicBezTo>
                    <a:cubicBezTo>
                      <a:pt x="893" y="48"/>
                      <a:pt x="762" y="1"/>
                      <a:pt x="595" y="1"/>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2190;p46">
                <a:extLst>
                  <a:ext uri="{FF2B5EF4-FFF2-40B4-BE49-F238E27FC236}">
                    <a16:creationId xmlns:a16="http://schemas.microsoft.com/office/drawing/2014/main" id="{0F466F41-C01E-4F41-8151-37EF342F1395}"/>
                  </a:ext>
                </a:extLst>
              </p:cNvPr>
              <p:cNvSpPr/>
              <p:nvPr/>
            </p:nvSpPr>
            <p:spPr>
              <a:xfrm>
                <a:off x="2668210" y="2625496"/>
                <a:ext cx="219588" cy="130031"/>
              </a:xfrm>
              <a:custGeom>
                <a:avLst/>
                <a:gdLst/>
                <a:ahLst/>
                <a:cxnLst/>
                <a:rect l="l" t="t" r="r" b="b"/>
                <a:pathLst>
                  <a:path w="3239" h="1918" extrusionOk="0">
                    <a:moveTo>
                      <a:pt x="786" y="0"/>
                    </a:moveTo>
                    <a:cubicBezTo>
                      <a:pt x="691" y="0"/>
                      <a:pt x="608" y="12"/>
                      <a:pt x="536" y="48"/>
                    </a:cubicBezTo>
                    <a:cubicBezTo>
                      <a:pt x="453" y="83"/>
                      <a:pt x="393" y="119"/>
                      <a:pt x="334" y="167"/>
                    </a:cubicBezTo>
                    <a:cubicBezTo>
                      <a:pt x="286" y="226"/>
                      <a:pt x="239" y="286"/>
                      <a:pt x="191" y="357"/>
                    </a:cubicBezTo>
                    <a:cubicBezTo>
                      <a:pt x="155" y="429"/>
                      <a:pt x="120" y="500"/>
                      <a:pt x="96" y="584"/>
                    </a:cubicBezTo>
                    <a:cubicBezTo>
                      <a:pt x="72" y="655"/>
                      <a:pt x="48" y="738"/>
                      <a:pt x="36" y="834"/>
                    </a:cubicBezTo>
                    <a:cubicBezTo>
                      <a:pt x="12" y="929"/>
                      <a:pt x="1" y="1012"/>
                      <a:pt x="1" y="1084"/>
                    </a:cubicBezTo>
                    <a:cubicBezTo>
                      <a:pt x="1" y="1084"/>
                      <a:pt x="608" y="1917"/>
                      <a:pt x="798" y="1917"/>
                    </a:cubicBezTo>
                    <a:lnTo>
                      <a:pt x="2441" y="1917"/>
                    </a:lnTo>
                    <a:cubicBezTo>
                      <a:pt x="2620" y="1917"/>
                      <a:pt x="3239" y="1084"/>
                      <a:pt x="3239" y="1084"/>
                    </a:cubicBezTo>
                    <a:cubicBezTo>
                      <a:pt x="3227" y="1012"/>
                      <a:pt x="3215" y="929"/>
                      <a:pt x="3203" y="834"/>
                    </a:cubicBezTo>
                    <a:cubicBezTo>
                      <a:pt x="3191" y="738"/>
                      <a:pt x="3168" y="655"/>
                      <a:pt x="3144" y="584"/>
                    </a:cubicBezTo>
                    <a:cubicBezTo>
                      <a:pt x="3120" y="512"/>
                      <a:pt x="3084" y="429"/>
                      <a:pt x="3049" y="357"/>
                    </a:cubicBezTo>
                    <a:cubicBezTo>
                      <a:pt x="3001" y="286"/>
                      <a:pt x="2953" y="226"/>
                      <a:pt x="2906" y="167"/>
                    </a:cubicBezTo>
                    <a:cubicBezTo>
                      <a:pt x="2846" y="119"/>
                      <a:pt x="2775" y="83"/>
                      <a:pt x="2703" y="48"/>
                    </a:cubicBezTo>
                    <a:cubicBezTo>
                      <a:pt x="2620" y="12"/>
                      <a:pt x="2537" y="0"/>
                      <a:pt x="2441" y="0"/>
                    </a:cubicBezTo>
                    <a:cubicBezTo>
                      <a:pt x="2429" y="0"/>
                      <a:pt x="2394" y="12"/>
                      <a:pt x="2346" y="48"/>
                    </a:cubicBezTo>
                    <a:cubicBezTo>
                      <a:pt x="2298" y="83"/>
                      <a:pt x="2239" y="119"/>
                      <a:pt x="2179" y="167"/>
                    </a:cubicBezTo>
                    <a:cubicBezTo>
                      <a:pt x="2120" y="203"/>
                      <a:pt x="2037" y="238"/>
                      <a:pt x="1929" y="274"/>
                    </a:cubicBezTo>
                    <a:cubicBezTo>
                      <a:pt x="1822" y="310"/>
                      <a:pt x="1727" y="322"/>
                      <a:pt x="1620" y="322"/>
                    </a:cubicBezTo>
                    <a:cubicBezTo>
                      <a:pt x="1513" y="322"/>
                      <a:pt x="1406" y="310"/>
                      <a:pt x="1310" y="274"/>
                    </a:cubicBezTo>
                    <a:cubicBezTo>
                      <a:pt x="1203" y="238"/>
                      <a:pt x="1120" y="203"/>
                      <a:pt x="1060" y="167"/>
                    </a:cubicBezTo>
                    <a:cubicBezTo>
                      <a:pt x="1001" y="119"/>
                      <a:pt x="941" y="83"/>
                      <a:pt x="894" y="48"/>
                    </a:cubicBezTo>
                    <a:cubicBezTo>
                      <a:pt x="834" y="24"/>
                      <a:pt x="810" y="0"/>
                      <a:pt x="786"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2191;p46">
                <a:extLst>
                  <a:ext uri="{FF2B5EF4-FFF2-40B4-BE49-F238E27FC236}">
                    <a16:creationId xmlns:a16="http://schemas.microsoft.com/office/drawing/2014/main" id="{43BE2743-A64E-45F7-BB77-8BFF2950CAF0}"/>
                  </a:ext>
                </a:extLst>
              </p:cNvPr>
              <p:cNvSpPr/>
              <p:nvPr/>
            </p:nvSpPr>
            <p:spPr>
              <a:xfrm>
                <a:off x="2717430" y="2514853"/>
                <a:ext cx="120336" cy="121150"/>
              </a:xfrm>
              <a:custGeom>
                <a:avLst/>
                <a:gdLst/>
                <a:ahLst/>
                <a:cxnLst/>
                <a:rect l="l" t="t" r="r" b="b"/>
                <a:pathLst>
                  <a:path w="1775" h="1787" extrusionOk="0">
                    <a:moveTo>
                      <a:pt x="894" y="1"/>
                    </a:moveTo>
                    <a:cubicBezTo>
                      <a:pt x="644" y="1"/>
                      <a:pt x="429" y="96"/>
                      <a:pt x="263" y="263"/>
                    </a:cubicBezTo>
                    <a:cubicBezTo>
                      <a:pt x="84" y="442"/>
                      <a:pt x="1" y="644"/>
                      <a:pt x="1" y="894"/>
                    </a:cubicBezTo>
                    <a:cubicBezTo>
                      <a:pt x="1" y="1144"/>
                      <a:pt x="84" y="1346"/>
                      <a:pt x="263" y="1525"/>
                    </a:cubicBezTo>
                    <a:cubicBezTo>
                      <a:pt x="441" y="1692"/>
                      <a:pt x="644" y="1787"/>
                      <a:pt x="894" y="1787"/>
                    </a:cubicBezTo>
                    <a:cubicBezTo>
                      <a:pt x="1132" y="1787"/>
                      <a:pt x="1346" y="1692"/>
                      <a:pt x="1513" y="1525"/>
                    </a:cubicBezTo>
                    <a:cubicBezTo>
                      <a:pt x="1692" y="1346"/>
                      <a:pt x="1775" y="1144"/>
                      <a:pt x="1775" y="894"/>
                    </a:cubicBezTo>
                    <a:cubicBezTo>
                      <a:pt x="1775" y="644"/>
                      <a:pt x="1692" y="442"/>
                      <a:pt x="1513" y="263"/>
                    </a:cubicBezTo>
                    <a:cubicBezTo>
                      <a:pt x="1346" y="96"/>
                      <a:pt x="1132" y="1"/>
                      <a:pt x="894" y="1"/>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2192;p46">
                <a:extLst>
                  <a:ext uri="{FF2B5EF4-FFF2-40B4-BE49-F238E27FC236}">
                    <a16:creationId xmlns:a16="http://schemas.microsoft.com/office/drawing/2014/main" id="{76BCDF40-C2B0-41C4-BED0-34917E349104}"/>
                  </a:ext>
                </a:extLst>
              </p:cNvPr>
              <p:cNvSpPr/>
              <p:nvPr/>
            </p:nvSpPr>
            <p:spPr>
              <a:xfrm>
                <a:off x="2828072" y="2475328"/>
                <a:ext cx="79930" cy="79998"/>
              </a:xfrm>
              <a:custGeom>
                <a:avLst/>
                <a:gdLst/>
                <a:ahLst/>
                <a:cxnLst/>
                <a:rect l="l" t="t" r="r" b="b"/>
                <a:pathLst>
                  <a:path w="1179" h="1180" extrusionOk="0">
                    <a:moveTo>
                      <a:pt x="595" y="1"/>
                    </a:moveTo>
                    <a:cubicBezTo>
                      <a:pt x="429" y="1"/>
                      <a:pt x="286" y="48"/>
                      <a:pt x="167" y="167"/>
                    </a:cubicBezTo>
                    <a:cubicBezTo>
                      <a:pt x="60" y="286"/>
                      <a:pt x="0" y="429"/>
                      <a:pt x="0" y="584"/>
                    </a:cubicBezTo>
                    <a:cubicBezTo>
                      <a:pt x="0" y="751"/>
                      <a:pt x="60" y="894"/>
                      <a:pt x="167" y="1001"/>
                    </a:cubicBezTo>
                    <a:cubicBezTo>
                      <a:pt x="286" y="1120"/>
                      <a:pt x="429" y="1179"/>
                      <a:pt x="595" y="1179"/>
                    </a:cubicBezTo>
                    <a:cubicBezTo>
                      <a:pt x="750" y="1179"/>
                      <a:pt x="893" y="1120"/>
                      <a:pt x="1012" y="1001"/>
                    </a:cubicBezTo>
                    <a:cubicBezTo>
                      <a:pt x="1119" y="894"/>
                      <a:pt x="1179" y="751"/>
                      <a:pt x="1179" y="584"/>
                    </a:cubicBezTo>
                    <a:cubicBezTo>
                      <a:pt x="1179" y="429"/>
                      <a:pt x="1119" y="286"/>
                      <a:pt x="1012" y="167"/>
                    </a:cubicBezTo>
                    <a:cubicBezTo>
                      <a:pt x="893" y="48"/>
                      <a:pt x="750" y="1"/>
                      <a:pt x="595" y="1"/>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2193;p46">
                <a:extLst>
                  <a:ext uri="{FF2B5EF4-FFF2-40B4-BE49-F238E27FC236}">
                    <a16:creationId xmlns:a16="http://schemas.microsoft.com/office/drawing/2014/main" id="{223A86B1-BF91-4D46-913F-09E3F2E95106}"/>
                  </a:ext>
                </a:extLst>
              </p:cNvPr>
              <p:cNvSpPr/>
              <p:nvPr/>
            </p:nvSpPr>
            <p:spPr>
              <a:xfrm>
                <a:off x="2835326" y="2555259"/>
                <a:ext cx="92879" cy="79998"/>
              </a:xfrm>
              <a:custGeom>
                <a:avLst/>
                <a:gdLst/>
                <a:ahLst/>
                <a:cxnLst/>
                <a:rect l="l" t="t" r="r" b="b"/>
                <a:pathLst>
                  <a:path w="1370" h="1180" extrusionOk="0">
                    <a:moveTo>
                      <a:pt x="1084" y="0"/>
                    </a:moveTo>
                    <a:cubicBezTo>
                      <a:pt x="1072" y="0"/>
                      <a:pt x="1036" y="12"/>
                      <a:pt x="988" y="48"/>
                    </a:cubicBezTo>
                    <a:cubicBezTo>
                      <a:pt x="929" y="84"/>
                      <a:pt x="846" y="119"/>
                      <a:pt x="762" y="143"/>
                    </a:cubicBezTo>
                    <a:cubicBezTo>
                      <a:pt x="667" y="179"/>
                      <a:pt x="572" y="203"/>
                      <a:pt x="488" y="203"/>
                    </a:cubicBezTo>
                    <a:cubicBezTo>
                      <a:pt x="381" y="203"/>
                      <a:pt x="274" y="179"/>
                      <a:pt x="179" y="143"/>
                    </a:cubicBezTo>
                    <a:lnTo>
                      <a:pt x="179" y="143"/>
                    </a:lnTo>
                    <a:cubicBezTo>
                      <a:pt x="179" y="203"/>
                      <a:pt x="191" y="250"/>
                      <a:pt x="191" y="298"/>
                    </a:cubicBezTo>
                    <a:cubicBezTo>
                      <a:pt x="191" y="512"/>
                      <a:pt x="131" y="703"/>
                      <a:pt x="0" y="893"/>
                    </a:cubicBezTo>
                    <a:cubicBezTo>
                      <a:pt x="250" y="893"/>
                      <a:pt x="453" y="1000"/>
                      <a:pt x="607" y="1179"/>
                    </a:cubicBezTo>
                    <a:lnTo>
                      <a:pt x="1369" y="822"/>
                    </a:lnTo>
                    <a:cubicBezTo>
                      <a:pt x="1369" y="274"/>
                      <a:pt x="1274" y="0"/>
                      <a:pt x="1084"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3" name="Google Shape;1914;p40">
              <a:extLst>
                <a:ext uri="{FF2B5EF4-FFF2-40B4-BE49-F238E27FC236}">
                  <a16:creationId xmlns:a16="http://schemas.microsoft.com/office/drawing/2014/main" id="{9108CAC5-F022-4624-9D3F-27848D0E0318}"/>
                </a:ext>
              </a:extLst>
            </p:cNvPr>
            <p:cNvSpPr/>
            <p:nvPr/>
          </p:nvSpPr>
          <p:spPr>
            <a:xfrm>
              <a:off x="6006149" y="3898989"/>
              <a:ext cx="297206" cy="292498"/>
            </a:xfrm>
            <a:custGeom>
              <a:avLst/>
              <a:gdLst/>
              <a:ahLst/>
              <a:cxnLst/>
              <a:rect l="l" t="t" r="r" b="b"/>
              <a:pathLst>
                <a:path w="10160" h="10037" extrusionOk="0">
                  <a:moveTo>
                    <a:pt x="9635" y="0"/>
                  </a:moveTo>
                  <a:cubicBezTo>
                    <a:pt x="9559" y="0"/>
                    <a:pt x="9481" y="20"/>
                    <a:pt x="9408" y="64"/>
                  </a:cubicBezTo>
                  <a:lnTo>
                    <a:pt x="334" y="5301"/>
                  </a:lnTo>
                  <a:cubicBezTo>
                    <a:pt x="1" y="5501"/>
                    <a:pt x="34" y="6001"/>
                    <a:pt x="368" y="6135"/>
                  </a:cubicBezTo>
                  <a:lnTo>
                    <a:pt x="2469" y="7035"/>
                  </a:lnTo>
                  <a:lnTo>
                    <a:pt x="8073" y="2065"/>
                  </a:lnTo>
                  <a:cubicBezTo>
                    <a:pt x="8102" y="2043"/>
                    <a:pt x="8131" y="2034"/>
                    <a:pt x="8158" y="2034"/>
                  </a:cubicBezTo>
                  <a:cubicBezTo>
                    <a:pt x="8254" y="2034"/>
                    <a:pt x="8318" y="2154"/>
                    <a:pt x="8240" y="2232"/>
                  </a:cubicBezTo>
                  <a:lnTo>
                    <a:pt x="3537" y="7969"/>
                  </a:lnTo>
                  <a:lnTo>
                    <a:pt x="3537" y="9537"/>
                  </a:lnTo>
                  <a:cubicBezTo>
                    <a:pt x="3537" y="9845"/>
                    <a:pt x="3782" y="10036"/>
                    <a:pt x="4027" y="10036"/>
                  </a:cubicBezTo>
                  <a:cubicBezTo>
                    <a:pt x="4153" y="10036"/>
                    <a:pt x="4279" y="9985"/>
                    <a:pt x="4371" y="9871"/>
                  </a:cubicBezTo>
                  <a:lnTo>
                    <a:pt x="5605" y="8336"/>
                  </a:lnTo>
                  <a:lnTo>
                    <a:pt x="8040" y="9370"/>
                  </a:lnTo>
                  <a:cubicBezTo>
                    <a:pt x="8099" y="9390"/>
                    <a:pt x="8158" y="9400"/>
                    <a:pt x="8216" y="9400"/>
                  </a:cubicBezTo>
                  <a:cubicBezTo>
                    <a:pt x="8449" y="9400"/>
                    <a:pt x="8654" y="9245"/>
                    <a:pt x="8707" y="9003"/>
                  </a:cubicBezTo>
                  <a:lnTo>
                    <a:pt x="10108" y="564"/>
                  </a:lnTo>
                  <a:cubicBezTo>
                    <a:pt x="10160" y="252"/>
                    <a:pt x="9907" y="0"/>
                    <a:pt x="9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8" name="Google Shape;2305;p42">
            <a:extLst>
              <a:ext uri="{FF2B5EF4-FFF2-40B4-BE49-F238E27FC236}">
                <a16:creationId xmlns:a16="http://schemas.microsoft.com/office/drawing/2014/main" id="{2F68D428-05A4-42B3-839E-B2423126FC8D}"/>
              </a:ext>
            </a:extLst>
          </p:cNvPr>
          <p:cNvSpPr txBox="1">
            <a:spLocks/>
          </p:cNvSpPr>
          <p:nvPr/>
        </p:nvSpPr>
        <p:spPr>
          <a:xfrm>
            <a:off x="710801" y="439794"/>
            <a:ext cx="10534232" cy="641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ID" b="1" dirty="0">
                <a:latin typeface="+mn-lt"/>
              </a:rPr>
              <a:t>2. Government</a:t>
            </a:r>
            <a:endParaRPr lang="en-ID" dirty="0"/>
          </a:p>
        </p:txBody>
      </p:sp>
      <p:sp>
        <p:nvSpPr>
          <p:cNvPr id="8" name="TextBox 7">
            <a:extLst>
              <a:ext uri="{FF2B5EF4-FFF2-40B4-BE49-F238E27FC236}">
                <a16:creationId xmlns:a16="http://schemas.microsoft.com/office/drawing/2014/main" id="{6C3EAEDE-CA9C-4422-85F4-A2AB79119CB7}"/>
              </a:ext>
            </a:extLst>
          </p:cNvPr>
          <p:cNvSpPr txBox="1"/>
          <p:nvPr/>
        </p:nvSpPr>
        <p:spPr>
          <a:xfrm>
            <a:off x="710801" y="3484346"/>
            <a:ext cx="2197499" cy="2031325"/>
          </a:xfrm>
          <a:prstGeom prst="rect">
            <a:avLst/>
          </a:prstGeom>
          <a:noFill/>
        </p:spPr>
        <p:txBody>
          <a:bodyPr wrap="square" rtlCol="0">
            <a:spAutoFit/>
          </a:bodyPr>
          <a:lstStyle/>
          <a:p>
            <a:pPr marL="285750" indent="-285750">
              <a:buFont typeface="Arial" panose="020B0604020202020204" pitchFamily="34" charset="0"/>
              <a:buChar char="•"/>
            </a:pPr>
            <a:r>
              <a:rPr lang="en-US" dirty="0"/>
              <a:t>increase the quality of learning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increase the quality of educational services</a:t>
            </a:r>
            <a:endParaRPr lang="en-ID" dirty="0"/>
          </a:p>
        </p:txBody>
      </p:sp>
    </p:spTree>
    <p:extLst>
      <p:ext uri="{BB962C8B-B14F-4D97-AF65-F5344CB8AC3E}">
        <p14:creationId xmlns:p14="http://schemas.microsoft.com/office/powerpoint/2010/main" val="15266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42"/>
          <p:cNvSpPr txBox="1">
            <a:spLocks noGrp="1"/>
          </p:cNvSpPr>
          <p:nvPr>
            <p:ph type="title"/>
          </p:nvPr>
        </p:nvSpPr>
        <p:spPr>
          <a:xfrm>
            <a:off x="718433" y="439794"/>
            <a:ext cx="10298000" cy="641600"/>
          </a:xfrm>
          <a:prstGeom prst="rect">
            <a:avLst/>
          </a:prstGeom>
        </p:spPr>
        <p:txBody>
          <a:bodyPr spcFirstLastPara="1" vert="horz" wrap="square" lIns="121900" tIns="121900" rIns="121900" bIns="121900" rtlCol="0" anchor="ctr" anchorCtr="0">
            <a:noAutofit/>
          </a:bodyPr>
          <a:lstStyle/>
          <a:p>
            <a:pPr>
              <a:spcBef>
                <a:spcPts val="0"/>
              </a:spcBef>
            </a:pPr>
            <a:r>
              <a:rPr lang="en-ID" sz="4400" b="1" dirty="0">
                <a:latin typeface="+mn-lt"/>
              </a:rPr>
              <a:t>3. Schools/Teachers &amp; Principals</a:t>
            </a:r>
            <a:endParaRPr dirty="0"/>
          </a:p>
        </p:txBody>
      </p:sp>
      <p:sp>
        <p:nvSpPr>
          <p:cNvPr id="23" name="Rectangle 22">
            <a:extLst>
              <a:ext uri="{FF2B5EF4-FFF2-40B4-BE49-F238E27FC236}">
                <a16:creationId xmlns:a16="http://schemas.microsoft.com/office/drawing/2014/main" id="{B0191964-1248-4E68-BEF2-99B08955DB35}"/>
              </a:ext>
            </a:extLst>
          </p:cNvPr>
          <p:cNvSpPr/>
          <p:nvPr/>
        </p:nvSpPr>
        <p:spPr>
          <a:xfrm>
            <a:off x="2056121" y="1161892"/>
            <a:ext cx="7817476" cy="4713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4" name="Picture 23">
            <a:extLst>
              <a:ext uri="{FF2B5EF4-FFF2-40B4-BE49-F238E27FC236}">
                <a16:creationId xmlns:a16="http://schemas.microsoft.com/office/drawing/2014/main" id="{ABC0A9DA-CF14-453D-82DE-10AFDD49B44A}"/>
              </a:ext>
            </a:extLst>
          </p:cNvPr>
          <p:cNvPicPr>
            <a:picLocks noChangeAspect="1"/>
          </p:cNvPicPr>
          <p:nvPr/>
        </p:nvPicPr>
        <p:blipFill>
          <a:blip r:embed="rId3"/>
          <a:stretch>
            <a:fillRect/>
          </a:stretch>
        </p:blipFill>
        <p:spPr>
          <a:xfrm>
            <a:off x="2177980" y="1279453"/>
            <a:ext cx="3571288" cy="1581521"/>
          </a:xfrm>
          <a:prstGeom prst="rect">
            <a:avLst/>
          </a:prstGeom>
          <a:ln>
            <a:solidFill>
              <a:schemeClr val="bg2"/>
            </a:solidFill>
          </a:ln>
        </p:spPr>
      </p:pic>
      <p:pic>
        <p:nvPicPr>
          <p:cNvPr id="25" name="Picture 24">
            <a:extLst>
              <a:ext uri="{FF2B5EF4-FFF2-40B4-BE49-F238E27FC236}">
                <a16:creationId xmlns:a16="http://schemas.microsoft.com/office/drawing/2014/main" id="{E7BD4826-0818-411E-8EC0-B051FBDFBF0E}"/>
              </a:ext>
            </a:extLst>
          </p:cNvPr>
          <p:cNvPicPr>
            <a:picLocks noChangeAspect="1"/>
          </p:cNvPicPr>
          <p:nvPr/>
        </p:nvPicPr>
        <p:blipFill>
          <a:blip r:embed="rId4"/>
          <a:stretch>
            <a:fillRect/>
          </a:stretch>
        </p:blipFill>
        <p:spPr>
          <a:xfrm>
            <a:off x="2177980" y="2913117"/>
            <a:ext cx="3571288" cy="1284380"/>
          </a:xfrm>
          <a:prstGeom prst="rect">
            <a:avLst/>
          </a:prstGeom>
          <a:ln>
            <a:solidFill>
              <a:schemeClr val="bg2"/>
            </a:solidFill>
          </a:ln>
        </p:spPr>
      </p:pic>
      <p:pic>
        <p:nvPicPr>
          <p:cNvPr id="26" name="Picture 25">
            <a:extLst>
              <a:ext uri="{FF2B5EF4-FFF2-40B4-BE49-F238E27FC236}">
                <a16:creationId xmlns:a16="http://schemas.microsoft.com/office/drawing/2014/main" id="{70C01843-4939-4522-A73D-8850848CF4DF}"/>
              </a:ext>
            </a:extLst>
          </p:cNvPr>
          <p:cNvPicPr>
            <a:picLocks noChangeAspect="1"/>
          </p:cNvPicPr>
          <p:nvPr/>
        </p:nvPicPr>
        <p:blipFill>
          <a:blip r:embed="rId5"/>
          <a:stretch>
            <a:fillRect/>
          </a:stretch>
        </p:blipFill>
        <p:spPr>
          <a:xfrm>
            <a:off x="2177980" y="4249640"/>
            <a:ext cx="3571288" cy="1527034"/>
          </a:xfrm>
          <a:prstGeom prst="rect">
            <a:avLst/>
          </a:prstGeom>
          <a:ln>
            <a:solidFill>
              <a:schemeClr val="bg2"/>
            </a:solidFill>
          </a:ln>
        </p:spPr>
      </p:pic>
      <p:pic>
        <p:nvPicPr>
          <p:cNvPr id="27" name="Picture 26">
            <a:extLst>
              <a:ext uri="{FF2B5EF4-FFF2-40B4-BE49-F238E27FC236}">
                <a16:creationId xmlns:a16="http://schemas.microsoft.com/office/drawing/2014/main" id="{3E815FD4-E85E-4F1A-A22B-85269D69C669}"/>
              </a:ext>
            </a:extLst>
          </p:cNvPr>
          <p:cNvPicPr>
            <a:picLocks noChangeAspect="1"/>
          </p:cNvPicPr>
          <p:nvPr/>
        </p:nvPicPr>
        <p:blipFill>
          <a:blip r:embed="rId6"/>
          <a:stretch>
            <a:fillRect/>
          </a:stretch>
        </p:blipFill>
        <p:spPr>
          <a:xfrm>
            <a:off x="5839315" y="1296664"/>
            <a:ext cx="3893688" cy="1570163"/>
          </a:xfrm>
          <a:prstGeom prst="rect">
            <a:avLst/>
          </a:prstGeom>
          <a:ln>
            <a:solidFill>
              <a:schemeClr val="bg2"/>
            </a:solidFill>
          </a:ln>
        </p:spPr>
      </p:pic>
      <p:pic>
        <p:nvPicPr>
          <p:cNvPr id="28" name="Picture 27">
            <a:extLst>
              <a:ext uri="{FF2B5EF4-FFF2-40B4-BE49-F238E27FC236}">
                <a16:creationId xmlns:a16="http://schemas.microsoft.com/office/drawing/2014/main" id="{D78EB0FB-646B-42EC-A5CF-7E5500915CA3}"/>
              </a:ext>
            </a:extLst>
          </p:cNvPr>
          <p:cNvPicPr>
            <a:picLocks noChangeAspect="1"/>
          </p:cNvPicPr>
          <p:nvPr/>
        </p:nvPicPr>
        <p:blipFill>
          <a:blip r:embed="rId7"/>
          <a:stretch>
            <a:fillRect/>
          </a:stretch>
        </p:blipFill>
        <p:spPr>
          <a:xfrm>
            <a:off x="5839316" y="2913118"/>
            <a:ext cx="3893688" cy="1284380"/>
          </a:xfrm>
          <a:prstGeom prst="rect">
            <a:avLst/>
          </a:prstGeom>
          <a:ln>
            <a:solidFill>
              <a:schemeClr val="bg2"/>
            </a:solidFill>
          </a:ln>
        </p:spPr>
      </p:pic>
      <p:grpSp>
        <p:nvGrpSpPr>
          <p:cNvPr id="29" name="Group 28">
            <a:extLst>
              <a:ext uri="{FF2B5EF4-FFF2-40B4-BE49-F238E27FC236}">
                <a16:creationId xmlns:a16="http://schemas.microsoft.com/office/drawing/2014/main" id="{34A1D14E-9934-466F-81A0-5B97D8140793}"/>
              </a:ext>
            </a:extLst>
          </p:cNvPr>
          <p:cNvGrpSpPr/>
          <p:nvPr/>
        </p:nvGrpSpPr>
        <p:grpSpPr>
          <a:xfrm>
            <a:off x="5839316" y="4265002"/>
            <a:ext cx="3893687" cy="1511672"/>
            <a:chOff x="4259713" y="4547395"/>
            <a:chExt cx="3213983" cy="1355598"/>
          </a:xfrm>
        </p:grpSpPr>
        <p:pic>
          <p:nvPicPr>
            <p:cNvPr id="30" name="Picture 29">
              <a:extLst>
                <a:ext uri="{FF2B5EF4-FFF2-40B4-BE49-F238E27FC236}">
                  <a16:creationId xmlns:a16="http://schemas.microsoft.com/office/drawing/2014/main" id="{373DBF4E-7BDD-4A56-9B46-FD1A73B68B11}"/>
                </a:ext>
              </a:extLst>
            </p:cNvPr>
            <p:cNvPicPr>
              <a:picLocks noChangeAspect="1"/>
            </p:cNvPicPr>
            <p:nvPr/>
          </p:nvPicPr>
          <p:blipFill rotWithShape="1">
            <a:blip r:embed="rId8"/>
            <a:srcRect b="43410"/>
            <a:stretch/>
          </p:blipFill>
          <p:spPr>
            <a:xfrm>
              <a:off x="4259713" y="4547395"/>
              <a:ext cx="3213983" cy="1355598"/>
            </a:xfrm>
            <a:prstGeom prst="rect">
              <a:avLst/>
            </a:prstGeom>
            <a:ln>
              <a:solidFill>
                <a:schemeClr val="bg2"/>
              </a:solidFill>
            </a:ln>
          </p:spPr>
        </p:pic>
        <p:pic>
          <p:nvPicPr>
            <p:cNvPr id="31" name="Picture 30">
              <a:extLst>
                <a:ext uri="{FF2B5EF4-FFF2-40B4-BE49-F238E27FC236}">
                  <a16:creationId xmlns:a16="http://schemas.microsoft.com/office/drawing/2014/main" id="{6C2D7276-D080-4248-A133-839242927D2B}"/>
                </a:ext>
              </a:extLst>
            </p:cNvPr>
            <p:cNvPicPr>
              <a:picLocks noChangeAspect="1"/>
            </p:cNvPicPr>
            <p:nvPr/>
          </p:nvPicPr>
          <p:blipFill rotWithShape="1">
            <a:blip r:embed="rId8"/>
            <a:srcRect t="62836" r="50575" b="4117"/>
            <a:stretch/>
          </p:blipFill>
          <p:spPr>
            <a:xfrm>
              <a:off x="5414772" y="5092287"/>
              <a:ext cx="1362456" cy="767243"/>
            </a:xfrm>
            <a:prstGeom prst="rect">
              <a:avLst/>
            </a:prstGeom>
            <a:ln>
              <a:solidFill>
                <a:schemeClr val="bg2"/>
              </a:solidFill>
            </a:ln>
          </p:spPr>
        </p:pic>
      </p:grpSp>
      <p:sp>
        <p:nvSpPr>
          <p:cNvPr id="2" name="Callout: Line 1">
            <a:extLst>
              <a:ext uri="{FF2B5EF4-FFF2-40B4-BE49-F238E27FC236}">
                <a16:creationId xmlns:a16="http://schemas.microsoft.com/office/drawing/2014/main" id="{483959B8-D985-4598-91DB-B09E5C1319BB}"/>
              </a:ext>
            </a:extLst>
          </p:cNvPr>
          <p:cNvSpPr/>
          <p:nvPr/>
        </p:nvSpPr>
        <p:spPr>
          <a:xfrm>
            <a:off x="10285722" y="1499494"/>
            <a:ext cx="1545464" cy="978794"/>
          </a:xfrm>
          <a:prstGeom prst="borderCallout1">
            <a:avLst>
              <a:gd name="adj1" fmla="val 18750"/>
              <a:gd name="adj2" fmla="val -8333"/>
              <a:gd name="adj3" fmla="val -2616"/>
              <a:gd name="adj4" fmla="val -108431"/>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Independent Capacity Building</a:t>
            </a:r>
            <a:endParaRPr lang="en-ID" dirty="0"/>
          </a:p>
        </p:txBody>
      </p:sp>
      <p:sp>
        <p:nvSpPr>
          <p:cNvPr id="14" name="Callout: Line 13">
            <a:extLst>
              <a:ext uri="{FF2B5EF4-FFF2-40B4-BE49-F238E27FC236}">
                <a16:creationId xmlns:a16="http://schemas.microsoft.com/office/drawing/2014/main" id="{2B591849-9C41-44D3-BACD-D081EE1CA6CC}"/>
              </a:ext>
            </a:extLst>
          </p:cNvPr>
          <p:cNvSpPr/>
          <p:nvPr/>
        </p:nvSpPr>
        <p:spPr>
          <a:xfrm>
            <a:off x="10285722" y="3065910"/>
            <a:ext cx="1545464" cy="329998"/>
          </a:xfrm>
          <a:prstGeom prst="borderCallout1">
            <a:avLst>
              <a:gd name="adj1" fmla="val 18750"/>
              <a:gd name="adj2" fmla="val -8333"/>
              <a:gd name="adj3" fmla="val -2616"/>
              <a:gd name="adj4" fmla="val -108431"/>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e-portfolio</a:t>
            </a:r>
            <a:endParaRPr lang="en-ID" dirty="0"/>
          </a:p>
        </p:txBody>
      </p:sp>
      <p:sp>
        <p:nvSpPr>
          <p:cNvPr id="15" name="Callout: Line 14">
            <a:extLst>
              <a:ext uri="{FF2B5EF4-FFF2-40B4-BE49-F238E27FC236}">
                <a16:creationId xmlns:a16="http://schemas.microsoft.com/office/drawing/2014/main" id="{54B5A4BB-4C30-4CAF-97DE-766751801E35}"/>
              </a:ext>
            </a:extLst>
          </p:cNvPr>
          <p:cNvSpPr/>
          <p:nvPr/>
        </p:nvSpPr>
        <p:spPr>
          <a:xfrm>
            <a:off x="10285722" y="4531441"/>
            <a:ext cx="1545464" cy="625653"/>
          </a:xfrm>
          <a:prstGeom prst="borderCallout1">
            <a:avLst>
              <a:gd name="adj1" fmla="val 18750"/>
              <a:gd name="adj2" fmla="val -8333"/>
              <a:gd name="adj3" fmla="val 16"/>
              <a:gd name="adj4" fmla="val -82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Merdeka Curriculum</a:t>
            </a:r>
            <a:endParaRPr lang="en-ID" dirty="0"/>
          </a:p>
        </p:txBody>
      </p:sp>
      <p:sp>
        <p:nvSpPr>
          <p:cNvPr id="3" name="Callout: Line 2">
            <a:extLst>
              <a:ext uri="{FF2B5EF4-FFF2-40B4-BE49-F238E27FC236}">
                <a16:creationId xmlns:a16="http://schemas.microsoft.com/office/drawing/2014/main" id="{B7D1279E-35B9-4145-AF17-78B4EDC637D5}"/>
              </a:ext>
            </a:extLst>
          </p:cNvPr>
          <p:cNvSpPr/>
          <p:nvPr/>
        </p:nvSpPr>
        <p:spPr>
          <a:xfrm>
            <a:off x="360814" y="2162768"/>
            <a:ext cx="1313544" cy="1090921"/>
          </a:xfrm>
          <a:prstGeom prst="borderCallout1">
            <a:avLst>
              <a:gd name="adj1" fmla="val 61250"/>
              <a:gd name="adj2" fmla="val 105645"/>
              <a:gd name="adj3" fmla="val 79445"/>
              <a:gd name="adj4" fmla="val 1831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Students Assessment</a:t>
            </a:r>
            <a:endParaRPr lang="en-ID" dirty="0"/>
          </a:p>
        </p:txBody>
      </p:sp>
      <p:sp>
        <p:nvSpPr>
          <p:cNvPr id="17" name="Callout: Line 16">
            <a:extLst>
              <a:ext uri="{FF2B5EF4-FFF2-40B4-BE49-F238E27FC236}">
                <a16:creationId xmlns:a16="http://schemas.microsoft.com/office/drawing/2014/main" id="{DA81F723-B074-4C7E-A010-024CD7487AFB}"/>
              </a:ext>
            </a:extLst>
          </p:cNvPr>
          <p:cNvSpPr/>
          <p:nvPr/>
        </p:nvSpPr>
        <p:spPr>
          <a:xfrm>
            <a:off x="360814" y="3914214"/>
            <a:ext cx="1313544" cy="1090921"/>
          </a:xfrm>
          <a:prstGeom prst="borderCallout1">
            <a:avLst>
              <a:gd name="adj1" fmla="val 61250"/>
              <a:gd name="adj2" fmla="val 105645"/>
              <a:gd name="adj3" fmla="val 49931"/>
              <a:gd name="adj4" fmla="val 143953"/>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Teaching &amp; Learning Resources</a:t>
            </a:r>
            <a:endParaRPr lang="en-ID" dirty="0"/>
          </a:p>
        </p:txBody>
      </p:sp>
    </p:spTree>
    <p:extLst>
      <p:ext uri="{BB962C8B-B14F-4D97-AF65-F5344CB8AC3E}">
        <p14:creationId xmlns:p14="http://schemas.microsoft.com/office/powerpoint/2010/main" val="1580511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79D18-242B-43D2-8058-310A791D008B}"/>
              </a:ext>
            </a:extLst>
          </p:cNvPr>
          <p:cNvSpPr>
            <a:spLocks noGrp="1"/>
          </p:cNvSpPr>
          <p:nvPr>
            <p:ph type="title"/>
          </p:nvPr>
        </p:nvSpPr>
        <p:spPr>
          <a:xfrm>
            <a:off x="838200" y="365126"/>
            <a:ext cx="10515600" cy="839078"/>
          </a:xfrm>
        </p:spPr>
        <p:txBody>
          <a:bodyPr>
            <a:normAutofit/>
          </a:bodyPr>
          <a:lstStyle/>
          <a:p>
            <a:r>
              <a:rPr lang="en-ID" sz="4000" b="1" dirty="0">
                <a:latin typeface="+mn-lt"/>
              </a:rPr>
              <a:t>4. Home students/parents</a:t>
            </a:r>
            <a:endParaRPr lang="en-ID" sz="4800" dirty="0"/>
          </a:p>
        </p:txBody>
      </p:sp>
      <p:sp>
        <p:nvSpPr>
          <p:cNvPr id="5" name="TextBox 4">
            <a:extLst>
              <a:ext uri="{FF2B5EF4-FFF2-40B4-BE49-F238E27FC236}">
                <a16:creationId xmlns:a16="http://schemas.microsoft.com/office/drawing/2014/main" id="{B4A750C0-30F3-4A67-9BF5-B64E981E30C3}"/>
              </a:ext>
            </a:extLst>
          </p:cNvPr>
          <p:cNvSpPr txBox="1"/>
          <p:nvPr/>
        </p:nvSpPr>
        <p:spPr>
          <a:xfrm>
            <a:off x="5638492" y="1458566"/>
            <a:ext cx="6067774" cy="646331"/>
          </a:xfrm>
          <a:prstGeom prst="rect">
            <a:avLst/>
          </a:prstGeom>
          <a:noFill/>
        </p:spPr>
        <p:txBody>
          <a:bodyPr wrap="square">
            <a:spAutoFit/>
          </a:bodyPr>
          <a:lstStyle/>
          <a:p>
            <a:pPr marL="285750" indent="-285750">
              <a:buFont typeface="Arial" panose="020B0604020202020204" pitchFamily="34" charset="0"/>
              <a:buChar char="•"/>
            </a:pPr>
            <a:r>
              <a:rPr lang="en-US" sz="1800" b="0" i="0" u="none" strike="noStrike" dirty="0">
                <a:solidFill>
                  <a:srgbClr val="202124"/>
                </a:solidFill>
                <a:effectLst/>
                <a:latin typeface="Calibri" panose="020F0502020204030204" pitchFamily="34" charset="0"/>
              </a:rPr>
              <a:t>In 2020, many students and parents reported </a:t>
            </a:r>
            <a:r>
              <a:rPr lang="en-US" sz="1800" b="1" i="0" u="none" strike="noStrike" dirty="0">
                <a:solidFill>
                  <a:srgbClr val="FF0000"/>
                </a:solidFill>
                <a:effectLst/>
                <a:latin typeface="Calibri" panose="020F0502020204030204" pitchFamily="34" charset="0"/>
              </a:rPr>
              <a:t>not receiving feedback </a:t>
            </a:r>
            <a:r>
              <a:rPr lang="en-US" sz="1800" b="0" i="0" u="none" strike="noStrike" dirty="0">
                <a:solidFill>
                  <a:srgbClr val="202124"/>
                </a:solidFill>
                <a:effectLst/>
                <a:latin typeface="Calibri" panose="020F0502020204030204" pitchFamily="34" charset="0"/>
              </a:rPr>
              <a:t>from teachers on assignments or exams¹</a:t>
            </a:r>
            <a:endParaRPr lang="en-ID" dirty="0"/>
          </a:p>
        </p:txBody>
      </p:sp>
      <p:sp>
        <p:nvSpPr>
          <p:cNvPr id="9" name="TextBox 8">
            <a:extLst>
              <a:ext uri="{FF2B5EF4-FFF2-40B4-BE49-F238E27FC236}">
                <a16:creationId xmlns:a16="http://schemas.microsoft.com/office/drawing/2014/main" id="{F66D4905-BB63-4B03-8C29-E3DC067E40E3}"/>
              </a:ext>
            </a:extLst>
          </p:cNvPr>
          <p:cNvSpPr txBox="1"/>
          <p:nvPr/>
        </p:nvSpPr>
        <p:spPr>
          <a:xfrm>
            <a:off x="952499" y="5029885"/>
            <a:ext cx="3948685" cy="707886"/>
          </a:xfrm>
          <a:prstGeom prst="rect">
            <a:avLst/>
          </a:prstGeom>
          <a:noFill/>
        </p:spPr>
        <p:txBody>
          <a:bodyPr wrap="square">
            <a:spAutoFit/>
          </a:bodyPr>
          <a:lstStyle/>
          <a:p>
            <a:r>
              <a:rPr lang="en-US" sz="1000" dirty="0">
                <a:solidFill>
                  <a:srgbClr val="202124"/>
                </a:solidFill>
                <a:latin typeface="+mj-lt"/>
              </a:rPr>
              <a:t>_______________________</a:t>
            </a:r>
            <a:endParaRPr lang="en-US" sz="1000" b="0" i="0" u="none" strike="noStrike" dirty="0">
              <a:solidFill>
                <a:srgbClr val="202124"/>
              </a:solidFill>
              <a:effectLst/>
              <a:latin typeface="+mj-lt"/>
            </a:endParaRPr>
          </a:p>
          <a:p>
            <a:r>
              <a:rPr lang="en-US" sz="1000" b="0" i="0" u="none" strike="noStrike" dirty="0">
                <a:solidFill>
                  <a:srgbClr val="202124"/>
                </a:solidFill>
                <a:effectLst/>
                <a:latin typeface="+mj-lt"/>
              </a:rPr>
              <a:t>1 World Bank Group, ‘EdTech in Indonesia- Ready for take-off?, 2020</a:t>
            </a:r>
          </a:p>
          <a:p>
            <a:r>
              <a:rPr lang="en-US" sz="1000" dirty="0">
                <a:solidFill>
                  <a:srgbClr val="202124"/>
                </a:solidFill>
                <a:latin typeface="+mj-lt"/>
              </a:rPr>
              <a:t>2 Strengthening Digital Learning Across Indonesia: Research Summary, UNICEF, 2020, p.4</a:t>
            </a:r>
            <a:endParaRPr lang="en-ID" sz="1000" dirty="0">
              <a:solidFill>
                <a:srgbClr val="202124"/>
              </a:solidFill>
              <a:latin typeface="+mj-lt"/>
            </a:endParaRPr>
          </a:p>
        </p:txBody>
      </p:sp>
      <p:sp>
        <p:nvSpPr>
          <p:cNvPr id="11" name="TextBox 10">
            <a:extLst>
              <a:ext uri="{FF2B5EF4-FFF2-40B4-BE49-F238E27FC236}">
                <a16:creationId xmlns:a16="http://schemas.microsoft.com/office/drawing/2014/main" id="{41692364-274F-41DF-958D-34F3677B34CE}"/>
              </a:ext>
            </a:extLst>
          </p:cNvPr>
          <p:cNvSpPr txBox="1"/>
          <p:nvPr/>
        </p:nvSpPr>
        <p:spPr>
          <a:xfrm>
            <a:off x="5618604" y="2443820"/>
            <a:ext cx="5628862" cy="646331"/>
          </a:xfrm>
          <a:prstGeom prst="rect">
            <a:avLst/>
          </a:prstGeom>
          <a:noFill/>
        </p:spPr>
        <p:txBody>
          <a:bodyPr wrap="square">
            <a:spAutoFit/>
          </a:bodyPr>
          <a:lstStyle/>
          <a:p>
            <a:pPr marL="285750" indent="-285750">
              <a:buFont typeface="Arial" panose="020B0604020202020204" pitchFamily="34" charset="0"/>
              <a:buChar char="•"/>
            </a:pPr>
            <a:r>
              <a:rPr lang="en-US" sz="1800" b="0" i="0" u="none" strike="noStrike" dirty="0">
                <a:solidFill>
                  <a:srgbClr val="202124"/>
                </a:solidFill>
                <a:effectLst/>
                <a:latin typeface="Calibri" panose="020F0502020204030204" pitchFamily="34" charset="0"/>
              </a:rPr>
              <a:t>Unequal access, low bandwidth and concentrated in more populated developed urban areas</a:t>
            </a:r>
            <a:endParaRPr lang="en-ID" dirty="0"/>
          </a:p>
        </p:txBody>
      </p:sp>
      <p:sp>
        <p:nvSpPr>
          <p:cNvPr id="13" name="TextBox 12">
            <a:extLst>
              <a:ext uri="{FF2B5EF4-FFF2-40B4-BE49-F238E27FC236}">
                <a16:creationId xmlns:a16="http://schemas.microsoft.com/office/drawing/2014/main" id="{FD079BE2-5494-403E-AAC5-BABBF6A1C6AC}"/>
              </a:ext>
            </a:extLst>
          </p:cNvPr>
          <p:cNvSpPr txBox="1"/>
          <p:nvPr/>
        </p:nvSpPr>
        <p:spPr>
          <a:xfrm>
            <a:off x="5618604" y="3564778"/>
            <a:ext cx="6067774" cy="1477328"/>
          </a:xfrm>
          <a:prstGeom prst="rect">
            <a:avLst/>
          </a:prstGeom>
          <a:noFill/>
        </p:spPr>
        <p:txBody>
          <a:bodyPr wrap="square">
            <a:spAutoFit/>
          </a:bodyPr>
          <a:lstStyle/>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MoECRT and MoRA (2020) partnered with telecommunications operators to </a:t>
            </a:r>
            <a:r>
              <a:rPr lang="en-US" sz="1800" b="1" i="0" u="none" strike="noStrike" dirty="0">
                <a:solidFill>
                  <a:srgbClr val="FF0000"/>
                </a:solidFill>
                <a:effectLst/>
                <a:latin typeface="Calibri" panose="020F0502020204030204" pitchFamily="34" charset="0"/>
              </a:rPr>
              <a:t>distribute free internet quotas </a:t>
            </a:r>
            <a:r>
              <a:rPr lang="en-US" sz="1800" b="0" i="0" u="none" strike="noStrike" dirty="0">
                <a:solidFill>
                  <a:srgbClr val="000000"/>
                </a:solidFill>
                <a:effectLst/>
                <a:latin typeface="Calibri" panose="020F0502020204030204" pitchFamily="34" charset="0"/>
              </a:rPr>
              <a:t>for teachers, students, university students, and lecturers to maintain the continuity and quality of education during the pandemic</a:t>
            </a:r>
            <a:endParaRPr lang="en-ID" dirty="0"/>
          </a:p>
        </p:txBody>
      </p:sp>
      <p:grpSp>
        <p:nvGrpSpPr>
          <p:cNvPr id="10" name="Group 9">
            <a:extLst>
              <a:ext uri="{FF2B5EF4-FFF2-40B4-BE49-F238E27FC236}">
                <a16:creationId xmlns:a16="http://schemas.microsoft.com/office/drawing/2014/main" id="{FB02E19B-5E77-448D-9A6B-223F84E30BE8}"/>
              </a:ext>
            </a:extLst>
          </p:cNvPr>
          <p:cNvGrpSpPr/>
          <p:nvPr/>
        </p:nvGrpSpPr>
        <p:grpSpPr>
          <a:xfrm>
            <a:off x="885925" y="1407112"/>
            <a:ext cx="4117973" cy="3588949"/>
            <a:chOff x="6765503" y="530943"/>
            <a:chExt cx="4948170" cy="4465154"/>
          </a:xfrm>
        </p:grpSpPr>
        <p:grpSp>
          <p:nvGrpSpPr>
            <p:cNvPr id="12" name="그룹 8">
              <a:extLst>
                <a:ext uri="{FF2B5EF4-FFF2-40B4-BE49-F238E27FC236}">
                  <a16:creationId xmlns:a16="http://schemas.microsoft.com/office/drawing/2014/main" id="{C8E96F86-3A1B-44C8-90D8-9E0EB73A3D88}"/>
                </a:ext>
              </a:extLst>
            </p:cNvPr>
            <p:cNvGrpSpPr/>
            <p:nvPr/>
          </p:nvGrpSpPr>
          <p:grpSpPr>
            <a:xfrm>
              <a:off x="6765503" y="530943"/>
              <a:ext cx="4948170" cy="4465154"/>
              <a:chOff x="4406922" y="1835575"/>
              <a:chExt cx="3374514" cy="3074347"/>
            </a:xfrm>
          </p:grpSpPr>
          <p:sp>
            <p:nvSpPr>
              <p:cNvPr id="18" name="Freeform 20">
                <a:extLst>
                  <a:ext uri="{FF2B5EF4-FFF2-40B4-BE49-F238E27FC236}">
                    <a16:creationId xmlns:a16="http://schemas.microsoft.com/office/drawing/2014/main" id="{E4BE7492-A26A-4AC2-8A3E-48AFDAB35EDC}"/>
                  </a:ext>
                </a:extLst>
              </p:cNvPr>
              <p:cNvSpPr>
                <a:spLocks/>
              </p:cNvSpPr>
              <p:nvPr/>
            </p:nvSpPr>
            <p:spPr bwMode="auto">
              <a:xfrm>
                <a:off x="5253191" y="1879651"/>
                <a:ext cx="2340560" cy="1687967"/>
              </a:xfrm>
              <a:custGeom>
                <a:avLst/>
                <a:gdLst>
                  <a:gd name="connsiteX0" fmla="*/ 1634846 w 2138022"/>
                  <a:gd name="connsiteY0" fmla="*/ 2638954 h 2647376"/>
                  <a:gd name="connsiteX1" fmla="*/ 1636616 w 2138022"/>
                  <a:gd name="connsiteY1" fmla="*/ 2641686 h 2647376"/>
                  <a:gd name="connsiteX2" fmla="*/ 1631537 w 2138022"/>
                  <a:gd name="connsiteY2" fmla="*/ 2647376 h 2647376"/>
                  <a:gd name="connsiteX3" fmla="*/ 1634846 w 2138022"/>
                  <a:gd name="connsiteY3" fmla="*/ 2638954 h 2647376"/>
                  <a:gd name="connsiteX4" fmla="*/ 191284 w 2138022"/>
                  <a:gd name="connsiteY4" fmla="*/ 0 h 2647376"/>
                  <a:gd name="connsiteX5" fmla="*/ 1429002 w 2138022"/>
                  <a:gd name="connsiteY5" fmla="*/ 0 h 2647376"/>
                  <a:gd name="connsiteX6" fmla="*/ 1680296 w 2138022"/>
                  <a:gd name="connsiteY6" fmla="*/ 146243 h 2647376"/>
                  <a:gd name="connsiteX7" fmla="*/ 2138022 w 2138022"/>
                  <a:gd name="connsiteY7" fmla="*/ 939458 h 2647376"/>
                  <a:gd name="connsiteX8" fmla="*/ 1207798 w 2138022"/>
                  <a:gd name="connsiteY8" fmla="*/ 1541901 h 2647376"/>
                  <a:gd name="connsiteX9" fmla="*/ 491337 w 2138022"/>
                  <a:gd name="connsiteY9" fmla="*/ 299986 h 2647376"/>
                  <a:gd name="connsiteX10" fmla="*/ 0 w 2138022"/>
                  <a:gd name="connsiteY10" fmla="*/ 74996 h 2647376"/>
                  <a:gd name="connsiteX11" fmla="*/ 191284 w 2138022"/>
                  <a:gd name="connsiteY11" fmla="*/ 0 h 2647376"/>
                  <a:gd name="connsiteX0" fmla="*/ 1631537 w 2138022"/>
                  <a:gd name="connsiteY0" fmla="*/ 2647376 h 2647376"/>
                  <a:gd name="connsiteX1" fmla="*/ 1636616 w 2138022"/>
                  <a:gd name="connsiteY1" fmla="*/ 2641686 h 2647376"/>
                  <a:gd name="connsiteX2" fmla="*/ 1631537 w 2138022"/>
                  <a:gd name="connsiteY2" fmla="*/ 2647376 h 2647376"/>
                  <a:gd name="connsiteX3" fmla="*/ 191284 w 2138022"/>
                  <a:gd name="connsiteY3" fmla="*/ 0 h 2647376"/>
                  <a:gd name="connsiteX4" fmla="*/ 1429002 w 2138022"/>
                  <a:gd name="connsiteY4" fmla="*/ 0 h 2647376"/>
                  <a:gd name="connsiteX5" fmla="*/ 1680296 w 2138022"/>
                  <a:gd name="connsiteY5" fmla="*/ 146243 h 2647376"/>
                  <a:gd name="connsiteX6" fmla="*/ 2138022 w 2138022"/>
                  <a:gd name="connsiteY6" fmla="*/ 939458 h 2647376"/>
                  <a:gd name="connsiteX7" fmla="*/ 1207798 w 2138022"/>
                  <a:gd name="connsiteY7" fmla="*/ 1541901 h 2647376"/>
                  <a:gd name="connsiteX8" fmla="*/ 491337 w 2138022"/>
                  <a:gd name="connsiteY8" fmla="*/ 299986 h 2647376"/>
                  <a:gd name="connsiteX9" fmla="*/ 0 w 2138022"/>
                  <a:gd name="connsiteY9" fmla="*/ 74996 h 2647376"/>
                  <a:gd name="connsiteX10" fmla="*/ 191284 w 2138022"/>
                  <a:gd name="connsiteY10" fmla="*/ 0 h 2647376"/>
                  <a:gd name="connsiteX0" fmla="*/ 191284 w 2138022"/>
                  <a:gd name="connsiteY0" fmla="*/ 0 h 1541901"/>
                  <a:gd name="connsiteX1" fmla="*/ 1429002 w 2138022"/>
                  <a:gd name="connsiteY1" fmla="*/ 0 h 1541901"/>
                  <a:gd name="connsiteX2" fmla="*/ 1680296 w 2138022"/>
                  <a:gd name="connsiteY2" fmla="*/ 146243 h 1541901"/>
                  <a:gd name="connsiteX3" fmla="*/ 2138022 w 2138022"/>
                  <a:gd name="connsiteY3" fmla="*/ 939458 h 1541901"/>
                  <a:gd name="connsiteX4" fmla="*/ 1207798 w 2138022"/>
                  <a:gd name="connsiteY4" fmla="*/ 1541901 h 1541901"/>
                  <a:gd name="connsiteX5" fmla="*/ 491337 w 2138022"/>
                  <a:gd name="connsiteY5" fmla="*/ 299986 h 1541901"/>
                  <a:gd name="connsiteX6" fmla="*/ 0 w 2138022"/>
                  <a:gd name="connsiteY6" fmla="*/ 74996 h 1541901"/>
                  <a:gd name="connsiteX7" fmla="*/ 191284 w 2138022"/>
                  <a:gd name="connsiteY7" fmla="*/ 0 h 15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8022" h="1541901">
                    <a:moveTo>
                      <a:pt x="191284" y="0"/>
                    </a:moveTo>
                    <a:lnTo>
                      <a:pt x="1429002" y="0"/>
                    </a:lnTo>
                    <a:cubicBezTo>
                      <a:pt x="1522768" y="0"/>
                      <a:pt x="1635288" y="67497"/>
                      <a:pt x="1680296" y="146243"/>
                    </a:cubicBezTo>
                    <a:lnTo>
                      <a:pt x="2138022" y="939458"/>
                    </a:lnTo>
                    <a:lnTo>
                      <a:pt x="1207798" y="1541901"/>
                    </a:lnTo>
                    <a:lnTo>
                      <a:pt x="491337" y="299986"/>
                    </a:lnTo>
                    <a:cubicBezTo>
                      <a:pt x="360063" y="71247"/>
                      <a:pt x="168780" y="-3750"/>
                      <a:pt x="0" y="74996"/>
                    </a:cubicBezTo>
                    <a:cubicBezTo>
                      <a:pt x="56260" y="29999"/>
                      <a:pt x="127523" y="0"/>
                      <a:pt x="191284" y="0"/>
                    </a:cubicBezTo>
                    <a:close/>
                  </a:path>
                </a:pathLst>
              </a:custGeom>
              <a:gradFill flip="none" rotWithShape="1">
                <a:gsLst>
                  <a:gs pos="0">
                    <a:schemeClr val="accent4"/>
                  </a:gs>
                  <a:gs pos="59000">
                    <a:schemeClr val="accent4">
                      <a:lumMod val="98000"/>
                    </a:schemeClr>
                  </a:gs>
                  <a:gs pos="88000">
                    <a:schemeClr val="accent4">
                      <a:lumMod val="35000"/>
                    </a:scheme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ko-KR" altLang="en-US" sz="2700" dirty="0"/>
              </a:p>
            </p:txBody>
          </p:sp>
          <p:sp>
            <p:nvSpPr>
              <p:cNvPr id="19" name="Freeform 74">
                <a:extLst>
                  <a:ext uri="{FF2B5EF4-FFF2-40B4-BE49-F238E27FC236}">
                    <a16:creationId xmlns:a16="http://schemas.microsoft.com/office/drawing/2014/main" id="{4DA4CADD-3D00-48B9-8C18-E3D73F3F089A}"/>
                  </a:ext>
                </a:extLst>
              </p:cNvPr>
              <p:cNvSpPr>
                <a:spLocks/>
              </p:cNvSpPr>
              <p:nvPr/>
            </p:nvSpPr>
            <p:spPr bwMode="auto">
              <a:xfrm>
                <a:off x="6288400" y="3682379"/>
                <a:ext cx="1310149" cy="1227543"/>
              </a:xfrm>
              <a:custGeom>
                <a:avLst/>
                <a:gdLst>
                  <a:gd name="connsiteX0" fmla="*/ 0 w 1196777"/>
                  <a:gd name="connsiteY0" fmla="*/ 5276 h 1121319"/>
                  <a:gd name="connsiteX1" fmla="*/ 308095 w 1196777"/>
                  <a:gd name="connsiteY1" fmla="*/ 15507 h 1121319"/>
                  <a:gd name="connsiteX2" fmla="*/ 560126 w 1196777"/>
                  <a:gd name="connsiteY2" fmla="*/ 176723 h 1121319"/>
                  <a:gd name="connsiteX3" fmla="*/ 1065618 w 1196777"/>
                  <a:gd name="connsiteY3" fmla="*/ 176723 h 1121319"/>
                  <a:gd name="connsiteX4" fmla="*/ 1196777 w 1196777"/>
                  <a:gd name="connsiteY4" fmla="*/ 165439 h 1121319"/>
                  <a:gd name="connsiteX5" fmla="*/ 731862 w 1196777"/>
                  <a:gd name="connsiteY5" fmla="*/ 975149 h 1121319"/>
                  <a:gd name="connsiteX6" fmla="*/ 476687 w 1196777"/>
                  <a:gd name="connsiteY6" fmla="*/ 1121319 h 1121319"/>
                  <a:gd name="connsiteX7" fmla="*/ 28575 w 1196777"/>
                  <a:gd name="connsiteY7" fmla="*/ 1121319 h 1121319"/>
                  <a:gd name="connsiteX8" fmla="*/ 0 w 1196777"/>
                  <a:gd name="connsiteY8" fmla="*/ 5276 h 1121319"/>
                  <a:gd name="connsiteX0" fmla="*/ 0 w 1196777"/>
                  <a:gd name="connsiteY0" fmla="*/ 5276 h 1121319"/>
                  <a:gd name="connsiteX1" fmla="*/ 498595 w 1196777"/>
                  <a:gd name="connsiteY1" fmla="*/ 15507 h 1121319"/>
                  <a:gd name="connsiteX2" fmla="*/ 560126 w 1196777"/>
                  <a:gd name="connsiteY2" fmla="*/ 176723 h 1121319"/>
                  <a:gd name="connsiteX3" fmla="*/ 1065618 w 1196777"/>
                  <a:gd name="connsiteY3" fmla="*/ 176723 h 1121319"/>
                  <a:gd name="connsiteX4" fmla="*/ 1196777 w 1196777"/>
                  <a:gd name="connsiteY4" fmla="*/ 165439 h 1121319"/>
                  <a:gd name="connsiteX5" fmla="*/ 731862 w 1196777"/>
                  <a:gd name="connsiteY5" fmla="*/ 975149 h 1121319"/>
                  <a:gd name="connsiteX6" fmla="*/ 476687 w 1196777"/>
                  <a:gd name="connsiteY6" fmla="*/ 1121319 h 1121319"/>
                  <a:gd name="connsiteX7" fmla="*/ 28575 w 1196777"/>
                  <a:gd name="connsiteY7" fmla="*/ 1121319 h 1121319"/>
                  <a:gd name="connsiteX8" fmla="*/ 0 w 1196777"/>
                  <a:gd name="connsiteY8" fmla="*/ 5276 h 11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777" h="1121319">
                    <a:moveTo>
                      <a:pt x="0" y="5276"/>
                    </a:moveTo>
                    <a:cubicBezTo>
                      <a:pt x="119762" y="6915"/>
                      <a:pt x="405241" y="-13067"/>
                      <a:pt x="498595" y="15507"/>
                    </a:cubicBezTo>
                    <a:cubicBezTo>
                      <a:pt x="591949" y="44081"/>
                      <a:pt x="465622" y="149854"/>
                      <a:pt x="560126" y="176723"/>
                    </a:cubicBezTo>
                    <a:cubicBezTo>
                      <a:pt x="654630" y="203592"/>
                      <a:pt x="897121" y="176723"/>
                      <a:pt x="1065618" y="176723"/>
                    </a:cubicBezTo>
                    <a:cubicBezTo>
                      <a:pt x="1171631" y="174907"/>
                      <a:pt x="1155629" y="172962"/>
                      <a:pt x="1196777" y="165439"/>
                    </a:cubicBezTo>
                    <a:lnTo>
                      <a:pt x="731862" y="975149"/>
                    </a:lnTo>
                    <a:cubicBezTo>
                      <a:pt x="682999" y="1057637"/>
                      <a:pt x="570413" y="1121319"/>
                      <a:pt x="476687" y="1121319"/>
                    </a:cubicBezTo>
                    <a:lnTo>
                      <a:pt x="28575" y="1121319"/>
                    </a:lnTo>
                    <a:cubicBezTo>
                      <a:pt x="28575" y="749305"/>
                      <a:pt x="0" y="377290"/>
                      <a:pt x="0" y="5276"/>
                    </a:cubicBezTo>
                    <a:close/>
                  </a:path>
                </a:pathLst>
              </a:custGeom>
              <a:gradFill flip="none" rotWithShape="1">
                <a:gsLst>
                  <a:gs pos="0">
                    <a:schemeClr val="accent3"/>
                  </a:gs>
                  <a:gs pos="30000">
                    <a:schemeClr val="accent3"/>
                  </a:gs>
                  <a:gs pos="62000">
                    <a:schemeClr val="accent3">
                      <a:lumMod val="57000"/>
                    </a:schemeClr>
                  </a:gs>
                </a:gsLst>
                <a:lin ang="20400000" scaled="0"/>
                <a:tileRect/>
              </a:gradFill>
              <a:ln>
                <a:noFill/>
              </a:ln>
            </p:spPr>
            <p:txBody>
              <a:bodyPr vert="horz" wrap="square" lIns="91440" tIns="45720" rIns="91440" bIns="45720" numCol="1" anchor="t" anchorCtr="0" compatLnSpc="1">
                <a:prstTxWarp prst="textNoShape">
                  <a:avLst/>
                </a:prstTxWarp>
              </a:bodyPr>
              <a:lstStyle/>
              <a:p>
                <a:endParaRPr lang="ko-KR" altLang="en-US" sz="2700" dirty="0"/>
              </a:p>
            </p:txBody>
          </p:sp>
          <p:sp>
            <p:nvSpPr>
              <p:cNvPr id="20" name="Freeform 12">
                <a:extLst>
                  <a:ext uri="{FF2B5EF4-FFF2-40B4-BE49-F238E27FC236}">
                    <a16:creationId xmlns:a16="http://schemas.microsoft.com/office/drawing/2014/main" id="{84FEB6DD-6E9F-4AD5-AC0E-F15C0044C9E2}"/>
                  </a:ext>
                </a:extLst>
              </p:cNvPr>
              <p:cNvSpPr>
                <a:spLocks/>
              </p:cNvSpPr>
              <p:nvPr/>
            </p:nvSpPr>
            <p:spPr bwMode="auto">
              <a:xfrm>
                <a:off x="4406922" y="1835575"/>
                <a:ext cx="2598140" cy="2900532"/>
              </a:xfrm>
              <a:custGeom>
                <a:avLst/>
                <a:gdLst>
                  <a:gd name="T0" fmla="*/ 13 w 630"/>
                  <a:gd name="T1" fmla="*/ 406 h 704"/>
                  <a:gd name="T2" fmla="*/ 177 w 630"/>
                  <a:gd name="T3" fmla="*/ 692 h 704"/>
                  <a:gd name="T4" fmla="*/ 186 w 630"/>
                  <a:gd name="T5" fmla="*/ 704 h 704"/>
                  <a:gd name="T6" fmla="*/ 199 w 630"/>
                  <a:gd name="T7" fmla="*/ 591 h 704"/>
                  <a:gd name="T8" fmla="*/ 492 w 630"/>
                  <a:gd name="T9" fmla="*/ 83 h 704"/>
                  <a:gd name="T10" fmla="*/ 630 w 630"/>
                  <a:gd name="T11" fmla="*/ 27 h 704"/>
                  <a:gd name="T12" fmla="*/ 575 w 630"/>
                  <a:gd name="T13" fmla="*/ 3 h 704"/>
                  <a:gd name="T14" fmla="*/ 245 w 630"/>
                  <a:gd name="T15" fmla="*/ 3 h 704"/>
                  <a:gd name="T16" fmla="*/ 177 w 630"/>
                  <a:gd name="T17" fmla="*/ 43 h 704"/>
                  <a:gd name="T18" fmla="*/ 13 w 630"/>
                  <a:gd name="T19" fmla="*/ 328 h 704"/>
                  <a:gd name="T20" fmla="*/ 13 w 630"/>
                  <a:gd name="T21" fmla="*/ 40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0" h="704">
                    <a:moveTo>
                      <a:pt x="13" y="406"/>
                    </a:moveTo>
                    <a:cubicBezTo>
                      <a:pt x="177" y="692"/>
                      <a:pt x="177" y="692"/>
                      <a:pt x="177" y="692"/>
                    </a:cubicBezTo>
                    <a:cubicBezTo>
                      <a:pt x="180" y="696"/>
                      <a:pt x="183" y="700"/>
                      <a:pt x="186" y="704"/>
                    </a:cubicBezTo>
                    <a:cubicBezTo>
                      <a:pt x="171" y="674"/>
                      <a:pt x="174" y="634"/>
                      <a:pt x="199" y="591"/>
                    </a:cubicBezTo>
                    <a:cubicBezTo>
                      <a:pt x="492" y="83"/>
                      <a:pt x="492" y="83"/>
                      <a:pt x="492" y="83"/>
                    </a:cubicBezTo>
                    <a:cubicBezTo>
                      <a:pt x="529" y="19"/>
                      <a:pt x="583" y="0"/>
                      <a:pt x="630" y="27"/>
                    </a:cubicBezTo>
                    <a:cubicBezTo>
                      <a:pt x="615" y="13"/>
                      <a:pt x="593" y="3"/>
                      <a:pt x="575" y="3"/>
                    </a:cubicBezTo>
                    <a:cubicBezTo>
                      <a:pt x="245" y="3"/>
                      <a:pt x="245" y="3"/>
                      <a:pt x="245" y="3"/>
                    </a:cubicBezTo>
                    <a:cubicBezTo>
                      <a:pt x="220" y="3"/>
                      <a:pt x="190" y="21"/>
                      <a:pt x="177" y="43"/>
                    </a:cubicBezTo>
                    <a:cubicBezTo>
                      <a:pt x="13" y="328"/>
                      <a:pt x="13" y="328"/>
                      <a:pt x="13" y="328"/>
                    </a:cubicBezTo>
                    <a:cubicBezTo>
                      <a:pt x="0" y="350"/>
                      <a:pt x="0" y="385"/>
                      <a:pt x="13" y="406"/>
                    </a:cubicBezTo>
                    <a:close/>
                  </a:path>
                </a:pathLst>
              </a:custGeom>
              <a:gradFill flip="none" rotWithShape="1">
                <a:gsLst>
                  <a:gs pos="0">
                    <a:schemeClr val="accent1">
                      <a:lumMod val="48000"/>
                    </a:schemeClr>
                  </a:gs>
                  <a:gs pos="100000">
                    <a:schemeClr val="accent1">
                      <a:lumMod val="76000"/>
                      <a:lumOff val="24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ko-KR" altLang="en-US" sz="2700" dirty="0">
                  <a:effectLst>
                    <a:outerShdw blurRad="38100" dist="38100" dir="2700000" algn="tl">
                      <a:srgbClr val="000000">
                        <a:alpha val="43137"/>
                      </a:srgbClr>
                    </a:outerShdw>
                  </a:effectLst>
                </a:endParaRPr>
              </a:p>
            </p:txBody>
          </p:sp>
          <p:sp>
            <p:nvSpPr>
              <p:cNvPr id="21" name="Freeform 24">
                <a:extLst>
                  <a:ext uri="{FF2B5EF4-FFF2-40B4-BE49-F238E27FC236}">
                    <a16:creationId xmlns:a16="http://schemas.microsoft.com/office/drawing/2014/main" id="{08403024-530F-44E0-9B9C-4CECCE42769F}"/>
                  </a:ext>
                </a:extLst>
              </p:cNvPr>
              <p:cNvSpPr>
                <a:spLocks/>
              </p:cNvSpPr>
              <p:nvPr/>
            </p:nvSpPr>
            <p:spPr bwMode="auto">
              <a:xfrm>
                <a:off x="4457809" y="3490069"/>
                <a:ext cx="1940702" cy="1419853"/>
              </a:xfrm>
              <a:custGeom>
                <a:avLst/>
                <a:gdLst/>
                <a:ahLst/>
                <a:cxnLst/>
                <a:rect l="l" t="t" r="r" b="b"/>
                <a:pathLst>
                  <a:path w="1772766" h="1296988">
                    <a:moveTo>
                      <a:pt x="0" y="0"/>
                    </a:moveTo>
                    <a:cubicBezTo>
                      <a:pt x="63722" y="116210"/>
                      <a:pt x="202597" y="191176"/>
                      <a:pt x="401193" y="191176"/>
                    </a:cubicBezTo>
                    <a:cubicBezTo>
                      <a:pt x="401193" y="191176"/>
                      <a:pt x="1311793" y="171842"/>
                      <a:pt x="1772766" y="182552"/>
                    </a:cubicBezTo>
                    <a:lnTo>
                      <a:pt x="1772766" y="1296988"/>
                    </a:lnTo>
                    <a:lnTo>
                      <a:pt x="900113" y="1296988"/>
                    </a:lnTo>
                    <a:cubicBezTo>
                      <a:pt x="817531" y="1296988"/>
                      <a:pt x="720090" y="1248222"/>
                      <a:pt x="667512" y="1180778"/>
                    </a:cubicBezTo>
                    <a:cubicBezTo>
                      <a:pt x="656368" y="1169494"/>
                      <a:pt x="652367" y="1158340"/>
                      <a:pt x="644938" y="1150818"/>
                    </a:cubicBezTo>
                    <a:lnTo>
                      <a:pt x="510064" y="914636"/>
                    </a:lnTo>
                    <a:lnTo>
                      <a:pt x="168878" y="326063"/>
                    </a:lnTo>
                    <a:lnTo>
                      <a:pt x="26289" y="78727"/>
                    </a:lnTo>
                    <a:cubicBezTo>
                      <a:pt x="14859" y="56289"/>
                      <a:pt x="3715" y="29961"/>
                      <a:pt x="0" y="0"/>
                    </a:cubicBezTo>
                    <a:close/>
                  </a:path>
                </a:pathLst>
              </a:custGeom>
              <a:gradFill flip="none" rotWithShape="1">
                <a:gsLst>
                  <a:gs pos="0">
                    <a:schemeClr val="accent3"/>
                  </a:gs>
                  <a:gs pos="50000">
                    <a:schemeClr val="accent3"/>
                  </a:gs>
                  <a:gs pos="100000">
                    <a:schemeClr val="accent3">
                      <a:lumMod val="79000"/>
                      <a:lumOff val="21000"/>
                    </a:schemeClr>
                  </a:gs>
                </a:gsLst>
                <a:lin ang="8100000" scaled="1"/>
                <a:tileRect/>
              </a:gradFill>
              <a:ln>
                <a:noFill/>
              </a:ln>
            </p:spPr>
            <p:txBody>
              <a:bodyPr vert="horz" wrap="square" lIns="91440" tIns="45720" rIns="91440" bIns="45720" numCol="1" anchor="t" anchorCtr="0" compatLnSpc="1">
                <a:prstTxWarp prst="textNoShape">
                  <a:avLst/>
                </a:prstTxWarp>
              </a:bodyPr>
              <a:lstStyle/>
              <a:p>
                <a:endParaRPr lang="ko-KR" altLang="en-US" sz="2700" dirty="0"/>
              </a:p>
            </p:txBody>
          </p:sp>
          <p:sp>
            <p:nvSpPr>
              <p:cNvPr id="22" name="Freeform 20">
                <a:extLst>
                  <a:ext uri="{FF2B5EF4-FFF2-40B4-BE49-F238E27FC236}">
                    <a16:creationId xmlns:a16="http://schemas.microsoft.com/office/drawing/2014/main" id="{145225A4-7404-43F3-AE13-F2C95287CF94}"/>
                  </a:ext>
                </a:extLst>
              </p:cNvPr>
              <p:cNvSpPr>
                <a:spLocks/>
              </p:cNvSpPr>
              <p:nvPr/>
            </p:nvSpPr>
            <p:spPr bwMode="auto">
              <a:xfrm>
                <a:off x="6237210" y="2338392"/>
                <a:ext cx="1544226" cy="2461419"/>
              </a:xfrm>
              <a:custGeom>
                <a:avLst/>
                <a:gdLst/>
                <a:ahLst/>
                <a:cxnLst/>
                <a:rect l="l" t="t" r="r" b="b"/>
                <a:pathLst>
                  <a:path w="1410598" h="2248423">
                    <a:moveTo>
                      <a:pt x="937565" y="0"/>
                    </a:moveTo>
                    <a:cubicBezTo>
                      <a:pt x="1027835" y="156432"/>
                      <a:pt x="1173982" y="409698"/>
                      <a:pt x="1410598" y="819740"/>
                    </a:cubicBezTo>
                    <a:cubicBezTo>
                      <a:pt x="1459356" y="902236"/>
                      <a:pt x="1459356" y="1033480"/>
                      <a:pt x="1410598" y="1112226"/>
                    </a:cubicBezTo>
                    <a:cubicBezTo>
                      <a:pt x="1410598" y="1112226"/>
                      <a:pt x="1410598" y="1112226"/>
                      <a:pt x="791739" y="2184676"/>
                    </a:cubicBezTo>
                    <a:cubicBezTo>
                      <a:pt x="780487" y="2207175"/>
                      <a:pt x="761733" y="2229674"/>
                      <a:pt x="742980" y="2248423"/>
                    </a:cubicBezTo>
                    <a:cubicBezTo>
                      <a:pt x="810492" y="2135928"/>
                      <a:pt x="802991" y="1978436"/>
                      <a:pt x="701723" y="1805944"/>
                    </a:cubicBezTo>
                    <a:cubicBezTo>
                      <a:pt x="701723" y="1805944"/>
                      <a:pt x="701723" y="1805944"/>
                      <a:pt x="0" y="589575"/>
                    </a:cubicBezTo>
                    <a:close/>
                  </a:path>
                </a:pathLst>
              </a:custGeom>
              <a:gradFill>
                <a:gsLst>
                  <a:gs pos="0">
                    <a:schemeClr val="accent4">
                      <a:lumMod val="77000"/>
                      <a:lumOff val="23000"/>
                    </a:schemeClr>
                  </a:gs>
                  <a:gs pos="50000">
                    <a:schemeClr val="accent4"/>
                  </a:gs>
                  <a:gs pos="100000">
                    <a:schemeClr val="accent4"/>
                  </a:gs>
                </a:gsLst>
                <a:lin ang="13500000" scaled="1"/>
              </a:gradFill>
              <a:ln>
                <a:noFill/>
              </a:ln>
            </p:spPr>
            <p:txBody>
              <a:bodyPr vert="horz" wrap="square" lIns="91440" tIns="45720" rIns="91440" bIns="45720" numCol="1" anchor="t" anchorCtr="0" compatLnSpc="1">
                <a:prstTxWarp prst="textNoShape">
                  <a:avLst/>
                </a:prstTxWarp>
              </a:bodyPr>
              <a:lstStyle/>
              <a:p>
                <a:endParaRPr lang="ko-KR" altLang="en-US" sz="2700" dirty="0"/>
              </a:p>
            </p:txBody>
          </p:sp>
        </p:grpSp>
        <p:grpSp>
          <p:nvGrpSpPr>
            <p:cNvPr id="14" name="Group 13">
              <a:extLst>
                <a:ext uri="{FF2B5EF4-FFF2-40B4-BE49-F238E27FC236}">
                  <a16:creationId xmlns:a16="http://schemas.microsoft.com/office/drawing/2014/main" id="{0DAB7F4E-538F-4C48-9B66-314668E6E1C3}"/>
                </a:ext>
              </a:extLst>
            </p:cNvPr>
            <p:cNvGrpSpPr/>
            <p:nvPr/>
          </p:nvGrpSpPr>
          <p:grpSpPr>
            <a:xfrm>
              <a:off x="7803383" y="1101060"/>
              <a:ext cx="3137140" cy="3400009"/>
              <a:chOff x="7803383" y="1101060"/>
              <a:chExt cx="3137140" cy="3400009"/>
            </a:xfrm>
          </p:grpSpPr>
          <p:sp>
            <p:nvSpPr>
              <p:cNvPr id="15" name="TextBox 14">
                <a:extLst>
                  <a:ext uri="{FF2B5EF4-FFF2-40B4-BE49-F238E27FC236}">
                    <a16:creationId xmlns:a16="http://schemas.microsoft.com/office/drawing/2014/main" id="{6B0CAAF1-0C40-4870-8B44-D95AB7FDFDD4}"/>
                  </a:ext>
                </a:extLst>
              </p:cNvPr>
              <p:cNvSpPr txBox="1"/>
              <p:nvPr/>
            </p:nvSpPr>
            <p:spPr>
              <a:xfrm rot="18003352">
                <a:off x="7274791" y="1629652"/>
                <a:ext cx="1611921" cy="554738"/>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Teachers</a:t>
                </a:r>
              </a:p>
            </p:txBody>
          </p:sp>
          <p:sp>
            <p:nvSpPr>
              <p:cNvPr id="16" name="TextBox 15">
                <a:extLst>
                  <a:ext uri="{FF2B5EF4-FFF2-40B4-BE49-F238E27FC236}">
                    <a16:creationId xmlns:a16="http://schemas.microsoft.com/office/drawing/2014/main" id="{B6753E88-E1C6-4E99-B142-7330818D6F1A}"/>
                  </a:ext>
                </a:extLst>
              </p:cNvPr>
              <p:cNvSpPr txBox="1"/>
              <p:nvPr/>
            </p:nvSpPr>
            <p:spPr>
              <a:xfrm rot="3568218">
                <a:off x="9812234" y="1827606"/>
                <a:ext cx="1627876" cy="628703"/>
              </a:xfrm>
              <a:prstGeom prst="rect">
                <a:avLst/>
              </a:prstGeom>
              <a:noFill/>
            </p:spPr>
            <p:txBody>
              <a:bodyPr wrap="none" rtlCol="0">
                <a:spAutoFit/>
              </a:bodyPr>
              <a:lstStyle/>
              <a:p>
                <a:r>
                  <a:rPr lang="en-US" sz="2800" b="1" dirty="0">
                    <a:solidFill>
                      <a:schemeClr val="bg1"/>
                    </a:solidFill>
                    <a:effectLst>
                      <a:outerShdw blurRad="38100" dist="38100" dir="2700000" algn="tl">
                        <a:srgbClr val="000000">
                          <a:alpha val="43137"/>
                        </a:srgbClr>
                      </a:outerShdw>
                    </a:effectLst>
                  </a:rPr>
                  <a:t>Parents</a:t>
                </a:r>
              </a:p>
            </p:txBody>
          </p:sp>
          <p:sp>
            <p:nvSpPr>
              <p:cNvPr id="17" name="TextBox 16">
                <a:extLst>
                  <a:ext uri="{FF2B5EF4-FFF2-40B4-BE49-F238E27FC236}">
                    <a16:creationId xmlns:a16="http://schemas.microsoft.com/office/drawing/2014/main" id="{4CEE61A6-955B-445E-9CE9-2D82C8B73D33}"/>
                  </a:ext>
                </a:extLst>
              </p:cNvPr>
              <p:cNvSpPr txBox="1"/>
              <p:nvPr/>
            </p:nvSpPr>
            <p:spPr>
              <a:xfrm>
                <a:off x="7890832" y="3926693"/>
                <a:ext cx="2370414" cy="574376"/>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Public</a:t>
                </a:r>
              </a:p>
            </p:txBody>
          </p:sp>
        </p:grpSp>
      </p:grpSp>
      <p:pic>
        <p:nvPicPr>
          <p:cNvPr id="8" name="Picture 82" descr="j0286755">
            <a:extLst>
              <a:ext uri="{FF2B5EF4-FFF2-40B4-BE49-F238E27FC236}">
                <a16:creationId xmlns:a16="http://schemas.microsoft.com/office/drawing/2014/main" id="{AEAE1DE4-120D-4618-BFFE-47E1F9D5A96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69932" y="2542304"/>
            <a:ext cx="1216805" cy="116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58338-0BD1-48B1-88A8-6177765CE7ED}"/>
              </a:ext>
            </a:extLst>
          </p:cNvPr>
          <p:cNvSpPr>
            <a:spLocks noGrp="1"/>
          </p:cNvSpPr>
          <p:nvPr>
            <p:ph type="title"/>
          </p:nvPr>
        </p:nvSpPr>
        <p:spPr/>
        <p:txBody>
          <a:bodyPr/>
          <a:lstStyle/>
          <a:p>
            <a:r>
              <a:rPr lang="en-US" sz="3600" b="1" dirty="0">
                <a:latin typeface="+mn-lt"/>
              </a:rPr>
              <a:t>5. Providers/Public-Private Partnership</a:t>
            </a:r>
            <a:endParaRPr lang="en-ID" sz="3600" b="1" dirty="0">
              <a:latin typeface="+mn-lt"/>
            </a:endParaRPr>
          </a:p>
        </p:txBody>
      </p:sp>
      <p:grpSp>
        <p:nvGrpSpPr>
          <p:cNvPr id="3" name="Group 2">
            <a:extLst>
              <a:ext uri="{FF2B5EF4-FFF2-40B4-BE49-F238E27FC236}">
                <a16:creationId xmlns:a16="http://schemas.microsoft.com/office/drawing/2014/main" id="{2B74AB50-2734-4331-82C6-63EF7EEB30A7}"/>
              </a:ext>
            </a:extLst>
          </p:cNvPr>
          <p:cNvGrpSpPr/>
          <p:nvPr/>
        </p:nvGrpSpPr>
        <p:grpSpPr>
          <a:xfrm>
            <a:off x="572417" y="1677100"/>
            <a:ext cx="11047166" cy="4049908"/>
            <a:chOff x="207082" y="1677100"/>
            <a:chExt cx="11047166" cy="4049908"/>
          </a:xfrm>
        </p:grpSpPr>
        <p:grpSp>
          <p:nvGrpSpPr>
            <p:cNvPr id="42" name="Group 41">
              <a:extLst>
                <a:ext uri="{FF2B5EF4-FFF2-40B4-BE49-F238E27FC236}">
                  <a16:creationId xmlns:a16="http://schemas.microsoft.com/office/drawing/2014/main" id="{BE599AF0-EE9C-4101-8A6C-C992AF609966}"/>
                </a:ext>
              </a:extLst>
            </p:cNvPr>
            <p:cNvGrpSpPr/>
            <p:nvPr/>
          </p:nvGrpSpPr>
          <p:grpSpPr>
            <a:xfrm>
              <a:off x="207082" y="1690686"/>
              <a:ext cx="6028618" cy="4036291"/>
              <a:chOff x="274815" y="1745700"/>
              <a:chExt cx="6028618" cy="4036291"/>
            </a:xfrm>
          </p:grpSpPr>
          <p:sp>
            <p:nvSpPr>
              <p:cNvPr id="23" name="Rectangle: Rounded Corners 22">
                <a:extLst>
                  <a:ext uri="{FF2B5EF4-FFF2-40B4-BE49-F238E27FC236}">
                    <a16:creationId xmlns:a16="http://schemas.microsoft.com/office/drawing/2014/main" id="{FDC740BB-0278-409C-A985-5750FA1E19DF}"/>
                  </a:ext>
                </a:extLst>
              </p:cNvPr>
              <p:cNvSpPr/>
              <p:nvPr/>
            </p:nvSpPr>
            <p:spPr>
              <a:xfrm>
                <a:off x="508000" y="1745700"/>
                <a:ext cx="2705612" cy="3981277"/>
              </a:xfrm>
              <a:prstGeom prst="roundRect">
                <a:avLst>
                  <a:gd name="adj" fmla="val 8334"/>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D" dirty="0"/>
              </a:p>
            </p:txBody>
          </p:sp>
          <p:grpSp>
            <p:nvGrpSpPr>
              <p:cNvPr id="22" name="Group 21">
                <a:extLst>
                  <a:ext uri="{FF2B5EF4-FFF2-40B4-BE49-F238E27FC236}">
                    <a16:creationId xmlns:a16="http://schemas.microsoft.com/office/drawing/2014/main" id="{5FD3580B-B46A-4FCC-88AF-B94CF0E0EC97}"/>
                  </a:ext>
                </a:extLst>
              </p:cNvPr>
              <p:cNvGrpSpPr/>
              <p:nvPr/>
            </p:nvGrpSpPr>
            <p:grpSpPr>
              <a:xfrm>
                <a:off x="685453" y="2562009"/>
                <a:ext cx="2481427" cy="2826713"/>
                <a:chOff x="1229010" y="2485809"/>
                <a:chExt cx="2481427" cy="2826713"/>
              </a:xfrm>
            </p:grpSpPr>
            <p:pic>
              <p:nvPicPr>
                <p:cNvPr id="5" name="Picture 4" descr="A picture containing text, tableware, dishware&#10;&#10;Description automatically generated">
                  <a:extLst>
                    <a:ext uri="{FF2B5EF4-FFF2-40B4-BE49-F238E27FC236}">
                      <a16:creationId xmlns:a16="http://schemas.microsoft.com/office/drawing/2014/main" id="{D0102BAC-6924-4622-8919-A76B493A5AC1}"/>
                    </a:ext>
                  </a:extLst>
                </p:cNvPr>
                <p:cNvPicPr>
                  <a:picLocks noChangeAspect="1"/>
                </p:cNvPicPr>
                <p:nvPr/>
              </p:nvPicPr>
              <p:blipFill>
                <a:blip r:embed="rId2"/>
                <a:stretch>
                  <a:fillRect/>
                </a:stretch>
              </p:blipFill>
              <p:spPr>
                <a:xfrm>
                  <a:off x="1229010" y="2787222"/>
                  <a:ext cx="874780" cy="485989"/>
                </a:xfrm>
                <a:prstGeom prst="rect">
                  <a:avLst/>
                </a:prstGeom>
              </p:spPr>
            </p:pic>
            <p:pic>
              <p:nvPicPr>
                <p:cNvPr id="9" name="Picture 8" descr="Logo&#10;&#10;Description automatically generated">
                  <a:extLst>
                    <a:ext uri="{FF2B5EF4-FFF2-40B4-BE49-F238E27FC236}">
                      <a16:creationId xmlns:a16="http://schemas.microsoft.com/office/drawing/2014/main" id="{78B57E99-7238-4202-B08D-7525A235C687}"/>
                    </a:ext>
                  </a:extLst>
                </p:cNvPr>
                <p:cNvPicPr>
                  <a:picLocks noChangeAspect="1"/>
                </p:cNvPicPr>
                <p:nvPr/>
              </p:nvPicPr>
              <p:blipFill>
                <a:blip r:embed="rId3">
                  <a:duotone>
                    <a:prstClr val="black"/>
                    <a:schemeClr val="accent1">
                      <a:lumMod val="75000"/>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2201331" y="2485809"/>
                  <a:ext cx="1509106" cy="943191"/>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0CD8E64A-7794-44F4-96C0-93AB9CCE0239}"/>
                    </a:ext>
                  </a:extLst>
                </p:cNvPr>
                <p:cNvPicPr>
                  <a:picLocks noChangeAspect="1"/>
                </p:cNvPicPr>
                <p:nvPr/>
              </p:nvPicPr>
              <p:blipFill>
                <a:blip r:embed="rId5"/>
                <a:stretch>
                  <a:fillRect/>
                </a:stretch>
              </p:blipFill>
              <p:spPr>
                <a:xfrm>
                  <a:off x="1242182" y="3429000"/>
                  <a:ext cx="861608" cy="861608"/>
                </a:xfrm>
                <a:prstGeom prst="rect">
                  <a:avLst/>
                </a:prstGeom>
              </p:spPr>
            </p:pic>
            <p:pic>
              <p:nvPicPr>
                <p:cNvPr id="13" name="Picture 12" descr="Logo&#10;&#10;Description automatically generated">
                  <a:extLst>
                    <a:ext uri="{FF2B5EF4-FFF2-40B4-BE49-F238E27FC236}">
                      <a16:creationId xmlns:a16="http://schemas.microsoft.com/office/drawing/2014/main" id="{357E0B06-BF3E-403E-A299-FB6C5CEFC8AE}"/>
                    </a:ext>
                  </a:extLst>
                </p:cNvPr>
                <p:cNvPicPr>
                  <a:picLocks noChangeAspect="1"/>
                </p:cNvPicPr>
                <p:nvPr/>
              </p:nvPicPr>
              <p:blipFill>
                <a:blip r:embed="rId6"/>
                <a:stretch>
                  <a:fillRect/>
                </a:stretch>
              </p:blipFill>
              <p:spPr>
                <a:xfrm>
                  <a:off x="2367946" y="3499051"/>
                  <a:ext cx="1117602" cy="377191"/>
                </a:xfrm>
                <a:prstGeom prst="rect">
                  <a:avLst/>
                </a:prstGeom>
              </p:spPr>
            </p:pic>
            <p:pic>
              <p:nvPicPr>
                <p:cNvPr id="15" name="Picture 14" descr="A picture containing text, sign, screenshot&#10;&#10;Description automatically generated">
                  <a:extLst>
                    <a:ext uri="{FF2B5EF4-FFF2-40B4-BE49-F238E27FC236}">
                      <a16:creationId xmlns:a16="http://schemas.microsoft.com/office/drawing/2014/main" id="{E84681AC-4D3A-4DB9-B1F0-2B57107CCBC1}"/>
                    </a:ext>
                  </a:extLst>
                </p:cNvPr>
                <p:cNvPicPr>
                  <a:picLocks noChangeAspect="1"/>
                </p:cNvPicPr>
                <p:nvPr/>
              </p:nvPicPr>
              <p:blipFill>
                <a:blip r:embed="rId7"/>
                <a:stretch>
                  <a:fillRect/>
                </a:stretch>
              </p:blipFill>
              <p:spPr>
                <a:xfrm>
                  <a:off x="1552598" y="4506262"/>
                  <a:ext cx="1462855" cy="806260"/>
                </a:xfrm>
                <a:prstGeom prst="rect">
                  <a:avLst/>
                </a:prstGeom>
              </p:spPr>
            </p:pic>
          </p:grpSp>
          <p:sp>
            <p:nvSpPr>
              <p:cNvPr id="17" name="TextBox 16">
                <a:extLst>
                  <a:ext uri="{FF2B5EF4-FFF2-40B4-BE49-F238E27FC236}">
                    <a16:creationId xmlns:a16="http://schemas.microsoft.com/office/drawing/2014/main" id="{555F5D1D-760C-4912-8ECA-40C484DDBC28}"/>
                  </a:ext>
                </a:extLst>
              </p:cNvPr>
              <p:cNvSpPr txBox="1"/>
              <p:nvPr/>
            </p:nvSpPr>
            <p:spPr>
              <a:xfrm>
                <a:off x="274815" y="2017694"/>
                <a:ext cx="3099147" cy="646331"/>
              </a:xfrm>
              <a:prstGeom prst="rect">
                <a:avLst/>
              </a:prstGeom>
              <a:noFill/>
            </p:spPr>
            <p:txBody>
              <a:bodyPr wrap="square">
                <a:spAutoFit/>
              </a:bodyPr>
              <a:lstStyle/>
              <a:p>
                <a:pPr algn="ctr"/>
                <a:r>
                  <a:rPr lang="en-ID" sz="1800" b="1" i="0" u="none" strike="noStrike" dirty="0">
                    <a:solidFill>
                      <a:srgbClr val="000000"/>
                    </a:solidFill>
                    <a:effectLst/>
                    <a:latin typeface="Arial" panose="020B0604020202020204" pitchFamily="34" charset="0"/>
                  </a:rPr>
                  <a:t>Student-focused Interventions</a:t>
                </a:r>
                <a:endParaRPr lang="en-ID" dirty="0"/>
              </a:p>
            </p:txBody>
          </p:sp>
          <p:sp>
            <p:nvSpPr>
              <p:cNvPr id="19" name="TextBox 18">
                <a:extLst>
                  <a:ext uri="{FF2B5EF4-FFF2-40B4-BE49-F238E27FC236}">
                    <a16:creationId xmlns:a16="http://schemas.microsoft.com/office/drawing/2014/main" id="{2B71E5C9-8543-4796-A094-A85E7B3875FB}"/>
                  </a:ext>
                </a:extLst>
              </p:cNvPr>
              <p:cNvSpPr txBox="1"/>
              <p:nvPr/>
            </p:nvSpPr>
            <p:spPr>
              <a:xfrm>
                <a:off x="3361267" y="2040364"/>
                <a:ext cx="2942166" cy="646331"/>
              </a:xfrm>
              <a:prstGeom prst="rect">
                <a:avLst/>
              </a:prstGeom>
              <a:noFill/>
            </p:spPr>
            <p:txBody>
              <a:bodyPr wrap="square">
                <a:spAutoFit/>
              </a:bodyPr>
              <a:lstStyle/>
              <a:p>
                <a:pPr algn="ctr"/>
                <a:r>
                  <a:rPr lang="en-ID" sz="1800" b="1" i="0" u="none" strike="noStrike" dirty="0">
                    <a:solidFill>
                      <a:srgbClr val="000000"/>
                    </a:solidFill>
                    <a:effectLst/>
                    <a:latin typeface="Arial" panose="020B0604020202020204" pitchFamily="34" charset="0"/>
                  </a:rPr>
                  <a:t>Teacher-focused Interventions</a:t>
                </a:r>
                <a:endParaRPr lang="en-ID" dirty="0"/>
              </a:p>
            </p:txBody>
          </p:sp>
          <p:sp>
            <p:nvSpPr>
              <p:cNvPr id="24" name="Rectangle: Rounded Corners 23">
                <a:extLst>
                  <a:ext uri="{FF2B5EF4-FFF2-40B4-BE49-F238E27FC236}">
                    <a16:creationId xmlns:a16="http://schemas.microsoft.com/office/drawing/2014/main" id="{1F26A7E2-DD2A-4BD6-8A0A-F2CBF501B443}"/>
                  </a:ext>
                </a:extLst>
              </p:cNvPr>
              <p:cNvSpPr/>
              <p:nvPr/>
            </p:nvSpPr>
            <p:spPr>
              <a:xfrm>
                <a:off x="3361266" y="1745701"/>
                <a:ext cx="2802467" cy="4036290"/>
              </a:xfrm>
              <a:prstGeom prst="roundRect">
                <a:avLst>
                  <a:gd name="adj" fmla="val 8334"/>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D" dirty="0"/>
              </a:p>
            </p:txBody>
          </p:sp>
          <p:pic>
            <p:nvPicPr>
              <p:cNvPr id="27" name="Picture 26" descr="Logo&#10;&#10;Description automatically generated">
                <a:extLst>
                  <a:ext uri="{FF2B5EF4-FFF2-40B4-BE49-F238E27FC236}">
                    <a16:creationId xmlns:a16="http://schemas.microsoft.com/office/drawing/2014/main" id="{12A8A06B-8FE1-4426-B671-375DBC346798}"/>
                  </a:ext>
                </a:extLst>
              </p:cNvPr>
              <p:cNvPicPr>
                <a:picLocks noChangeAspect="1"/>
              </p:cNvPicPr>
              <p:nvPr/>
            </p:nvPicPr>
            <p:blipFill>
              <a:blip r:embed="rId8"/>
              <a:stretch>
                <a:fillRect/>
              </a:stretch>
            </p:blipFill>
            <p:spPr>
              <a:xfrm>
                <a:off x="3444587" y="2704359"/>
                <a:ext cx="1322492" cy="790314"/>
              </a:xfrm>
              <a:prstGeom prst="rect">
                <a:avLst/>
              </a:prstGeom>
            </p:spPr>
          </p:pic>
          <p:pic>
            <p:nvPicPr>
              <p:cNvPr id="29" name="Picture 28" descr="Logo, company name&#10;&#10;Description automatically generated">
                <a:extLst>
                  <a:ext uri="{FF2B5EF4-FFF2-40B4-BE49-F238E27FC236}">
                    <a16:creationId xmlns:a16="http://schemas.microsoft.com/office/drawing/2014/main" id="{DE4DCC6F-F2C2-464E-A02C-521765BEE796}"/>
                  </a:ext>
                </a:extLst>
              </p:cNvPr>
              <p:cNvPicPr>
                <a:picLocks noChangeAspect="1"/>
              </p:cNvPicPr>
              <p:nvPr/>
            </p:nvPicPr>
            <p:blipFill rotWithShape="1">
              <a:blip r:embed="rId9">
                <a:clrChange>
                  <a:clrFrom>
                    <a:srgbClr val="FCFCFE"/>
                  </a:clrFrom>
                  <a:clrTo>
                    <a:srgbClr val="FCFCFE">
                      <a:alpha val="0"/>
                    </a:srgbClr>
                  </a:clrTo>
                </a:clrChange>
              </a:blip>
              <a:srcRect l="20485" t="13213" r="18910" b="20408"/>
              <a:stretch/>
            </p:blipFill>
            <p:spPr>
              <a:xfrm>
                <a:off x="4906777" y="2717171"/>
                <a:ext cx="1083389" cy="780235"/>
              </a:xfrm>
              <a:prstGeom prst="rect">
                <a:avLst/>
              </a:prstGeom>
            </p:spPr>
          </p:pic>
          <p:pic>
            <p:nvPicPr>
              <p:cNvPr id="31" name="Picture 30" descr="Logo, icon&#10;&#10;Description automatically generated">
                <a:extLst>
                  <a:ext uri="{FF2B5EF4-FFF2-40B4-BE49-F238E27FC236}">
                    <a16:creationId xmlns:a16="http://schemas.microsoft.com/office/drawing/2014/main" id="{10632EA0-BE77-4640-851F-E3A49D4193D7}"/>
                  </a:ext>
                </a:extLst>
              </p:cNvPr>
              <p:cNvPicPr>
                <a:picLocks noChangeAspect="1"/>
              </p:cNvPicPr>
              <p:nvPr/>
            </p:nvPicPr>
            <p:blipFill>
              <a:blip r:embed="rId10"/>
              <a:stretch>
                <a:fillRect/>
              </a:stretch>
            </p:blipFill>
            <p:spPr>
              <a:xfrm>
                <a:off x="4165905" y="4944425"/>
                <a:ext cx="823979" cy="823979"/>
              </a:xfrm>
              <a:prstGeom prst="rect">
                <a:avLst/>
              </a:prstGeom>
            </p:spPr>
          </p:pic>
          <p:pic>
            <p:nvPicPr>
              <p:cNvPr id="33" name="Picture 32" descr="Logo, company name&#10;&#10;Description automatically generated">
                <a:extLst>
                  <a:ext uri="{FF2B5EF4-FFF2-40B4-BE49-F238E27FC236}">
                    <a16:creationId xmlns:a16="http://schemas.microsoft.com/office/drawing/2014/main" id="{3EC2D5E5-4640-4F9E-8687-F35801890EC0}"/>
                  </a:ext>
                </a:extLst>
              </p:cNvPr>
              <p:cNvPicPr>
                <a:picLocks noChangeAspect="1"/>
              </p:cNvPicPr>
              <p:nvPr/>
            </p:nvPicPr>
            <p:blipFill rotWithShape="1">
              <a:blip r:embed="rId11"/>
              <a:srcRect l="17322" t="23892" r="16908" b="29697"/>
              <a:stretch/>
            </p:blipFill>
            <p:spPr>
              <a:xfrm>
                <a:off x="3725467" y="3637461"/>
                <a:ext cx="880877" cy="629961"/>
              </a:xfrm>
              <a:prstGeom prst="rect">
                <a:avLst/>
              </a:prstGeom>
            </p:spPr>
          </p:pic>
          <p:pic>
            <p:nvPicPr>
              <p:cNvPr id="35" name="Picture 34" descr="Text&#10;&#10;Description automatically generated">
                <a:extLst>
                  <a:ext uri="{FF2B5EF4-FFF2-40B4-BE49-F238E27FC236}">
                    <a16:creationId xmlns:a16="http://schemas.microsoft.com/office/drawing/2014/main" id="{AB3C89BA-ED7F-4F31-9A66-7CF6E2E370A8}"/>
                  </a:ext>
                </a:extLst>
              </p:cNvPr>
              <p:cNvPicPr>
                <a:picLocks noChangeAspect="1"/>
              </p:cNvPicPr>
              <p:nvPr/>
            </p:nvPicPr>
            <p:blipFill>
              <a:blip r:embed="rId12"/>
              <a:stretch>
                <a:fillRect/>
              </a:stretch>
            </p:blipFill>
            <p:spPr>
              <a:xfrm>
                <a:off x="3799614" y="4500451"/>
                <a:ext cx="1790184" cy="443974"/>
              </a:xfrm>
              <a:prstGeom prst="rect">
                <a:avLst/>
              </a:prstGeom>
            </p:spPr>
          </p:pic>
          <p:pic>
            <p:nvPicPr>
              <p:cNvPr id="37" name="Picture 36" descr="Logo, icon&#10;&#10;Description automatically generated">
                <a:extLst>
                  <a:ext uri="{FF2B5EF4-FFF2-40B4-BE49-F238E27FC236}">
                    <a16:creationId xmlns:a16="http://schemas.microsoft.com/office/drawing/2014/main" id="{0B1886C6-7561-4DF4-87A7-5D2A24A0AFE6}"/>
                  </a:ext>
                </a:extLst>
              </p:cNvPr>
              <p:cNvPicPr>
                <a:picLocks noChangeAspect="1"/>
              </p:cNvPicPr>
              <p:nvPr/>
            </p:nvPicPr>
            <p:blipFill>
              <a:blip r:embed="rId13"/>
              <a:stretch>
                <a:fillRect/>
              </a:stretch>
            </p:blipFill>
            <p:spPr>
              <a:xfrm>
                <a:off x="4890995" y="3598305"/>
                <a:ext cx="943820" cy="668097"/>
              </a:xfrm>
              <a:prstGeom prst="rect">
                <a:avLst/>
              </a:prstGeom>
            </p:spPr>
          </p:pic>
        </p:grpSp>
        <p:grpSp>
          <p:nvGrpSpPr>
            <p:cNvPr id="20" name="Group 19">
              <a:extLst>
                <a:ext uri="{FF2B5EF4-FFF2-40B4-BE49-F238E27FC236}">
                  <a16:creationId xmlns:a16="http://schemas.microsoft.com/office/drawing/2014/main" id="{4122386B-618C-4A71-98CE-18B2DC0A06B3}"/>
                </a:ext>
              </a:extLst>
            </p:cNvPr>
            <p:cNvGrpSpPr/>
            <p:nvPr/>
          </p:nvGrpSpPr>
          <p:grpSpPr>
            <a:xfrm>
              <a:off x="6292923" y="1677100"/>
              <a:ext cx="4961325" cy="4049908"/>
              <a:chOff x="1388534" y="1732083"/>
              <a:chExt cx="4961325" cy="4049908"/>
            </a:xfrm>
          </p:grpSpPr>
          <p:sp>
            <p:nvSpPr>
              <p:cNvPr id="21" name="TextBox 20">
                <a:extLst>
                  <a:ext uri="{FF2B5EF4-FFF2-40B4-BE49-F238E27FC236}">
                    <a16:creationId xmlns:a16="http://schemas.microsoft.com/office/drawing/2014/main" id="{C61D389C-0153-448D-9019-B22E7F871B30}"/>
                  </a:ext>
                </a:extLst>
              </p:cNvPr>
              <p:cNvSpPr txBox="1"/>
              <p:nvPr/>
            </p:nvSpPr>
            <p:spPr>
              <a:xfrm>
                <a:off x="1388534" y="2038583"/>
                <a:ext cx="2349980" cy="646331"/>
              </a:xfrm>
              <a:prstGeom prst="rect">
                <a:avLst/>
              </a:prstGeom>
              <a:noFill/>
            </p:spPr>
            <p:txBody>
              <a:bodyPr wrap="square">
                <a:spAutoFit/>
              </a:bodyPr>
              <a:lstStyle/>
              <a:p>
                <a:pPr algn="ctr"/>
                <a:r>
                  <a:rPr lang="en-ID" sz="1800" b="1" i="0" u="none" strike="noStrike" dirty="0">
                    <a:solidFill>
                      <a:srgbClr val="000000"/>
                    </a:solidFill>
                    <a:effectLst/>
                    <a:latin typeface="Arial" panose="020B0604020202020204" pitchFamily="34" charset="0"/>
                  </a:rPr>
                  <a:t>Admin-focused Interventions</a:t>
                </a:r>
                <a:endParaRPr lang="en-ID" dirty="0"/>
              </a:p>
            </p:txBody>
          </p:sp>
          <p:sp>
            <p:nvSpPr>
              <p:cNvPr id="25" name="Rectangle: Rounded Corners 24">
                <a:extLst>
                  <a:ext uri="{FF2B5EF4-FFF2-40B4-BE49-F238E27FC236}">
                    <a16:creationId xmlns:a16="http://schemas.microsoft.com/office/drawing/2014/main" id="{5B66D2EE-7FFA-4216-AA55-FA2C521F5636}"/>
                  </a:ext>
                </a:extLst>
              </p:cNvPr>
              <p:cNvSpPr/>
              <p:nvPr/>
            </p:nvSpPr>
            <p:spPr>
              <a:xfrm>
                <a:off x="1388534" y="1745701"/>
                <a:ext cx="2349980" cy="4036290"/>
              </a:xfrm>
              <a:prstGeom prst="roundRect">
                <a:avLst>
                  <a:gd name="adj" fmla="val 8334"/>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ID" dirty="0"/>
              </a:p>
            </p:txBody>
          </p:sp>
          <p:pic>
            <p:nvPicPr>
              <p:cNvPr id="26" name="Picture 25" descr="Logo&#10;&#10;Description automatically generated">
                <a:extLst>
                  <a:ext uri="{FF2B5EF4-FFF2-40B4-BE49-F238E27FC236}">
                    <a16:creationId xmlns:a16="http://schemas.microsoft.com/office/drawing/2014/main" id="{8E2E3214-8A93-4FE8-9329-93CB27FD1732}"/>
                  </a:ext>
                </a:extLst>
              </p:cNvPr>
              <p:cNvPicPr>
                <a:picLocks noChangeAspect="1"/>
              </p:cNvPicPr>
              <p:nvPr/>
            </p:nvPicPr>
            <p:blipFill>
              <a:blip r:embed="rId14"/>
              <a:stretch>
                <a:fillRect/>
              </a:stretch>
            </p:blipFill>
            <p:spPr>
              <a:xfrm>
                <a:off x="1858450" y="2928286"/>
                <a:ext cx="1062895" cy="342460"/>
              </a:xfrm>
              <a:prstGeom prst="rect">
                <a:avLst/>
              </a:prstGeom>
            </p:spPr>
          </p:pic>
          <p:pic>
            <p:nvPicPr>
              <p:cNvPr id="28" name="Graphic 27">
                <a:extLst>
                  <a:ext uri="{FF2B5EF4-FFF2-40B4-BE49-F238E27FC236}">
                    <a16:creationId xmlns:a16="http://schemas.microsoft.com/office/drawing/2014/main" id="{A1C6E174-AD92-404A-8E2B-A38129AC54A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07770" y="3803478"/>
                <a:ext cx="955422" cy="355157"/>
              </a:xfrm>
              <a:prstGeom prst="rect">
                <a:avLst/>
              </a:prstGeom>
            </p:spPr>
          </p:pic>
          <p:pic>
            <p:nvPicPr>
              <p:cNvPr id="30" name="Picture 29" descr="Logo&#10;&#10;Description automatically generated with low confidence">
                <a:extLst>
                  <a:ext uri="{FF2B5EF4-FFF2-40B4-BE49-F238E27FC236}">
                    <a16:creationId xmlns:a16="http://schemas.microsoft.com/office/drawing/2014/main" id="{326494BD-C731-4E79-976B-6CA764D3E99C}"/>
                  </a:ext>
                </a:extLst>
              </p:cNvPr>
              <p:cNvPicPr>
                <a:picLocks noChangeAspect="1"/>
              </p:cNvPicPr>
              <p:nvPr/>
            </p:nvPicPr>
            <p:blipFill rotWithShape="1">
              <a:blip r:embed="rId17">
                <a:clrChange>
                  <a:clrFrom>
                    <a:srgbClr val="EEEEEE"/>
                  </a:clrFrom>
                  <a:clrTo>
                    <a:srgbClr val="EEEEEE">
                      <a:alpha val="0"/>
                    </a:srgbClr>
                  </a:clrTo>
                </a:clrChange>
              </a:blip>
              <a:srcRect t="23254" b="19911"/>
              <a:stretch/>
            </p:blipFill>
            <p:spPr>
              <a:xfrm>
                <a:off x="1735267" y="4691367"/>
                <a:ext cx="1502790" cy="588388"/>
              </a:xfrm>
              <a:prstGeom prst="rect">
                <a:avLst/>
              </a:prstGeom>
            </p:spPr>
          </p:pic>
          <p:sp>
            <p:nvSpPr>
              <p:cNvPr id="32" name="TextBox 31">
                <a:extLst>
                  <a:ext uri="{FF2B5EF4-FFF2-40B4-BE49-F238E27FC236}">
                    <a16:creationId xmlns:a16="http://schemas.microsoft.com/office/drawing/2014/main" id="{CB438C62-99E0-4766-A474-CE1B4E0F6891}"/>
                  </a:ext>
                </a:extLst>
              </p:cNvPr>
              <p:cNvSpPr txBox="1"/>
              <p:nvPr/>
            </p:nvSpPr>
            <p:spPr>
              <a:xfrm>
                <a:off x="3977150" y="2024995"/>
                <a:ext cx="2372709" cy="646331"/>
              </a:xfrm>
              <a:prstGeom prst="rect">
                <a:avLst/>
              </a:prstGeom>
              <a:noFill/>
            </p:spPr>
            <p:txBody>
              <a:bodyPr wrap="square">
                <a:spAutoFit/>
              </a:bodyPr>
              <a:lstStyle/>
              <a:p>
                <a:pPr algn="ctr" rtl="0" fontAlgn="base">
                  <a:spcBef>
                    <a:spcPts val="0"/>
                  </a:spcBef>
                  <a:spcAft>
                    <a:spcPts val="0"/>
                  </a:spcAft>
                </a:pPr>
                <a:r>
                  <a:rPr lang="en-ID" sz="1800" b="1" i="0" u="none" strike="noStrike" dirty="0">
                    <a:solidFill>
                      <a:srgbClr val="000000"/>
                    </a:solidFill>
                    <a:effectLst/>
                    <a:latin typeface="Arial" panose="020B0604020202020204" pitchFamily="34" charset="0"/>
                  </a:rPr>
                  <a:t>Skills-focused Interventions</a:t>
                </a:r>
              </a:p>
            </p:txBody>
          </p:sp>
          <p:sp>
            <p:nvSpPr>
              <p:cNvPr id="34" name="Rectangle: Rounded Corners 33">
                <a:extLst>
                  <a:ext uri="{FF2B5EF4-FFF2-40B4-BE49-F238E27FC236}">
                    <a16:creationId xmlns:a16="http://schemas.microsoft.com/office/drawing/2014/main" id="{185EF3DD-E42B-40AC-929E-4DD204B238B1}"/>
                  </a:ext>
                </a:extLst>
              </p:cNvPr>
              <p:cNvSpPr/>
              <p:nvPr/>
            </p:nvSpPr>
            <p:spPr>
              <a:xfrm>
                <a:off x="3977150" y="1732083"/>
                <a:ext cx="2258409" cy="4036290"/>
              </a:xfrm>
              <a:prstGeom prst="roundRect">
                <a:avLst>
                  <a:gd name="adj" fmla="val 8334"/>
                </a:avLst>
              </a:prstGeom>
              <a:no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D" dirty="0"/>
              </a:p>
            </p:txBody>
          </p:sp>
          <p:pic>
            <p:nvPicPr>
              <p:cNvPr id="36" name="Picture 35" descr="Logo&#10;&#10;Description automatically generated">
                <a:extLst>
                  <a:ext uri="{FF2B5EF4-FFF2-40B4-BE49-F238E27FC236}">
                    <a16:creationId xmlns:a16="http://schemas.microsoft.com/office/drawing/2014/main" id="{8423FF33-55EC-4350-8999-49AB34A84ECD}"/>
                  </a:ext>
                </a:extLst>
              </p:cNvPr>
              <p:cNvPicPr>
                <a:picLocks noChangeAspect="1"/>
              </p:cNvPicPr>
              <p:nvPr/>
            </p:nvPicPr>
            <p:blipFill>
              <a:blip r:embed="rId18"/>
              <a:stretch>
                <a:fillRect/>
              </a:stretch>
            </p:blipFill>
            <p:spPr>
              <a:xfrm>
                <a:off x="4260799" y="2914698"/>
                <a:ext cx="1694863" cy="378501"/>
              </a:xfrm>
              <a:prstGeom prst="rect">
                <a:avLst/>
              </a:prstGeom>
            </p:spPr>
          </p:pic>
          <p:pic>
            <p:nvPicPr>
              <p:cNvPr id="38" name="Picture 37" descr="Icon&#10;&#10;Description automatically generated">
                <a:extLst>
                  <a:ext uri="{FF2B5EF4-FFF2-40B4-BE49-F238E27FC236}">
                    <a16:creationId xmlns:a16="http://schemas.microsoft.com/office/drawing/2014/main" id="{C2E00E63-BC35-48ED-942D-3F51BB50B6B8}"/>
                  </a:ext>
                </a:extLst>
              </p:cNvPr>
              <p:cNvPicPr>
                <a:picLocks noChangeAspect="1"/>
              </p:cNvPicPr>
              <p:nvPr/>
            </p:nvPicPr>
            <p:blipFill>
              <a:blip r:embed="rId19"/>
              <a:stretch>
                <a:fillRect/>
              </a:stretch>
            </p:blipFill>
            <p:spPr>
              <a:xfrm>
                <a:off x="4376878" y="4656512"/>
                <a:ext cx="1458952" cy="369332"/>
              </a:xfrm>
              <a:prstGeom prst="rect">
                <a:avLst/>
              </a:prstGeom>
            </p:spPr>
          </p:pic>
          <p:pic>
            <p:nvPicPr>
              <p:cNvPr id="39" name="Picture 38" descr="Logo&#10;&#10;Description automatically generated">
                <a:extLst>
                  <a:ext uri="{FF2B5EF4-FFF2-40B4-BE49-F238E27FC236}">
                    <a16:creationId xmlns:a16="http://schemas.microsoft.com/office/drawing/2014/main" id="{E5793145-E40E-4BD3-B169-D4A965D6D1ED}"/>
                  </a:ext>
                </a:extLst>
              </p:cNvPr>
              <p:cNvPicPr>
                <a:picLocks noChangeAspect="1"/>
              </p:cNvPicPr>
              <p:nvPr/>
            </p:nvPicPr>
            <p:blipFill>
              <a:blip r:embed="rId20"/>
              <a:stretch>
                <a:fillRect/>
              </a:stretch>
            </p:blipFill>
            <p:spPr>
              <a:xfrm>
                <a:off x="4509512" y="3537626"/>
                <a:ext cx="955422" cy="997461"/>
              </a:xfrm>
              <a:prstGeom prst="rect">
                <a:avLst/>
              </a:prstGeom>
            </p:spPr>
          </p:pic>
          <p:pic>
            <p:nvPicPr>
              <p:cNvPr id="40" name="Picture 39" descr="Text&#10;&#10;Description automatically generated">
                <a:extLst>
                  <a:ext uri="{FF2B5EF4-FFF2-40B4-BE49-F238E27FC236}">
                    <a16:creationId xmlns:a16="http://schemas.microsoft.com/office/drawing/2014/main" id="{FECACCA8-4F80-4560-9B15-9BA72249AD58}"/>
                  </a:ext>
                </a:extLst>
              </p:cNvPr>
              <p:cNvPicPr>
                <a:picLocks noChangeAspect="1"/>
              </p:cNvPicPr>
              <p:nvPr/>
            </p:nvPicPr>
            <p:blipFill>
              <a:blip r:embed="rId21"/>
              <a:stretch>
                <a:fillRect/>
              </a:stretch>
            </p:blipFill>
            <p:spPr>
              <a:xfrm>
                <a:off x="4163634" y="5266167"/>
                <a:ext cx="1885439" cy="353272"/>
              </a:xfrm>
              <a:prstGeom prst="rect">
                <a:avLst/>
              </a:prstGeom>
            </p:spPr>
          </p:pic>
        </p:grpSp>
      </p:grpSp>
    </p:spTree>
    <p:extLst>
      <p:ext uri="{BB962C8B-B14F-4D97-AF65-F5344CB8AC3E}">
        <p14:creationId xmlns:p14="http://schemas.microsoft.com/office/powerpoint/2010/main" val="3208828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75B80-316F-6BBE-B519-EA75ECE132E6}"/>
              </a:ext>
            </a:extLst>
          </p:cNvPr>
          <p:cNvSpPr>
            <a:spLocks noGrp="1"/>
          </p:cNvSpPr>
          <p:nvPr>
            <p:ph type="title"/>
          </p:nvPr>
        </p:nvSpPr>
        <p:spPr>
          <a:xfrm>
            <a:off x="276340" y="91683"/>
            <a:ext cx="10515600" cy="857747"/>
          </a:xfrm>
        </p:spPr>
        <p:txBody>
          <a:bodyPr/>
          <a:lstStyle/>
          <a:p>
            <a:r>
              <a:rPr lang="en-US" b="1" dirty="0"/>
              <a:t>TIESEA Intervention</a:t>
            </a:r>
            <a:endParaRPr lang="en-ID" b="1" dirty="0"/>
          </a:p>
        </p:txBody>
      </p:sp>
      <p:graphicFrame>
        <p:nvGraphicFramePr>
          <p:cNvPr id="5" name="Content Placeholder 4">
            <a:extLst>
              <a:ext uri="{FF2B5EF4-FFF2-40B4-BE49-F238E27FC236}">
                <a16:creationId xmlns:a16="http://schemas.microsoft.com/office/drawing/2014/main" id="{D8983E1B-C1A1-F9BB-D996-1D8DDE29E902}"/>
              </a:ext>
            </a:extLst>
          </p:cNvPr>
          <p:cNvGraphicFramePr>
            <a:graphicFrameLocks noGrp="1"/>
          </p:cNvGraphicFramePr>
          <p:nvPr>
            <p:ph idx="1"/>
          </p:nvPr>
        </p:nvGraphicFramePr>
        <p:xfrm>
          <a:off x="838200" y="88364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EB3512D3-5576-B88A-7731-2C38581C4926}"/>
              </a:ext>
            </a:extLst>
          </p:cNvPr>
          <p:cNvSpPr>
            <a:spLocks noGrp="1"/>
          </p:cNvSpPr>
          <p:nvPr>
            <p:ph type="ftr" sz="quarter" idx="11"/>
          </p:nvPr>
        </p:nvSpPr>
        <p:spPr/>
        <p:txBody>
          <a:bodyPr/>
          <a:lstStyle/>
          <a:p>
            <a:endParaRPr lang="en-US" dirty="0"/>
          </a:p>
        </p:txBody>
      </p:sp>
      <p:sp>
        <p:nvSpPr>
          <p:cNvPr id="6" name="Oval 5">
            <a:extLst>
              <a:ext uri="{FF2B5EF4-FFF2-40B4-BE49-F238E27FC236}">
                <a16:creationId xmlns:a16="http://schemas.microsoft.com/office/drawing/2014/main" id="{81BE2500-817A-897F-9636-887D16C39188}"/>
              </a:ext>
            </a:extLst>
          </p:cNvPr>
          <p:cNvSpPr/>
          <p:nvPr/>
        </p:nvSpPr>
        <p:spPr>
          <a:xfrm>
            <a:off x="506776" y="672022"/>
            <a:ext cx="11424491" cy="477030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ID" dirty="0"/>
          </a:p>
        </p:txBody>
      </p:sp>
      <p:sp>
        <p:nvSpPr>
          <p:cNvPr id="7" name="TextBox 6">
            <a:extLst>
              <a:ext uri="{FF2B5EF4-FFF2-40B4-BE49-F238E27FC236}">
                <a16:creationId xmlns:a16="http://schemas.microsoft.com/office/drawing/2014/main" id="{9863E385-A143-6162-C405-D47D8B039ECB}"/>
              </a:ext>
            </a:extLst>
          </p:cNvPr>
          <p:cNvSpPr txBox="1"/>
          <p:nvPr/>
        </p:nvSpPr>
        <p:spPr>
          <a:xfrm>
            <a:off x="3062690" y="5442326"/>
            <a:ext cx="7039778" cy="369332"/>
          </a:xfrm>
          <a:prstGeom prst="rect">
            <a:avLst/>
          </a:prstGeom>
          <a:noFill/>
        </p:spPr>
        <p:txBody>
          <a:bodyPr wrap="square" rtlCol="0">
            <a:spAutoFit/>
          </a:bodyPr>
          <a:lstStyle/>
          <a:p>
            <a:r>
              <a:rPr lang="en-US" b="1" dirty="0"/>
              <a:t>Promoting learner’s lead instructions rather than technology driven</a:t>
            </a:r>
            <a:endParaRPr lang="en-ID" b="1" dirty="0"/>
          </a:p>
        </p:txBody>
      </p:sp>
    </p:spTree>
    <p:extLst>
      <p:ext uri="{BB962C8B-B14F-4D97-AF65-F5344CB8AC3E}">
        <p14:creationId xmlns:p14="http://schemas.microsoft.com/office/powerpoint/2010/main" val="789316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CE82-B36E-9C92-7DA1-41B3832D50B7}"/>
              </a:ext>
            </a:extLst>
          </p:cNvPr>
          <p:cNvSpPr>
            <a:spLocks noGrp="1"/>
          </p:cNvSpPr>
          <p:nvPr>
            <p:ph type="title"/>
          </p:nvPr>
        </p:nvSpPr>
        <p:spPr>
          <a:xfrm>
            <a:off x="383638" y="205152"/>
            <a:ext cx="10515600" cy="810180"/>
          </a:xfrm>
        </p:spPr>
        <p:txBody>
          <a:bodyPr/>
          <a:lstStyle/>
          <a:p>
            <a:r>
              <a:rPr lang="en-US" b="1" dirty="0"/>
              <a:t>Target Beneficiaries</a:t>
            </a:r>
            <a:endParaRPr lang="en-ID" b="1" dirty="0"/>
          </a:p>
        </p:txBody>
      </p:sp>
      <p:sp>
        <p:nvSpPr>
          <p:cNvPr id="3" name="Content Placeholder 2">
            <a:extLst>
              <a:ext uri="{FF2B5EF4-FFF2-40B4-BE49-F238E27FC236}">
                <a16:creationId xmlns:a16="http://schemas.microsoft.com/office/drawing/2014/main" id="{305FC598-2CFF-97BA-0002-90652D7D399A}"/>
              </a:ext>
            </a:extLst>
          </p:cNvPr>
          <p:cNvSpPr>
            <a:spLocks noGrp="1"/>
          </p:cNvSpPr>
          <p:nvPr>
            <p:ph idx="1"/>
          </p:nvPr>
        </p:nvSpPr>
        <p:spPr>
          <a:xfrm>
            <a:off x="717013" y="1902744"/>
            <a:ext cx="10515600" cy="4351338"/>
          </a:xfrm>
        </p:spPr>
        <p:txBody>
          <a:bodyPr/>
          <a:lstStyle/>
          <a:p>
            <a:endParaRPr lang="en-ID" dirty="0"/>
          </a:p>
        </p:txBody>
      </p:sp>
      <p:sp>
        <p:nvSpPr>
          <p:cNvPr id="4" name="Footer Placeholder 3">
            <a:extLst>
              <a:ext uri="{FF2B5EF4-FFF2-40B4-BE49-F238E27FC236}">
                <a16:creationId xmlns:a16="http://schemas.microsoft.com/office/drawing/2014/main" id="{571D9E81-6AEE-7CAC-E439-F245779834FD}"/>
              </a:ext>
            </a:extLst>
          </p:cNvPr>
          <p:cNvSpPr>
            <a:spLocks noGrp="1"/>
          </p:cNvSpPr>
          <p:nvPr>
            <p:ph type="ftr" sz="quarter" idx="11"/>
          </p:nvPr>
        </p:nvSpPr>
        <p:spPr/>
        <p:txBody>
          <a:bodyPr/>
          <a:lstStyle/>
          <a:p>
            <a:endParaRPr lang="en-US" dirty="0"/>
          </a:p>
        </p:txBody>
      </p:sp>
      <p:pic>
        <p:nvPicPr>
          <p:cNvPr id="1026" name="Picture 2">
            <a:extLst>
              <a:ext uri="{FF2B5EF4-FFF2-40B4-BE49-F238E27FC236}">
                <a16:creationId xmlns:a16="http://schemas.microsoft.com/office/drawing/2014/main" id="{D6D2E7E2-0B4C-21D2-2476-9AC627081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151" y="3550153"/>
            <a:ext cx="3596895" cy="2279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D0E7B52-ED20-564F-E116-302305BBD3CC}"/>
              </a:ext>
            </a:extLst>
          </p:cNvPr>
          <p:cNvPicPr>
            <a:picLocks noChangeAspect="1"/>
          </p:cNvPicPr>
          <p:nvPr/>
        </p:nvPicPr>
        <p:blipFill>
          <a:blip r:embed="rId3"/>
          <a:stretch>
            <a:fillRect/>
          </a:stretch>
        </p:blipFill>
        <p:spPr>
          <a:xfrm>
            <a:off x="152404" y="1147785"/>
            <a:ext cx="3279708" cy="4673583"/>
          </a:xfrm>
          <a:prstGeom prst="rect">
            <a:avLst/>
          </a:prstGeom>
        </p:spPr>
      </p:pic>
      <p:pic>
        <p:nvPicPr>
          <p:cNvPr id="1028" name="Picture 4">
            <a:extLst>
              <a:ext uri="{FF2B5EF4-FFF2-40B4-BE49-F238E27FC236}">
                <a16:creationId xmlns:a16="http://schemas.microsoft.com/office/drawing/2014/main" id="{CDD17EB1-0288-46DC-F0F3-B044476B1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361" y="1189898"/>
            <a:ext cx="1711437" cy="22838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picture containing tree, outdoor, grass&#10;&#10;Description automatically generated">
            <a:extLst>
              <a:ext uri="{FF2B5EF4-FFF2-40B4-BE49-F238E27FC236}">
                <a16:creationId xmlns:a16="http://schemas.microsoft.com/office/drawing/2014/main" id="{F5909C05-9FC4-499C-71F2-3EC4C628C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700" y="3465060"/>
            <a:ext cx="4839978" cy="23938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dirt path through a forest&#10;&#10;Description automatically generated with low confidence">
            <a:extLst>
              <a:ext uri="{FF2B5EF4-FFF2-40B4-BE49-F238E27FC236}">
                <a16:creationId xmlns:a16="http://schemas.microsoft.com/office/drawing/2014/main" id="{1495A7E0-7B97-7B97-8FB6-DED0D2423C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1090" y="1750000"/>
            <a:ext cx="2790825" cy="16086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wooden bridge over a river&#10;&#10;Description automatically generated with low confidence">
            <a:extLst>
              <a:ext uri="{FF2B5EF4-FFF2-40B4-BE49-F238E27FC236}">
                <a16:creationId xmlns:a16="http://schemas.microsoft.com/office/drawing/2014/main" id="{2CED6392-9562-54BE-DAD0-723F0D2200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5720" y="88137"/>
            <a:ext cx="279082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B608744-D11D-26F3-0A4F-732AFCF5C7CB}"/>
              </a:ext>
            </a:extLst>
          </p:cNvPr>
          <p:cNvPicPr>
            <a:picLocks noChangeAspect="1"/>
          </p:cNvPicPr>
          <p:nvPr/>
        </p:nvPicPr>
        <p:blipFill>
          <a:blip r:embed="rId8"/>
          <a:stretch>
            <a:fillRect/>
          </a:stretch>
        </p:blipFill>
        <p:spPr>
          <a:xfrm>
            <a:off x="7230836" y="1153323"/>
            <a:ext cx="1868997" cy="2245147"/>
          </a:xfrm>
          <a:prstGeom prst="rect">
            <a:avLst/>
          </a:prstGeom>
        </p:spPr>
      </p:pic>
      <p:pic>
        <p:nvPicPr>
          <p:cNvPr id="12" name="Picture 11">
            <a:extLst>
              <a:ext uri="{FF2B5EF4-FFF2-40B4-BE49-F238E27FC236}">
                <a16:creationId xmlns:a16="http://schemas.microsoft.com/office/drawing/2014/main" id="{FBAE9C7A-B957-6DE2-5E79-CFF63A769508}"/>
              </a:ext>
            </a:extLst>
          </p:cNvPr>
          <p:cNvPicPr>
            <a:picLocks noChangeAspect="1"/>
          </p:cNvPicPr>
          <p:nvPr/>
        </p:nvPicPr>
        <p:blipFill>
          <a:blip r:embed="rId9"/>
          <a:stretch>
            <a:fillRect/>
          </a:stretch>
        </p:blipFill>
        <p:spPr>
          <a:xfrm>
            <a:off x="5409302" y="1203109"/>
            <a:ext cx="1632304" cy="2283883"/>
          </a:xfrm>
          <a:prstGeom prst="rect">
            <a:avLst/>
          </a:prstGeom>
        </p:spPr>
      </p:pic>
    </p:spTree>
    <p:extLst>
      <p:ext uri="{BB962C8B-B14F-4D97-AF65-F5344CB8AC3E}">
        <p14:creationId xmlns:p14="http://schemas.microsoft.com/office/powerpoint/2010/main" val="428858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098C2-C2EE-D675-9C30-C5D6D9C53154}"/>
              </a:ext>
            </a:extLst>
          </p:cNvPr>
          <p:cNvSpPr>
            <a:spLocks noGrp="1"/>
          </p:cNvSpPr>
          <p:nvPr>
            <p:ph type="title"/>
          </p:nvPr>
        </p:nvSpPr>
        <p:spPr>
          <a:xfrm>
            <a:off x="111086" y="-64096"/>
            <a:ext cx="10515600" cy="659444"/>
          </a:xfrm>
        </p:spPr>
        <p:txBody>
          <a:bodyPr>
            <a:normAutofit fontScale="90000"/>
          </a:bodyPr>
          <a:lstStyle/>
          <a:p>
            <a:r>
              <a:rPr lang="en-US" b="1" dirty="0"/>
              <a:t>Strategy</a:t>
            </a:r>
            <a:endParaRPr lang="en-ID" b="1" dirty="0"/>
          </a:p>
        </p:txBody>
      </p:sp>
      <p:sp>
        <p:nvSpPr>
          <p:cNvPr id="5" name="Rectangle 4">
            <a:extLst>
              <a:ext uri="{FF2B5EF4-FFF2-40B4-BE49-F238E27FC236}">
                <a16:creationId xmlns:a16="http://schemas.microsoft.com/office/drawing/2014/main" id="{52985CDA-9C70-548E-768D-03C371DFF29B}"/>
              </a:ext>
            </a:extLst>
          </p:cNvPr>
          <p:cNvSpPr/>
          <p:nvPr/>
        </p:nvSpPr>
        <p:spPr>
          <a:xfrm>
            <a:off x="495759" y="550839"/>
            <a:ext cx="2610998" cy="44031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SMPN 3 Naringgul</a:t>
            </a:r>
            <a:endParaRPr lang="en-ID" dirty="0"/>
          </a:p>
        </p:txBody>
      </p:sp>
      <p:sp>
        <p:nvSpPr>
          <p:cNvPr id="6" name="Rectangle 5">
            <a:extLst>
              <a:ext uri="{FF2B5EF4-FFF2-40B4-BE49-F238E27FC236}">
                <a16:creationId xmlns:a16="http://schemas.microsoft.com/office/drawing/2014/main" id="{D8382203-FFEC-D565-5420-0D49097887CE}"/>
              </a:ext>
            </a:extLst>
          </p:cNvPr>
          <p:cNvSpPr/>
          <p:nvPr/>
        </p:nvSpPr>
        <p:spPr>
          <a:xfrm>
            <a:off x="3209581" y="551757"/>
            <a:ext cx="2610998" cy="466061"/>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SMPN 8 Naringgul</a:t>
            </a:r>
            <a:endParaRPr lang="en-ID" dirty="0"/>
          </a:p>
        </p:txBody>
      </p:sp>
      <p:sp>
        <p:nvSpPr>
          <p:cNvPr id="7" name="Rectangle 6">
            <a:extLst>
              <a:ext uri="{FF2B5EF4-FFF2-40B4-BE49-F238E27FC236}">
                <a16:creationId xmlns:a16="http://schemas.microsoft.com/office/drawing/2014/main" id="{12AB8B25-075C-CE0F-66EB-39295E2DE226}"/>
              </a:ext>
            </a:extLst>
          </p:cNvPr>
          <p:cNvSpPr/>
          <p:nvPr/>
        </p:nvSpPr>
        <p:spPr>
          <a:xfrm>
            <a:off x="5923403" y="550839"/>
            <a:ext cx="2610998" cy="46697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SMPN 6 Naringgul</a:t>
            </a:r>
            <a:endParaRPr lang="en-ID" dirty="0"/>
          </a:p>
        </p:txBody>
      </p:sp>
      <p:sp>
        <p:nvSpPr>
          <p:cNvPr id="8" name="Rectangle 7">
            <a:extLst>
              <a:ext uri="{FF2B5EF4-FFF2-40B4-BE49-F238E27FC236}">
                <a16:creationId xmlns:a16="http://schemas.microsoft.com/office/drawing/2014/main" id="{3FA9B048-6C98-E639-5F18-5CDFCD84301D}"/>
              </a:ext>
            </a:extLst>
          </p:cNvPr>
          <p:cNvSpPr/>
          <p:nvPr/>
        </p:nvSpPr>
        <p:spPr>
          <a:xfrm>
            <a:off x="8637225" y="551757"/>
            <a:ext cx="2610998" cy="46606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SMPN 9 Naringgul</a:t>
            </a:r>
            <a:endParaRPr lang="en-ID" dirty="0"/>
          </a:p>
        </p:txBody>
      </p:sp>
      <p:sp>
        <p:nvSpPr>
          <p:cNvPr id="9" name="Rectangle 8">
            <a:extLst>
              <a:ext uri="{FF2B5EF4-FFF2-40B4-BE49-F238E27FC236}">
                <a16:creationId xmlns:a16="http://schemas.microsoft.com/office/drawing/2014/main" id="{369F485F-3C17-740F-E59B-3C1010BCEB88}"/>
              </a:ext>
            </a:extLst>
          </p:cNvPr>
          <p:cNvSpPr/>
          <p:nvPr/>
        </p:nvSpPr>
        <p:spPr>
          <a:xfrm>
            <a:off x="495759" y="1053556"/>
            <a:ext cx="2610998" cy="20787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Area: 7,000 m2</a:t>
            </a:r>
          </a:p>
          <a:p>
            <a:pPr algn="ctr"/>
            <a:r>
              <a:rPr lang="en-US" dirty="0"/>
              <a:t>Classroom: 15, Teachers:20, STEM Teachers:3, Students:286,</a:t>
            </a:r>
          </a:p>
          <a:p>
            <a:pPr algn="ctr"/>
            <a:r>
              <a:rPr lang="en-US" dirty="0"/>
              <a:t>Electricity: 2200,</a:t>
            </a:r>
          </a:p>
          <a:p>
            <a:pPr algn="ctr"/>
            <a:r>
              <a:rPr lang="en-US" dirty="0"/>
              <a:t>Mobile broadband: Indosat, Telkomsel, XL</a:t>
            </a:r>
            <a:endParaRPr lang="en-ID" dirty="0"/>
          </a:p>
        </p:txBody>
      </p:sp>
      <p:sp>
        <p:nvSpPr>
          <p:cNvPr id="10" name="Rectangle 9">
            <a:extLst>
              <a:ext uri="{FF2B5EF4-FFF2-40B4-BE49-F238E27FC236}">
                <a16:creationId xmlns:a16="http://schemas.microsoft.com/office/drawing/2014/main" id="{A492D958-EF6B-BD4F-1E60-A0082C2FDC21}"/>
              </a:ext>
            </a:extLst>
          </p:cNvPr>
          <p:cNvSpPr/>
          <p:nvPr/>
        </p:nvSpPr>
        <p:spPr>
          <a:xfrm>
            <a:off x="3209581" y="1053556"/>
            <a:ext cx="2610998" cy="207878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Area: 2,640 m2, Classrooms:6, Teachers:7, STEM Teachers:2, Students:108, Electricity:450, Mobile broadband: 0</a:t>
            </a:r>
            <a:endParaRPr lang="en-ID" dirty="0"/>
          </a:p>
        </p:txBody>
      </p:sp>
      <p:sp>
        <p:nvSpPr>
          <p:cNvPr id="11" name="Rectangle 10">
            <a:extLst>
              <a:ext uri="{FF2B5EF4-FFF2-40B4-BE49-F238E27FC236}">
                <a16:creationId xmlns:a16="http://schemas.microsoft.com/office/drawing/2014/main" id="{1B39BB5D-AB2D-4E6E-8016-CE29638D9800}"/>
              </a:ext>
            </a:extLst>
          </p:cNvPr>
          <p:cNvSpPr/>
          <p:nvPr/>
        </p:nvSpPr>
        <p:spPr>
          <a:xfrm>
            <a:off x="5923403" y="1053556"/>
            <a:ext cx="2610998" cy="207878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Area: 2,500m2, Classrooms:4, Teachers:8, STEM Teachers:2, Students:83,</a:t>
            </a:r>
          </a:p>
          <a:p>
            <a:pPr algn="ctr"/>
            <a:r>
              <a:rPr lang="en-US" dirty="0"/>
              <a:t>Electricity:900, Mobile broadband: 0</a:t>
            </a:r>
            <a:endParaRPr lang="en-ID" dirty="0"/>
          </a:p>
        </p:txBody>
      </p:sp>
      <p:sp>
        <p:nvSpPr>
          <p:cNvPr id="12" name="Rectangle 11">
            <a:extLst>
              <a:ext uri="{FF2B5EF4-FFF2-40B4-BE49-F238E27FC236}">
                <a16:creationId xmlns:a16="http://schemas.microsoft.com/office/drawing/2014/main" id="{CA374C98-9FBF-7235-6E2A-E86345D80E4E}"/>
              </a:ext>
            </a:extLst>
          </p:cNvPr>
          <p:cNvSpPr/>
          <p:nvPr/>
        </p:nvSpPr>
        <p:spPr>
          <a:xfrm>
            <a:off x="8626208" y="1068129"/>
            <a:ext cx="2610998" cy="203116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Area: 5,830 m2, Classrooms:16, Teachers:9, STEM Teachers:2, Students:156, Electricity:900, Mobile broadband: Indosat, Telkomsel, XL</a:t>
            </a:r>
            <a:endParaRPr lang="en-ID" dirty="0"/>
          </a:p>
        </p:txBody>
      </p:sp>
      <p:sp>
        <p:nvSpPr>
          <p:cNvPr id="13" name="TextBox 12">
            <a:extLst>
              <a:ext uri="{FF2B5EF4-FFF2-40B4-BE49-F238E27FC236}">
                <a16:creationId xmlns:a16="http://schemas.microsoft.com/office/drawing/2014/main" id="{3D9A51C3-BB21-9D61-10C6-65F55742DB80}"/>
              </a:ext>
            </a:extLst>
          </p:cNvPr>
          <p:cNvSpPr txBox="1"/>
          <p:nvPr/>
        </p:nvSpPr>
        <p:spPr>
          <a:xfrm>
            <a:off x="495759" y="5614139"/>
            <a:ext cx="2610998" cy="338554"/>
          </a:xfrm>
          <a:prstGeom prst="rect">
            <a:avLst/>
          </a:prstGeom>
          <a:noFill/>
        </p:spPr>
        <p:txBody>
          <a:bodyPr wrap="square" rtlCol="0">
            <a:spAutoFit/>
          </a:bodyPr>
          <a:lstStyle/>
          <a:p>
            <a:r>
              <a:rPr lang="en-ID" sz="800" dirty="0"/>
              <a:t>https://sekolah.data.kemdikbud.go.id/index.php/Chome/profil/D0512E14-2CF5-E011-82EB-85ED6B81A4A5</a:t>
            </a:r>
          </a:p>
        </p:txBody>
      </p:sp>
      <p:sp>
        <p:nvSpPr>
          <p:cNvPr id="14" name="TextBox 13">
            <a:extLst>
              <a:ext uri="{FF2B5EF4-FFF2-40B4-BE49-F238E27FC236}">
                <a16:creationId xmlns:a16="http://schemas.microsoft.com/office/drawing/2014/main" id="{0B9C4C69-5A02-4EA7-5B4E-957B96AEF966}"/>
              </a:ext>
            </a:extLst>
          </p:cNvPr>
          <p:cNvSpPr txBox="1"/>
          <p:nvPr/>
        </p:nvSpPr>
        <p:spPr>
          <a:xfrm>
            <a:off x="3106757" y="5629873"/>
            <a:ext cx="2610998" cy="338554"/>
          </a:xfrm>
          <a:prstGeom prst="rect">
            <a:avLst/>
          </a:prstGeom>
          <a:noFill/>
        </p:spPr>
        <p:txBody>
          <a:bodyPr wrap="square" rtlCol="0">
            <a:spAutoFit/>
          </a:bodyPr>
          <a:lstStyle/>
          <a:p>
            <a:r>
              <a:rPr lang="en-ID" sz="800" dirty="0"/>
              <a:t>https://sekolah.data.kemdikbud.go.id/index.php/Chome/profil/60405A70-5E22-E211-B184-058018946816</a:t>
            </a:r>
          </a:p>
        </p:txBody>
      </p:sp>
      <p:sp>
        <p:nvSpPr>
          <p:cNvPr id="15" name="TextBox 14">
            <a:extLst>
              <a:ext uri="{FF2B5EF4-FFF2-40B4-BE49-F238E27FC236}">
                <a16:creationId xmlns:a16="http://schemas.microsoft.com/office/drawing/2014/main" id="{4AD2FA17-B1D4-2D80-D795-7FCC6EB60FCF}"/>
              </a:ext>
            </a:extLst>
          </p:cNvPr>
          <p:cNvSpPr txBox="1"/>
          <p:nvPr/>
        </p:nvSpPr>
        <p:spPr>
          <a:xfrm>
            <a:off x="5923403" y="5658836"/>
            <a:ext cx="2610998" cy="338554"/>
          </a:xfrm>
          <a:prstGeom prst="rect">
            <a:avLst/>
          </a:prstGeom>
          <a:noFill/>
        </p:spPr>
        <p:txBody>
          <a:bodyPr wrap="square" rtlCol="0">
            <a:spAutoFit/>
          </a:bodyPr>
          <a:lstStyle/>
          <a:p>
            <a:r>
              <a:rPr lang="en-ID" sz="800" dirty="0"/>
              <a:t>https://sekolah.data.kemdikbud.go.id/index.php/Chome/profil/501A61B9-B21D-E211-BEC3-29AE04EBA8B1</a:t>
            </a:r>
          </a:p>
        </p:txBody>
      </p:sp>
      <p:sp>
        <p:nvSpPr>
          <p:cNvPr id="16" name="Rectangle 15">
            <a:extLst>
              <a:ext uri="{FF2B5EF4-FFF2-40B4-BE49-F238E27FC236}">
                <a16:creationId xmlns:a16="http://schemas.microsoft.com/office/drawing/2014/main" id="{631EB8E5-5A25-576B-AA7D-781F7A821508}"/>
              </a:ext>
            </a:extLst>
          </p:cNvPr>
          <p:cNvSpPr/>
          <p:nvPr/>
        </p:nvSpPr>
        <p:spPr>
          <a:xfrm>
            <a:off x="495759" y="3215454"/>
            <a:ext cx="10752464" cy="659444"/>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Hybrid mode TPD:</a:t>
            </a:r>
            <a:r>
              <a:rPr lang="en-US" dirty="0"/>
              <a:t> 1)STEM PBL lesson plan development, 2)STEM PBL assessment, 3)Digital media development</a:t>
            </a:r>
          </a:p>
        </p:txBody>
      </p:sp>
      <p:sp>
        <p:nvSpPr>
          <p:cNvPr id="17" name="Rectangle 16">
            <a:extLst>
              <a:ext uri="{FF2B5EF4-FFF2-40B4-BE49-F238E27FC236}">
                <a16:creationId xmlns:a16="http://schemas.microsoft.com/office/drawing/2014/main" id="{1D8FEDD3-38EC-8372-7950-EF9D1D530196}"/>
              </a:ext>
            </a:extLst>
          </p:cNvPr>
          <p:cNvSpPr/>
          <p:nvPr/>
        </p:nvSpPr>
        <p:spPr>
          <a:xfrm>
            <a:off x="495759" y="3991063"/>
            <a:ext cx="2610998" cy="47378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Pilot test with EdTech</a:t>
            </a:r>
            <a:endParaRPr lang="en-ID" dirty="0"/>
          </a:p>
        </p:txBody>
      </p:sp>
      <p:sp>
        <p:nvSpPr>
          <p:cNvPr id="18" name="Rectangle 17">
            <a:extLst>
              <a:ext uri="{FF2B5EF4-FFF2-40B4-BE49-F238E27FC236}">
                <a16:creationId xmlns:a16="http://schemas.microsoft.com/office/drawing/2014/main" id="{DC24C493-E07B-A419-C85D-582F6AB59A68}"/>
              </a:ext>
            </a:extLst>
          </p:cNvPr>
          <p:cNvSpPr/>
          <p:nvPr/>
        </p:nvSpPr>
        <p:spPr>
          <a:xfrm>
            <a:off x="3209581" y="4007002"/>
            <a:ext cx="2610998" cy="47378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Pilot test with EdTech</a:t>
            </a:r>
            <a:endParaRPr lang="en-ID" dirty="0"/>
          </a:p>
        </p:txBody>
      </p:sp>
      <p:sp>
        <p:nvSpPr>
          <p:cNvPr id="19" name="Rectangle 18">
            <a:extLst>
              <a:ext uri="{FF2B5EF4-FFF2-40B4-BE49-F238E27FC236}">
                <a16:creationId xmlns:a16="http://schemas.microsoft.com/office/drawing/2014/main" id="{1B282282-96A3-5302-2950-414E21443782}"/>
              </a:ext>
            </a:extLst>
          </p:cNvPr>
          <p:cNvSpPr/>
          <p:nvPr/>
        </p:nvSpPr>
        <p:spPr>
          <a:xfrm>
            <a:off x="5934420" y="3991063"/>
            <a:ext cx="2610998" cy="48972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Pilot test without EdTech</a:t>
            </a:r>
            <a:endParaRPr lang="en-ID" dirty="0"/>
          </a:p>
        </p:txBody>
      </p:sp>
      <p:sp>
        <p:nvSpPr>
          <p:cNvPr id="20" name="Rectangle 19">
            <a:extLst>
              <a:ext uri="{FF2B5EF4-FFF2-40B4-BE49-F238E27FC236}">
                <a16:creationId xmlns:a16="http://schemas.microsoft.com/office/drawing/2014/main" id="{6ED2CBE4-AE02-79ED-CD88-AD9C18958066}"/>
              </a:ext>
            </a:extLst>
          </p:cNvPr>
          <p:cNvSpPr/>
          <p:nvPr/>
        </p:nvSpPr>
        <p:spPr>
          <a:xfrm>
            <a:off x="8626208" y="3958012"/>
            <a:ext cx="2610998" cy="52277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Pilot test without EdTech</a:t>
            </a:r>
            <a:endParaRPr lang="en-ID" dirty="0"/>
          </a:p>
        </p:txBody>
      </p:sp>
      <p:sp>
        <p:nvSpPr>
          <p:cNvPr id="22" name="Rectangle 21">
            <a:extLst>
              <a:ext uri="{FF2B5EF4-FFF2-40B4-BE49-F238E27FC236}">
                <a16:creationId xmlns:a16="http://schemas.microsoft.com/office/drawing/2014/main" id="{AFA0E25F-90D9-C4C2-4833-0A28F339E1DD}"/>
              </a:ext>
            </a:extLst>
          </p:cNvPr>
          <p:cNvSpPr/>
          <p:nvPr/>
        </p:nvSpPr>
        <p:spPr>
          <a:xfrm>
            <a:off x="495759" y="5073267"/>
            <a:ext cx="10752464" cy="45008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Reporting</a:t>
            </a:r>
          </a:p>
        </p:txBody>
      </p:sp>
      <p:sp>
        <p:nvSpPr>
          <p:cNvPr id="23" name="Rectangle 22">
            <a:extLst>
              <a:ext uri="{FF2B5EF4-FFF2-40B4-BE49-F238E27FC236}">
                <a16:creationId xmlns:a16="http://schemas.microsoft.com/office/drawing/2014/main" id="{32181BA2-72AB-5006-E34A-E75FA4E7ABDC}"/>
              </a:ext>
            </a:extLst>
          </p:cNvPr>
          <p:cNvSpPr/>
          <p:nvPr/>
        </p:nvSpPr>
        <p:spPr>
          <a:xfrm>
            <a:off x="493921" y="4507024"/>
            <a:ext cx="2610998" cy="47378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Pilot test with EdTech</a:t>
            </a:r>
            <a:endParaRPr lang="en-ID" dirty="0"/>
          </a:p>
        </p:txBody>
      </p:sp>
      <p:sp>
        <p:nvSpPr>
          <p:cNvPr id="24" name="Rectangle 23">
            <a:extLst>
              <a:ext uri="{FF2B5EF4-FFF2-40B4-BE49-F238E27FC236}">
                <a16:creationId xmlns:a16="http://schemas.microsoft.com/office/drawing/2014/main" id="{D173B5DF-E542-142B-B1E7-1669A6B1DE5B}"/>
              </a:ext>
            </a:extLst>
          </p:cNvPr>
          <p:cNvSpPr/>
          <p:nvPr/>
        </p:nvSpPr>
        <p:spPr>
          <a:xfrm>
            <a:off x="3213252" y="4521403"/>
            <a:ext cx="2610998" cy="47378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Pilot test with EdTech</a:t>
            </a:r>
            <a:endParaRPr lang="en-ID" dirty="0"/>
          </a:p>
        </p:txBody>
      </p:sp>
      <p:sp>
        <p:nvSpPr>
          <p:cNvPr id="25" name="Rectangle 24">
            <a:extLst>
              <a:ext uri="{FF2B5EF4-FFF2-40B4-BE49-F238E27FC236}">
                <a16:creationId xmlns:a16="http://schemas.microsoft.com/office/drawing/2014/main" id="{FAF2B8B8-2C9C-185F-53F3-633AEDDBF10F}"/>
              </a:ext>
            </a:extLst>
          </p:cNvPr>
          <p:cNvSpPr/>
          <p:nvPr/>
        </p:nvSpPr>
        <p:spPr>
          <a:xfrm>
            <a:off x="5923403" y="4531666"/>
            <a:ext cx="2610998" cy="47378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Pilot test with EdTech</a:t>
            </a:r>
            <a:endParaRPr lang="en-ID" dirty="0"/>
          </a:p>
        </p:txBody>
      </p:sp>
      <p:sp>
        <p:nvSpPr>
          <p:cNvPr id="26" name="Rectangle 25">
            <a:extLst>
              <a:ext uri="{FF2B5EF4-FFF2-40B4-BE49-F238E27FC236}">
                <a16:creationId xmlns:a16="http://schemas.microsoft.com/office/drawing/2014/main" id="{0F2B7544-67EC-0539-2541-021BFE449CCD}"/>
              </a:ext>
            </a:extLst>
          </p:cNvPr>
          <p:cNvSpPr/>
          <p:nvPr/>
        </p:nvSpPr>
        <p:spPr>
          <a:xfrm>
            <a:off x="8626208" y="4512808"/>
            <a:ext cx="2610998" cy="47378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Pilot test with EdTech</a:t>
            </a:r>
            <a:endParaRPr lang="en-ID" dirty="0"/>
          </a:p>
        </p:txBody>
      </p:sp>
    </p:spTree>
    <p:extLst>
      <p:ext uri="{BB962C8B-B14F-4D97-AF65-F5344CB8AC3E}">
        <p14:creationId xmlns:p14="http://schemas.microsoft.com/office/powerpoint/2010/main" val="248142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DB05-52E8-137F-431A-C759CF3851EF}"/>
              </a:ext>
            </a:extLst>
          </p:cNvPr>
          <p:cNvSpPr>
            <a:spLocks noGrp="1"/>
          </p:cNvSpPr>
          <p:nvPr>
            <p:ph type="title"/>
          </p:nvPr>
        </p:nvSpPr>
        <p:spPr>
          <a:xfrm>
            <a:off x="129025" y="-207351"/>
            <a:ext cx="10515600" cy="1325563"/>
          </a:xfrm>
        </p:spPr>
        <p:txBody>
          <a:bodyPr/>
          <a:lstStyle/>
          <a:p>
            <a:r>
              <a:rPr lang="en-US" b="1" dirty="0"/>
              <a:t>Technology</a:t>
            </a:r>
            <a:endParaRPr lang="en-ID" b="1" dirty="0"/>
          </a:p>
        </p:txBody>
      </p:sp>
      <p:pic>
        <p:nvPicPr>
          <p:cNvPr id="37" name="Picture 36">
            <a:extLst>
              <a:ext uri="{FF2B5EF4-FFF2-40B4-BE49-F238E27FC236}">
                <a16:creationId xmlns:a16="http://schemas.microsoft.com/office/drawing/2014/main" id="{EFB22C5E-0A78-55BB-C73E-A47B6AF66735}"/>
              </a:ext>
            </a:extLst>
          </p:cNvPr>
          <p:cNvPicPr>
            <a:picLocks noChangeAspect="1"/>
          </p:cNvPicPr>
          <p:nvPr/>
        </p:nvPicPr>
        <p:blipFill>
          <a:blip r:embed="rId2"/>
          <a:stretch>
            <a:fillRect/>
          </a:stretch>
        </p:blipFill>
        <p:spPr>
          <a:xfrm>
            <a:off x="149929" y="734646"/>
            <a:ext cx="3496479" cy="4632147"/>
          </a:xfrm>
          <a:prstGeom prst="rect">
            <a:avLst/>
          </a:prstGeom>
        </p:spPr>
      </p:pic>
      <p:pic>
        <p:nvPicPr>
          <p:cNvPr id="38" name="Picture 37">
            <a:extLst>
              <a:ext uri="{FF2B5EF4-FFF2-40B4-BE49-F238E27FC236}">
                <a16:creationId xmlns:a16="http://schemas.microsoft.com/office/drawing/2014/main" id="{14C88404-B132-F7A4-D351-E6C47247B1F1}"/>
              </a:ext>
            </a:extLst>
          </p:cNvPr>
          <p:cNvPicPr>
            <a:picLocks noChangeAspect="1"/>
          </p:cNvPicPr>
          <p:nvPr/>
        </p:nvPicPr>
        <p:blipFill>
          <a:blip r:embed="rId3"/>
          <a:stretch>
            <a:fillRect/>
          </a:stretch>
        </p:blipFill>
        <p:spPr>
          <a:xfrm>
            <a:off x="7318564" y="3886581"/>
            <a:ext cx="4723507" cy="2254401"/>
          </a:xfrm>
          <a:prstGeom prst="rect">
            <a:avLst/>
          </a:prstGeom>
        </p:spPr>
      </p:pic>
      <p:sp>
        <p:nvSpPr>
          <p:cNvPr id="6" name="Oval 5">
            <a:extLst>
              <a:ext uri="{FF2B5EF4-FFF2-40B4-BE49-F238E27FC236}">
                <a16:creationId xmlns:a16="http://schemas.microsoft.com/office/drawing/2014/main" id="{70484C8C-46D0-B610-65D3-7C5F0F7D27B1}"/>
              </a:ext>
            </a:extLst>
          </p:cNvPr>
          <p:cNvSpPr/>
          <p:nvPr/>
        </p:nvSpPr>
        <p:spPr>
          <a:xfrm>
            <a:off x="5995672" y="2733063"/>
            <a:ext cx="1917691" cy="1412985"/>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99E47C7-48D4-CD11-1983-4DB8A46B5FFF}"/>
              </a:ext>
            </a:extLst>
          </p:cNvPr>
          <p:cNvSpPr/>
          <p:nvPr/>
        </p:nvSpPr>
        <p:spPr>
          <a:xfrm>
            <a:off x="5915768" y="2674189"/>
            <a:ext cx="2077498" cy="1530734"/>
          </a:xfrm>
          <a:prstGeom prst="ellipse">
            <a:avLst/>
          </a:prstGeom>
          <a:no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449">
            <a:extLst>
              <a:ext uri="{FF2B5EF4-FFF2-40B4-BE49-F238E27FC236}">
                <a16:creationId xmlns:a16="http://schemas.microsoft.com/office/drawing/2014/main" id="{0862EA77-A9DA-E930-F9F7-EF60A245EE64}"/>
              </a:ext>
            </a:extLst>
          </p:cNvPr>
          <p:cNvSpPr/>
          <p:nvPr/>
        </p:nvSpPr>
        <p:spPr>
          <a:xfrm>
            <a:off x="4595268" y="1791073"/>
            <a:ext cx="558857" cy="434136"/>
          </a:xfrm>
          <a:custGeom>
            <a:avLst/>
            <a:gdLst/>
            <a:ahLst/>
            <a:cxnLst/>
            <a:rect l="0" t="0" r="0" b="0"/>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rgbClr val="00B0F0"/>
          </a:solidFill>
          <a:ln w="38100" cap="rnd" cmpd="sng">
            <a:solidFill>
              <a:srgbClr val="00B0F0"/>
            </a:solid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13" name="Shape 138">
            <a:extLst>
              <a:ext uri="{FF2B5EF4-FFF2-40B4-BE49-F238E27FC236}">
                <a16:creationId xmlns:a16="http://schemas.microsoft.com/office/drawing/2014/main" id="{90B1BE9B-0164-91E9-F28B-1145ADF95753}"/>
              </a:ext>
            </a:extLst>
          </p:cNvPr>
          <p:cNvSpPr/>
          <p:nvPr/>
        </p:nvSpPr>
        <p:spPr>
          <a:xfrm>
            <a:off x="4315136" y="1614451"/>
            <a:ext cx="1121211" cy="826126"/>
          </a:xfrm>
          <a:prstGeom prst="ellipse">
            <a:avLst/>
          </a:prstGeom>
          <a:noFill/>
          <a:ln w="12700" cap="flat" cmpd="sng">
            <a:solidFill>
              <a:srgbClr val="00B0F0"/>
            </a:solidFill>
            <a:prstDash val="sysDash"/>
            <a:round/>
            <a:headEnd type="none" w="med" len="med"/>
            <a:tailEnd type="none" w="med" len="med"/>
          </a:ln>
        </p:spPr>
        <p:txBody>
          <a:bodyPr lIns="91425" tIns="91425" rIns="91425" bIns="91425" anchor="ctr" anchorCtr="0">
            <a:noAutofit/>
          </a:bodyPr>
          <a:lstStyle/>
          <a:p>
            <a:pPr algn="ctr">
              <a:spcBef>
                <a:spcPts val="0"/>
              </a:spcBef>
              <a:buNone/>
            </a:pPr>
            <a:endParaRPr lang="en" sz="1600" b="1" dirty="0">
              <a:solidFill>
                <a:srgbClr val="00B0F0"/>
              </a:solidFill>
              <a:latin typeface="Droid Sans"/>
              <a:ea typeface="Droid Sans"/>
              <a:cs typeface="Droid Sans"/>
              <a:sym typeface="Droid Sans"/>
            </a:endParaRPr>
          </a:p>
        </p:txBody>
      </p:sp>
      <p:sp>
        <p:nvSpPr>
          <p:cNvPr id="14" name="Shape 449">
            <a:extLst>
              <a:ext uri="{FF2B5EF4-FFF2-40B4-BE49-F238E27FC236}">
                <a16:creationId xmlns:a16="http://schemas.microsoft.com/office/drawing/2014/main" id="{2E201C13-EB3A-C667-B1A7-73CABBFDAD0D}"/>
              </a:ext>
            </a:extLst>
          </p:cNvPr>
          <p:cNvSpPr/>
          <p:nvPr/>
        </p:nvSpPr>
        <p:spPr>
          <a:xfrm>
            <a:off x="8593015" y="1730315"/>
            <a:ext cx="558857" cy="434136"/>
          </a:xfrm>
          <a:custGeom>
            <a:avLst/>
            <a:gdLst/>
            <a:ahLst/>
            <a:cxnLst/>
            <a:rect l="0" t="0" r="0" b="0"/>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rgbClr val="00B0F0"/>
          </a:solidFill>
          <a:ln w="38100" cap="rnd" cmpd="sng">
            <a:solidFill>
              <a:srgbClr val="00B0F0"/>
            </a:solid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15" name="Shape 138">
            <a:extLst>
              <a:ext uri="{FF2B5EF4-FFF2-40B4-BE49-F238E27FC236}">
                <a16:creationId xmlns:a16="http://schemas.microsoft.com/office/drawing/2014/main" id="{B265F1DF-4041-5E39-C90D-8BEEE2CECA7D}"/>
              </a:ext>
            </a:extLst>
          </p:cNvPr>
          <p:cNvSpPr/>
          <p:nvPr/>
        </p:nvSpPr>
        <p:spPr>
          <a:xfrm>
            <a:off x="8312883" y="1553692"/>
            <a:ext cx="1121211" cy="826126"/>
          </a:xfrm>
          <a:prstGeom prst="ellipse">
            <a:avLst/>
          </a:prstGeom>
          <a:noFill/>
          <a:ln w="12700" cap="flat" cmpd="sng">
            <a:solidFill>
              <a:srgbClr val="00B0F0"/>
            </a:solidFill>
            <a:prstDash val="sysDash"/>
            <a:round/>
            <a:headEnd type="none" w="med" len="med"/>
            <a:tailEnd type="none" w="med" len="med"/>
          </a:ln>
        </p:spPr>
        <p:txBody>
          <a:bodyPr lIns="91425" tIns="91425" rIns="91425" bIns="91425" anchor="ctr" anchorCtr="0">
            <a:noAutofit/>
          </a:bodyPr>
          <a:lstStyle/>
          <a:p>
            <a:pPr algn="ctr">
              <a:spcBef>
                <a:spcPts val="0"/>
              </a:spcBef>
              <a:buNone/>
            </a:pPr>
            <a:endParaRPr lang="en" sz="1600" b="1" dirty="0">
              <a:solidFill>
                <a:srgbClr val="00B0F0"/>
              </a:solidFill>
              <a:latin typeface="Droid Sans"/>
              <a:ea typeface="Droid Sans"/>
              <a:cs typeface="Droid Sans"/>
              <a:sym typeface="Droid Sans"/>
            </a:endParaRPr>
          </a:p>
        </p:txBody>
      </p:sp>
      <p:cxnSp>
        <p:nvCxnSpPr>
          <p:cNvPr id="18" name="Straight Arrow Connector 17">
            <a:extLst>
              <a:ext uri="{FF2B5EF4-FFF2-40B4-BE49-F238E27FC236}">
                <a16:creationId xmlns:a16="http://schemas.microsoft.com/office/drawing/2014/main" id="{3EFD3998-38BC-31BD-29D1-3621B5C1F4A2}"/>
              </a:ext>
            </a:extLst>
          </p:cNvPr>
          <p:cNvCxnSpPr>
            <a:stCxn id="13" idx="5"/>
            <a:endCxn id="7" idx="1"/>
          </p:cNvCxnSpPr>
          <p:nvPr/>
        </p:nvCxnSpPr>
        <p:spPr>
          <a:xfrm>
            <a:off x="5272149" y="2319594"/>
            <a:ext cx="947863" cy="5787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67CF148-C303-7A9E-5147-C28E73D34A2F}"/>
              </a:ext>
            </a:extLst>
          </p:cNvPr>
          <p:cNvCxnSpPr>
            <a:stCxn id="15" idx="3"/>
            <a:endCxn id="7" idx="7"/>
          </p:cNvCxnSpPr>
          <p:nvPr/>
        </p:nvCxnSpPr>
        <p:spPr>
          <a:xfrm flipH="1">
            <a:off x="7689024" y="2258834"/>
            <a:ext cx="788055" cy="6395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DBC8469-347B-2D46-2EFA-D65A7F0AEFC7}"/>
              </a:ext>
            </a:extLst>
          </p:cNvPr>
          <p:cNvSpPr txBox="1"/>
          <p:nvPr/>
        </p:nvSpPr>
        <p:spPr>
          <a:xfrm>
            <a:off x="4474532" y="1329093"/>
            <a:ext cx="1012906" cy="369332"/>
          </a:xfrm>
          <a:prstGeom prst="rect">
            <a:avLst/>
          </a:prstGeom>
          <a:noFill/>
        </p:spPr>
        <p:txBody>
          <a:bodyPr wrap="none" rtlCol="0">
            <a:spAutoFit/>
          </a:bodyPr>
          <a:lstStyle/>
          <a:p>
            <a:r>
              <a:rPr lang="en-US" dirty="0"/>
              <a:t>Students</a:t>
            </a:r>
          </a:p>
        </p:txBody>
      </p:sp>
      <p:sp>
        <p:nvSpPr>
          <p:cNvPr id="25" name="TextBox 24">
            <a:extLst>
              <a:ext uri="{FF2B5EF4-FFF2-40B4-BE49-F238E27FC236}">
                <a16:creationId xmlns:a16="http://schemas.microsoft.com/office/drawing/2014/main" id="{9AA937AD-420E-2500-A168-51EC11058573}"/>
              </a:ext>
            </a:extLst>
          </p:cNvPr>
          <p:cNvSpPr txBox="1"/>
          <p:nvPr/>
        </p:nvSpPr>
        <p:spPr>
          <a:xfrm>
            <a:off x="8593015" y="1186415"/>
            <a:ext cx="1012906" cy="369332"/>
          </a:xfrm>
          <a:prstGeom prst="rect">
            <a:avLst/>
          </a:prstGeom>
          <a:noFill/>
        </p:spPr>
        <p:txBody>
          <a:bodyPr wrap="none" rtlCol="0">
            <a:spAutoFit/>
          </a:bodyPr>
          <a:lstStyle/>
          <a:p>
            <a:r>
              <a:rPr lang="en-US" dirty="0"/>
              <a:t>Students</a:t>
            </a:r>
          </a:p>
        </p:txBody>
      </p:sp>
      <p:sp>
        <p:nvSpPr>
          <p:cNvPr id="29" name="TextBox 28">
            <a:extLst>
              <a:ext uri="{FF2B5EF4-FFF2-40B4-BE49-F238E27FC236}">
                <a16:creationId xmlns:a16="http://schemas.microsoft.com/office/drawing/2014/main" id="{3D08A3BD-5E3E-4252-C092-031E2E7E3046}"/>
              </a:ext>
            </a:extLst>
          </p:cNvPr>
          <p:cNvSpPr txBox="1"/>
          <p:nvPr/>
        </p:nvSpPr>
        <p:spPr>
          <a:xfrm>
            <a:off x="8312881" y="3295231"/>
            <a:ext cx="1906291" cy="400110"/>
          </a:xfrm>
          <a:prstGeom prst="rect">
            <a:avLst/>
          </a:prstGeom>
          <a:noFill/>
        </p:spPr>
        <p:txBody>
          <a:bodyPr wrap="none" rtlCol="0">
            <a:spAutoFit/>
          </a:bodyPr>
          <a:lstStyle/>
          <a:p>
            <a:r>
              <a:rPr lang="en-US" sz="2000" b="1" dirty="0">
                <a:solidFill>
                  <a:schemeClr val="tx1">
                    <a:lumMod val="75000"/>
                    <a:lumOff val="25000"/>
                  </a:schemeClr>
                </a:solidFill>
                <a:latin typeface="Helvetica" panose="020B0604020202030204" pitchFamily="34" charset="0"/>
              </a:rPr>
              <a:t>Digital Library</a:t>
            </a:r>
            <a:endParaRPr lang="en-US" sz="2000" b="1" dirty="0">
              <a:solidFill>
                <a:schemeClr val="bg1">
                  <a:lumMod val="50000"/>
                </a:schemeClr>
              </a:solidFill>
              <a:latin typeface="Helvetica" panose="020B0604020202030204" pitchFamily="34" charset="0"/>
            </a:endParaRPr>
          </a:p>
        </p:txBody>
      </p:sp>
      <p:pic>
        <p:nvPicPr>
          <p:cNvPr id="30" name="Picture 29">
            <a:extLst>
              <a:ext uri="{FF2B5EF4-FFF2-40B4-BE49-F238E27FC236}">
                <a16:creationId xmlns:a16="http://schemas.microsoft.com/office/drawing/2014/main" id="{943A77FF-FDC8-4405-5460-E4478E10CE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5644" y="3027435"/>
            <a:ext cx="1857719" cy="1011375"/>
          </a:xfrm>
          <a:prstGeom prst="rect">
            <a:avLst/>
          </a:prstGeom>
        </p:spPr>
      </p:pic>
      <p:pic>
        <p:nvPicPr>
          <p:cNvPr id="31" name="Picture 30">
            <a:extLst>
              <a:ext uri="{FF2B5EF4-FFF2-40B4-BE49-F238E27FC236}">
                <a16:creationId xmlns:a16="http://schemas.microsoft.com/office/drawing/2014/main" id="{0C4F148A-EF02-9BC0-A908-F7F7207B36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479" r="34929" b="13240"/>
          <a:stretch/>
        </p:blipFill>
        <p:spPr>
          <a:xfrm>
            <a:off x="6315287" y="1614450"/>
            <a:ext cx="1438268" cy="1786859"/>
          </a:xfrm>
          <a:prstGeom prst="rect">
            <a:avLst/>
          </a:prstGeom>
        </p:spPr>
      </p:pic>
      <p:pic>
        <p:nvPicPr>
          <p:cNvPr id="32" name="Picture 31">
            <a:extLst>
              <a:ext uri="{FF2B5EF4-FFF2-40B4-BE49-F238E27FC236}">
                <a16:creationId xmlns:a16="http://schemas.microsoft.com/office/drawing/2014/main" id="{A5B05E16-E4D4-BBE2-B921-90BEDD130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5159" y="224753"/>
            <a:ext cx="1668617" cy="961662"/>
          </a:xfrm>
          <a:prstGeom prst="rect">
            <a:avLst/>
          </a:prstGeom>
        </p:spPr>
      </p:pic>
      <p:pic>
        <p:nvPicPr>
          <p:cNvPr id="33" name="Picture 32">
            <a:extLst>
              <a:ext uri="{FF2B5EF4-FFF2-40B4-BE49-F238E27FC236}">
                <a16:creationId xmlns:a16="http://schemas.microsoft.com/office/drawing/2014/main" id="{F1F91571-3B48-B5A5-BEA6-E932429D80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9605" y="257566"/>
            <a:ext cx="1374520" cy="914400"/>
          </a:xfrm>
          <a:prstGeom prst="rect">
            <a:avLst/>
          </a:prstGeom>
        </p:spPr>
      </p:pic>
      <p:pic>
        <p:nvPicPr>
          <p:cNvPr id="36" name="Picture 35">
            <a:extLst>
              <a:ext uri="{FF2B5EF4-FFF2-40B4-BE49-F238E27FC236}">
                <a16:creationId xmlns:a16="http://schemas.microsoft.com/office/drawing/2014/main" id="{2138FD00-3F7A-86CF-F3AA-1D7007A46E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7086" y="183445"/>
            <a:ext cx="1722067" cy="1049628"/>
          </a:xfrm>
          <a:prstGeom prst="rect">
            <a:avLst/>
          </a:prstGeom>
        </p:spPr>
      </p:pic>
      <p:pic>
        <p:nvPicPr>
          <p:cNvPr id="41" name="Picture 40">
            <a:extLst>
              <a:ext uri="{FF2B5EF4-FFF2-40B4-BE49-F238E27FC236}">
                <a16:creationId xmlns:a16="http://schemas.microsoft.com/office/drawing/2014/main" id="{78F3BD8D-E359-3794-7E19-83AC46B626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3033" y="3538043"/>
            <a:ext cx="593244" cy="760734"/>
          </a:xfrm>
          <a:prstGeom prst="rect">
            <a:avLst/>
          </a:prstGeom>
        </p:spPr>
      </p:pic>
      <p:pic>
        <p:nvPicPr>
          <p:cNvPr id="42" name="Picture 41">
            <a:extLst>
              <a:ext uri="{FF2B5EF4-FFF2-40B4-BE49-F238E27FC236}">
                <a16:creationId xmlns:a16="http://schemas.microsoft.com/office/drawing/2014/main" id="{7C967750-0267-0367-2944-FE85A2B2D6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60187" y="3588496"/>
            <a:ext cx="1038840" cy="779130"/>
          </a:xfrm>
          <a:prstGeom prst="rect">
            <a:avLst/>
          </a:prstGeom>
        </p:spPr>
      </p:pic>
      <p:sp>
        <p:nvSpPr>
          <p:cNvPr id="44" name="Shape 449">
            <a:extLst>
              <a:ext uri="{FF2B5EF4-FFF2-40B4-BE49-F238E27FC236}">
                <a16:creationId xmlns:a16="http://schemas.microsoft.com/office/drawing/2014/main" id="{CEC1F181-927B-B1FD-B570-906F0BC5E370}"/>
              </a:ext>
            </a:extLst>
          </p:cNvPr>
          <p:cNvSpPr/>
          <p:nvPr/>
        </p:nvSpPr>
        <p:spPr>
          <a:xfrm>
            <a:off x="5447860" y="5051902"/>
            <a:ext cx="600234" cy="434136"/>
          </a:xfrm>
          <a:custGeom>
            <a:avLst/>
            <a:gdLst/>
            <a:ahLst/>
            <a:cxnLst/>
            <a:rect l="0" t="0" r="0" b="0"/>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solidFill>
            <a:srgbClr val="00B0F0"/>
          </a:solidFill>
          <a:ln w="38100" cap="rnd" cmpd="sng">
            <a:solidFill>
              <a:srgbClr val="00B0F0"/>
            </a:solid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45" name="Shape 138">
            <a:extLst>
              <a:ext uri="{FF2B5EF4-FFF2-40B4-BE49-F238E27FC236}">
                <a16:creationId xmlns:a16="http://schemas.microsoft.com/office/drawing/2014/main" id="{B0F1F83B-B87D-07DE-B137-BA889C15EC4F}"/>
              </a:ext>
            </a:extLst>
          </p:cNvPr>
          <p:cNvSpPr/>
          <p:nvPr/>
        </p:nvSpPr>
        <p:spPr>
          <a:xfrm>
            <a:off x="5126092" y="4875280"/>
            <a:ext cx="1204224" cy="826126"/>
          </a:xfrm>
          <a:prstGeom prst="ellipse">
            <a:avLst/>
          </a:prstGeom>
          <a:noFill/>
          <a:ln w="12700" cap="flat" cmpd="sng">
            <a:solidFill>
              <a:srgbClr val="00B0F0"/>
            </a:solidFill>
            <a:prstDash val="sysDash"/>
            <a:round/>
            <a:headEnd type="none" w="med" len="med"/>
            <a:tailEnd type="none" w="med" len="med"/>
          </a:ln>
        </p:spPr>
        <p:txBody>
          <a:bodyPr lIns="91425" tIns="91425" rIns="91425" bIns="91425" anchor="ctr" anchorCtr="0">
            <a:noAutofit/>
          </a:bodyPr>
          <a:lstStyle/>
          <a:p>
            <a:pPr algn="ctr">
              <a:spcBef>
                <a:spcPts val="0"/>
              </a:spcBef>
              <a:buNone/>
            </a:pPr>
            <a:endParaRPr lang="en" sz="1600" b="1" dirty="0">
              <a:solidFill>
                <a:srgbClr val="00B0F0"/>
              </a:solidFill>
              <a:latin typeface="Droid Sans"/>
              <a:ea typeface="Droid Sans"/>
              <a:cs typeface="Droid Sans"/>
              <a:sym typeface="Droid Sans"/>
            </a:endParaRPr>
          </a:p>
        </p:txBody>
      </p:sp>
      <p:cxnSp>
        <p:nvCxnSpPr>
          <p:cNvPr id="46" name="Straight Arrow Connector 45">
            <a:extLst>
              <a:ext uri="{FF2B5EF4-FFF2-40B4-BE49-F238E27FC236}">
                <a16:creationId xmlns:a16="http://schemas.microsoft.com/office/drawing/2014/main" id="{659B1C03-2CF0-0FF6-DB00-3D1F84087A2D}"/>
              </a:ext>
            </a:extLst>
          </p:cNvPr>
          <p:cNvCxnSpPr>
            <a:cxnSpLocks/>
            <a:stCxn id="45" idx="7"/>
          </p:cNvCxnSpPr>
          <p:nvPr/>
        </p:nvCxnSpPr>
        <p:spPr>
          <a:xfrm flipV="1">
            <a:off x="6153961" y="4220336"/>
            <a:ext cx="359643" cy="7759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76A1540-5933-FC5B-E45B-23758871CD2F}"/>
              </a:ext>
            </a:extLst>
          </p:cNvPr>
          <p:cNvSpPr txBox="1"/>
          <p:nvPr/>
        </p:nvSpPr>
        <p:spPr>
          <a:xfrm>
            <a:off x="5941611" y="5566982"/>
            <a:ext cx="1012906" cy="369332"/>
          </a:xfrm>
          <a:prstGeom prst="rect">
            <a:avLst/>
          </a:prstGeom>
          <a:noFill/>
        </p:spPr>
        <p:txBody>
          <a:bodyPr wrap="none" rtlCol="0">
            <a:spAutoFit/>
          </a:bodyPr>
          <a:lstStyle/>
          <a:p>
            <a:r>
              <a:rPr lang="en-US" dirty="0"/>
              <a:t>Students</a:t>
            </a:r>
          </a:p>
        </p:txBody>
      </p:sp>
      <p:sp>
        <p:nvSpPr>
          <p:cNvPr id="52" name="TextBox 51">
            <a:extLst>
              <a:ext uri="{FF2B5EF4-FFF2-40B4-BE49-F238E27FC236}">
                <a16:creationId xmlns:a16="http://schemas.microsoft.com/office/drawing/2014/main" id="{54F95592-3EDA-E1AD-DE29-56E8E89406A2}"/>
              </a:ext>
            </a:extLst>
          </p:cNvPr>
          <p:cNvSpPr txBox="1"/>
          <p:nvPr/>
        </p:nvSpPr>
        <p:spPr>
          <a:xfrm>
            <a:off x="8008638" y="2565516"/>
            <a:ext cx="2543389" cy="646331"/>
          </a:xfrm>
          <a:prstGeom prst="rect">
            <a:avLst/>
          </a:prstGeom>
          <a:noFill/>
        </p:spPr>
        <p:txBody>
          <a:bodyPr wrap="none" rtlCol="0">
            <a:spAutoFit/>
          </a:bodyPr>
          <a:lstStyle/>
          <a:p>
            <a:r>
              <a:rPr lang="en-US" b="1" dirty="0"/>
              <a:t>Mobile Digital Resources</a:t>
            </a:r>
          </a:p>
          <a:p>
            <a:pPr algn="ctr"/>
            <a:r>
              <a:rPr lang="en-US" b="1" dirty="0"/>
              <a:t>(Mini server) </a:t>
            </a:r>
          </a:p>
        </p:txBody>
      </p:sp>
      <p:sp>
        <p:nvSpPr>
          <p:cNvPr id="53" name="TextBox 52">
            <a:extLst>
              <a:ext uri="{FF2B5EF4-FFF2-40B4-BE49-F238E27FC236}">
                <a16:creationId xmlns:a16="http://schemas.microsoft.com/office/drawing/2014/main" id="{98C0B324-C3DA-8A21-F5DC-91FC1C9E2793}"/>
              </a:ext>
            </a:extLst>
          </p:cNvPr>
          <p:cNvSpPr txBox="1"/>
          <p:nvPr/>
        </p:nvSpPr>
        <p:spPr>
          <a:xfrm>
            <a:off x="419901" y="5382316"/>
            <a:ext cx="3080133" cy="369332"/>
          </a:xfrm>
          <a:prstGeom prst="rect">
            <a:avLst/>
          </a:prstGeom>
          <a:noFill/>
        </p:spPr>
        <p:txBody>
          <a:bodyPr wrap="square" rtlCol="0">
            <a:spAutoFit/>
          </a:bodyPr>
          <a:lstStyle/>
          <a:p>
            <a:r>
              <a:rPr lang="en-US" dirty="0"/>
              <a:t>DiktiEdu Laptops by MoECRT</a:t>
            </a:r>
            <a:endParaRPr lang="en-ID" dirty="0"/>
          </a:p>
        </p:txBody>
      </p:sp>
    </p:spTree>
    <p:extLst>
      <p:ext uri="{BB962C8B-B14F-4D97-AF65-F5344CB8AC3E}">
        <p14:creationId xmlns:p14="http://schemas.microsoft.com/office/powerpoint/2010/main" val="3628340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64AA8F4-A476-4C60-A16C-0D75B4763380}"/>
              </a:ext>
            </a:extLst>
          </p:cNvPr>
          <p:cNvGrpSpPr/>
          <p:nvPr/>
        </p:nvGrpSpPr>
        <p:grpSpPr>
          <a:xfrm>
            <a:off x="262952" y="5833923"/>
            <a:ext cx="11711470" cy="980122"/>
            <a:chOff x="326452" y="5859323"/>
            <a:chExt cx="11711470" cy="980122"/>
          </a:xfrm>
        </p:grpSpPr>
        <p:pic>
          <p:nvPicPr>
            <p:cNvPr id="19" name="Picture 18">
              <a:extLst>
                <a:ext uri="{FF2B5EF4-FFF2-40B4-BE49-F238E27FC236}">
                  <a16:creationId xmlns:a16="http://schemas.microsoft.com/office/drawing/2014/main" id="{0B0D8D37-82A3-454E-B5EE-EC7BACB0DA07}"/>
                </a:ext>
              </a:extLst>
            </p:cNvPr>
            <p:cNvPicPr>
              <a:picLocks noChangeAspect="1"/>
            </p:cNvPicPr>
            <p:nvPr/>
          </p:nvPicPr>
          <p:blipFill rotWithShape="1">
            <a:blip r:embed="rId2"/>
            <a:srcRect l="69060" t="9686" r="2466" b="24157"/>
            <a:stretch/>
          </p:blipFill>
          <p:spPr>
            <a:xfrm>
              <a:off x="8720298" y="5953016"/>
              <a:ext cx="3317624" cy="886429"/>
            </a:xfrm>
            <a:prstGeom prst="rect">
              <a:avLst/>
            </a:prstGeom>
          </p:spPr>
        </p:pic>
        <p:pic>
          <p:nvPicPr>
            <p:cNvPr id="25" name="Picture 24">
              <a:extLst>
                <a:ext uri="{FF2B5EF4-FFF2-40B4-BE49-F238E27FC236}">
                  <a16:creationId xmlns:a16="http://schemas.microsoft.com/office/drawing/2014/main" id="{31B6F21C-FF18-41C7-8D62-F15B58595C16}"/>
                </a:ext>
              </a:extLst>
            </p:cNvPr>
            <p:cNvPicPr>
              <a:picLocks noChangeAspect="1"/>
            </p:cNvPicPr>
            <p:nvPr/>
          </p:nvPicPr>
          <p:blipFill rotWithShape="1">
            <a:blip r:embed="rId2"/>
            <a:srcRect l="38385" r="34415" b="32170"/>
            <a:stretch/>
          </p:blipFill>
          <p:spPr>
            <a:xfrm>
              <a:off x="4715606" y="5859323"/>
              <a:ext cx="3090988" cy="886429"/>
            </a:xfrm>
            <a:prstGeom prst="rect">
              <a:avLst/>
            </a:prstGeom>
          </p:spPr>
        </p:pic>
        <p:pic>
          <p:nvPicPr>
            <p:cNvPr id="1026" name="Picture 5">
              <a:extLst>
                <a:ext uri="{FF2B5EF4-FFF2-40B4-BE49-F238E27FC236}">
                  <a16:creationId xmlns:a16="http://schemas.microsoft.com/office/drawing/2014/main" id="{8D47D5F3-E54E-4A20-9CDE-FF39B97807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380"/>
            <a:stretch/>
          </p:blipFill>
          <p:spPr bwMode="auto">
            <a:xfrm>
              <a:off x="326452" y="5953016"/>
              <a:ext cx="3317624" cy="886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Content Placeholder 4">
            <a:extLst>
              <a:ext uri="{FF2B5EF4-FFF2-40B4-BE49-F238E27FC236}">
                <a16:creationId xmlns:a16="http://schemas.microsoft.com/office/drawing/2014/main" id="{FDF5B5D6-5190-E009-C064-2A02853428A5}"/>
              </a:ext>
            </a:extLst>
          </p:cNvPr>
          <p:cNvSpPr txBox="1">
            <a:spLocks/>
          </p:cNvSpPr>
          <p:nvPr/>
        </p:nvSpPr>
        <p:spPr>
          <a:xfrm>
            <a:off x="871369" y="731520"/>
            <a:ext cx="10421471" cy="5934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dirty="0">
                <a:solidFill>
                  <a:srgbClr val="0070C0"/>
                </a:solidFill>
              </a:rPr>
              <a:t>July 2021 – Sep 2023</a:t>
            </a:r>
          </a:p>
          <a:p>
            <a:pPr lvl="1">
              <a:buFont typeface="Wingdings" panose="05000000000000000000" pitchFamily="2" charset="2"/>
              <a:buChar char="§"/>
            </a:pPr>
            <a:endParaRPr lang="en-GB" dirty="0"/>
          </a:p>
          <a:p>
            <a:pPr lvl="1">
              <a:buFont typeface="Wingdings" panose="05000000000000000000" pitchFamily="2" charset="2"/>
              <a:buChar char="§"/>
            </a:pPr>
            <a:endParaRPr lang="en-GB" dirty="0"/>
          </a:p>
        </p:txBody>
      </p:sp>
      <p:sp>
        <p:nvSpPr>
          <p:cNvPr id="3" name="TextBox 2">
            <a:extLst>
              <a:ext uri="{FF2B5EF4-FFF2-40B4-BE49-F238E27FC236}">
                <a16:creationId xmlns:a16="http://schemas.microsoft.com/office/drawing/2014/main" id="{054F2043-7A83-0D58-3DA4-C58C135E424E}"/>
              </a:ext>
            </a:extLst>
          </p:cNvPr>
          <p:cNvSpPr txBox="1"/>
          <p:nvPr/>
        </p:nvSpPr>
        <p:spPr>
          <a:xfrm>
            <a:off x="6496180" y="1941276"/>
            <a:ext cx="4719216" cy="3293209"/>
          </a:xfrm>
          <a:prstGeom prst="rect">
            <a:avLst/>
          </a:prstGeom>
          <a:noFill/>
        </p:spPr>
        <p:txBody>
          <a:bodyPr wrap="square">
            <a:spAutoFit/>
          </a:bodyPr>
          <a:lstStyle/>
          <a:p>
            <a:r>
              <a:rPr lang="en-GB" sz="2400" b="1" dirty="0"/>
              <a:t>Four components</a:t>
            </a:r>
          </a:p>
          <a:p>
            <a:endParaRPr lang="en-GB" sz="2400" b="1" dirty="0"/>
          </a:p>
          <a:p>
            <a:pPr marL="914400" lvl="1" indent="-457200">
              <a:buFont typeface="+mj-lt"/>
              <a:buAutoNum type="arabicPeriod"/>
            </a:pPr>
            <a:r>
              <a:rPr lang="en-GB" sz="2000" dirty="0"/>
              <a:t>Country EdTech inventories &amp; high-level eReadiness survey followed by ideation workshops</a:t>
            </a:r>
          </a:p>
          <a:p>
            <a:pPr marL="914400" lvl="1" indent="-457200">
              <a:buFont typeface="+mj-lt"/>
              <a:buAutoNum type="arabicPeriod"/>
            </a:pPr>
            <a:r>
              <a:rPr lang="en-GB" sz="2000" dirty="0"/>
              <a:t>EdTech interventions implemented  in each country</a:t>
            </a:r>
          </a:p>
          <a:p>
            <a:pPr marL="914400" lvl="1" indent="-457200">
              <a:buFont typeface="+mj-lt"/>
              <a:buAutoNum type="arabicPeriod"/>
            </a:pPr>
            <a:r>
              <a:rPr lang="en-GB" sz="2000" dirty="0"/>
              <a:t>Evaluation of interventions</a:t>
            </a:r>
          </a:p>
          <a:p>
            <a:pPr marL="914400" lvl="1" indent="-457200">
              <a:buFont typeface="+mj-lt"/>
              <a:buAutoNum type="arabicPeriod"/>
            </a:pPr>
            <a:r>
              <a:rPr lang="en-GB" sz="2000" dirty="0"/>
              <a:t>Support for scale-up and local capacity building</a:t>
            </a:r>
          </a:p>
        </p:txBody>
      </p:sp>
      <p:sp>
        <p:nvSpPr>
          <p:cNvPr id="5" name="TextBox 4">
            <a:extLst>
              <a:ext uri="{FF2B5EF4-FFF2-40B4-BE49-F238E27FC236}">
                <a16:creationId xmlns:a16="http://schemas.microsoft.com/office/drawing/2014/main" id="{30D4487C-2D7C-F1F0-2AEE-723534137306}"/>
              </a:ext>
            </a:extLst>
          </p:cNvPr>
          <p:cNvSpPr txBox="1"/>
          <p:nvPr/>
        </p:nvSpPr>
        <p:spPr>
          <a:xfrm>
            <a:off x="2141358" y="1924385"/>
            <a:ext cx="3554463" cy="2600712"/>
          </a:xfrm>
          <a:prstGeom prst="rect">
            <a:avLst/>
          </a:prstGeom>
          <a:noFill/>
        </p:spPr>
        <p:txBody>
          <a:bodyPr wrap="square">
            <a:spAutoFit/>
          </a:bodyPr>
          <a:lstStyle/>
          <a:p>
            <a:r>
              <a:rPr lang="en-GB" sz="2400" b="1" dirty="0"/>
              <a:t>Focus on four Countries</a:t>
            </a:r>
          </a:p>
          <a:p>
            <a:endParaRPr lang="en-GB" sz="2400" b="1" dirty="0"/>
          </a:p>
          <a:p>
            <a:pPr marL="739775" lvl="1" indent="-457200" algn="l">
              <a:spcBef>
                <a:spcPts val="600"/>
              </a:spcBef>
              <a:spcAft>
                <a:spcPts val="600"/>
              </a:spcAft>
              <a:buFont typeface="+mj-lt"/>
              <a:buAutoNum type="arabicPeriod"/>
            </a:pPr>
            <a:r>
              <a:rPr lang="en-GB" sz="2000" dirty="0"/>
              <a:t>Cambodia</a:t>
            </a:r>
          </a:p>
          <a:p>
            <a:pPr marL="739775" lvl="1" indent="-457200" algn="l">
              <a:spcBef>
                <a:spcPts val="600"/>
              </a:spcBef>
              <a:spcAft>
                <a:spcPts val="600"/>
              </a:spcAft>
              <a:buFont typeface="+mj-lt"/>
              <a:buAutoNum type="arabicPeriod"/>
            </a:pPr>
            <a:r>
              <a:rPr lang="en-GB" sz="2000" dirty="0"/>
              <a:t>Indonesia</a:t>
            </a:r>
          </a:p>
          <a:p>
            <a:pPr marL="739775" lvl="1" indent="-457200" algn="l">
              <a:spcBef>
                <a:spcPts val="600"/>
              </a:spcBef>
              <a:spcAft>
                <a:spcPts val="600"/>
              </a:spcAft>
              <a:buFont typeface="+mj-lt"/>
              <a:buAutoNum type="arabicPeriod"/>
            </a:pPr>
            <a:r>
              <a:rPr lang="en-GB" sz="2000" dirty="0"/>
              <a:t>Philippines</a:t>
            </a:r>
          </a:p>
          <a:p>
            <a:pPr marL="739775" lvl="1" indent="-457200" algn="l">
              <a:spcBef>
                <a:spcPts val="600"/>
              </a:spcBef>
              <a:spcAft>
                <a:spcPts val="600"/>
              </a:spcAft>
              <a:buFont typeface="+mj-lt"/>
              <a:buAutoNum type="arabicPeriod"/>
            </a:pPr>
            <a:r>
              <a:rPr lang="en-GB" sz="2000" dirty="0"/>
              <a:t>Viet Nam</a:t>
            </a:r>
          </a:p>
        </p:txBody>
      </p:sp>
      <p:cxnSp>
        <p:nvCxnSpPr>
          <p:cNvPr id="8" name="Straight Connector 7">
            <a:extLst>
              <a:ext uri="{FF2B5EF4-FFF2-40B4-BE49-F238E27FC236}">
                <a16:creationId xmlns:a16="http://schemas.microsoft.com/office/drawing/2014/main" id="{4D0F3C0B-E610-9128-BEA5-917E0E409A66}"/>
              </a:ext>
            </a:extLst>
          </p:cNvPr>
          <p:cNvCxnSpPr>
            <a:cxnSpLocks/>
          </p:cNvCxnSpPr>
          <p:nvPr/>
        </p:nvCxnSpPr>
        <p:spPr>
          <a:xfrm>
            <a:off x="6096000" y="1941276"/>
            <a:ext cx="0" cy="3456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732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729E8-8EE7-76DD-C9FC-B958DC1EB157}"/>
              </a:ext>
            </a:extLst>
          </p:cNvPr>
          <p:cNvSpPr>
            <a:spLocks noGrp="1"/>
          </p:cNvSpPr>
          <p:nvPr>
            <p:ph type="title"/>
          </p:nvPr>
        </p:nvSpPr>
        <p:spPr>
          <a:xfrm>
            <a:off x="218676" y="-252413"/>
            <a:ext cx="10515600" cy="1325563"/>
          </a:xfrm>
        </p:spPr>
        <p:txBody>
          <a:bodyPr/>
          <a:lstStyle/>
          <a:p>
            <a:r>
              <a:rPr lang="en-US" b="1" dirty="0"/>
              <a:t>1</a:t>
            </a:r>
            <a:r>
              <a:rPr lang="en-US" b="1" baseline="30000" dirty="0"/>
              <a:t>st</a:t>
            </a:r>
            <a:r>
              <a:rPr lang="en-US" b="1" dirty="0"/>
              <a:t> TIESEA TPD Workshop</a:t>
            </a:r>
            <a:endParaRPr lang="en-ID" b="1" dirty="0"/>
          </a:p>
        </p:txBody>
      </p:sp>
      <p:pic>
        <p:nvPicPr>
          <p:cNvPr id="6" name="Picture 5">
            <a:extLst>
              <a:ext uri="{FF2B5EF4-FFF2-40B4-BE49-F238E27FC236}">
                <a16:creationId xmlns:a16="http://schemas.microsoft.com/office/drawing/2014/main" id="{89734602-EEED-DC08-B980-B3F2D4302AA3}"/>
              </a:ext>
            </a:extLst>
          </p:cNvPr>
          <p:cNvPicPr>
            <a:picLocks noChangeAspect="1"/>
          </p:cNvPicPr>
          <p:nvPr/>
        </p:nvPicPr>
        <p:blipFill>
          <a:blip r:embed="rId2"/>
          <a:stretch>
            <a:fillRect/>
          </a:stretch>
        </p:blipFill>
        <p:spPr>
          <a:xfrm>
            <a:off x="8775462" y="738129"/>
            <a:ext cx="3197862" cy="3225864"/>
          </a:xfrm>
          <a:prstGeom prst="rect">
            <a:avLst/>
          </a:prstGeom>
        </p:spPr>
      </p:pic>
      <p:pic>
        <p:nvPicPr>
          <p:cNvPr id="8" name="Picture 7">
            <a:extLst>
              <a:ext uri="{FF2B5EF4-FFF2-40B4-BE49-F238E27FC236}">
                <a16:creationId xmlns:a16="http://schemas.microsoft.com/office/drawing/2014/main" id="{9830B0D7-9D92-8216-B6CE-F6EFCACD46AD}"/>
              </a:ext>
            </a:extLst>
          </p:cNvPr>
          <p:cNvPicPr>
            <a:picLocks noChangeAspect="1"/>
          </p:cNvPicPr>
          <p:nvPr/>
        </p:nvPicPr>
        <p:blipFill>
          <a:blip r:embed="rId3"/>
          <a:stretch>
            <a:fillRect/>
          </a:stretch>
        </p:blipFill>
        <p:spPr>
          <a:xfrm>
            <a:off x="206741" y="4104508"/>
            <a:ext cx="3010184" cy="1705389"/>
          </a:xfrm>
          <a:prstGeom prst="rect">
            <a:avLst/>
          </a:prstGeom>
        </p:spPr>
      </p:pic>
      <p:pic>
        <p:nvPicPr>
          <p:cNvPr id="10" name="Picture 9">
            <a:extLst>
              <a:ext uri="{FF2B5EF4-FFF2-40B4-BE49-F238E27FC236}">
                <a16:creationId xmlns:a16="http://schemas.microsoft.com/office/drawing/2014/main" id="{72320385-3012-D9A0-F7B6-045DF623F1A3}"/>
              </a:ext>
            </a:extLst>
          </p:cNvPr>
          <p:cNvPicPr>
            <a:picLocks noChangeAspect="1"/>
          </p:cNvPicPr>
          <p:nvPr/>
        </p:nvPicPr>
        <p:blipFill>
          <a:blip r:embed="rId4"/>
          <a:stretch>
            <a:fillRect/>
          </a:stretch>
        </p:blipFill>
        <p:spPr>
          <a:xfrm>
            <a:off x="3330061" y="4104509"/>
            <a:ext cx="4574019" cy="1758784"/>
          </a:xfrm>
          <a:prstGeom prst="rect">
            <a:avLst/>
          </a:prstGeom>
        </p:spPr>
      </p:pic>
      <p:pic>
        <p:nvPicPr>
          <p:cNvPr id="12" name="Picture 11">
            <a:extLst>
              <a:ext uri="{FF2B5EF4-FFF2-40B4-BE49-F238E27FC236}">
                <a16:creationId xmlns:a16="http://schemas.microsoft.com/office/drawing/2014/main" id="{06B14D5F-7382-4F56-185C-8D6BEB753331}"/>
              </a:ext>
            </a:extLst>
          </p:cNvPr>
          <p:cNvPicPr>
            <a:picLocks noChangeAspect="1"/>
          </p:cNvPicPr>
          <p:nvPr/>
        </p:nvPicPr>
        <p:blipFill>
          <a:blip r:embed="rId5"/>
          <a:stretch>
            <a:fillRect/>
          </a:stretch>
        </p:blipFill>
        <p:spPr>
          <a:xfrm>
            <a:off x="8153400" y="4091174"/>
            <a:ext cx="3831859" cy="1785454"/>
          </a:xfrm>
          <a:prstGeom prst="rect">
            <a:avLst/>
          </a:prstGeom>
        </p:spPr>
      </p:pic>
      <p:sp>
        <p:nvSpPr>
          <p:cNvPr id="13" name="Rectangle 12">
            <a:extLst>
              <a:ext uri="{FF2B5EF4-FFF2-40B4-BE49-F238E27FC236}">
                <a16:creationId xmlns:a16="http://schemas.microsoft.com/office/drawing/2014/main" id="{C57D9143-A4A4-FC86-DCFA-9A3899CA8F42}"/>
              </a:ext>
            </a:extLst>
          </p:cNvPr>
          <p:cNvSpPr/>
          <p:nvPr/>
        </p:nvSpPr>
        <p:spPr>
          <a:xfrm>
            <a:off x="206741" y="738129"/>
            <a:ext cx="8331331" cy="19826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Phase 1: 5-6 September 2022 at SMPN 3 Naringgul</a:t>
            </a:r>
            <a:r>
              <a:rPr lang="en-US" dirty="0">
                <a:solidFill>
                  <a:schemeClr val="tx1"/>
                </a:solidFill>
              </a:rPr>
              <a:t> </a:t>
            </a:r>
          </a:p>
          <a:p>
            <a:r>
              <a:rPr lang="en-US" dirty="0">
                <a:solidFill>
                  <a:schemeClr val="tx1"/>
                </a:solidFill>
              </a:rPr>
              <a:t>Participants: 14 STEM teachers from 4 schools (Female: 7, Male:7)  	</a:t>
            </a:r>
          </a:p>
          <a:p>
            <a:r>
              <a:rPr lang="en-US" dirty="0">
                <a:solidFill>
                  <a:schemeClr val="tx1"/>
                </a:solidFill>
              </a:rPr>
              <a:t>Output: STEM PBL Lesson Plan </a:t>
            </a:r>
          </a:p>
          <a:p>
            <a:r>
              <a:rPr lang="en-US" dirty="0">
                <a:solidFill>
                  <a:schemeClr val="tx1"/>
                </a:solidFill>
              </a:rPr>
              <a:t>Topics: </a:t>
            </a:r>
          </a:p>
          <a:p>
            <a:pPr marL="342900" indent="-342900">
              <a:buAutoNum type="arabicParenR"/>
            </a:pPr>
            <a:r>
              <a:rPr lang="en-US" dirty="0">
                <a:solidFill>
                  <a:schemeClr val="tx1"/>
                </a:solidFill>
              </a:rPr>
              <a:t>Introduction to Merdeka curriculum &amp; getting familiar with Merdeka Mengajar Platform </a:t>
            </a:r>
          </a:p>
          <a:p>
            <a:pPr marL="342900" indent="-342900">
              <a:buAutoNum type="arabicParenR"/>
            </a:pPr>
            <a:r>
              <a:rPr lang="en-US" dirty="0">
                <a:solidFill>
                  <a:schemeClr val="tx1"/>
                </a:solidFill>
              </a:rPr>
              <a:t>Project-based Learning in STEM courses and its lesson plan development</a:t>
            </a:r>
            <a:endParaRPr lang="en-ID" dirty="0">
              <a:solidFill>
                <a:schemeClr val="tx1"/>
              </a:solidFill>
            </a:endParaRPr>
          </a:p>
        </p:txBody>
      </p:sp>
      <p:sp>
        <p:nvSpPr>
          <p:cNvPr id="14" name="Rectangle 13">
            <a:extLst>
              <a:ext uri="{FF2B5EF4-FFF2-40B4-BE49-F238E27FC236}">
                <a16:creationId xmlns:a16="http://schemas.microsoft.com/office/drawing/2014/main" id="{E7A59C11-CF2D-0CC5-6173-A07D9E9BE4C8}"/>
              </a:ext>
            </a:extLst>
          </p:cNvPr>
          <p:cNvSpPr/>
          <p:nvPr/>
        </p:nvSpPr>
        <p:spPr>
          <a:xfrm>
            <a:off x="207659" y="2775890"/>
            <a:ext cx="8331331" cy="9916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Phase 2: 7-8 September 2022 at SMPN 3,6,8,9 Naringgul </a:t>
            </a:r>
          </a:p>
          <a:p>
            <a:r>
              <a:rPr lang="en-US" dirty="0">
                <a:solidFill>
                  <a:schemeClr val="tx1"/>
                </a:solidFill>
              </a:rPr>
              <a:t>Total participants: 49 teachers (Female:30, Male:19) </a:t>
            </a:r>
          </a:p>
          <a:p>
            <a:r>
              <a:rPr lang="en-US" dirty="0">
                <a:solidFill>
                  <a:schemeClr val="tx1"/>
                </a:solidFill>
              </a:rPr>
              <a:t>Topics: ICT-integrated lesson plan development</a:t>
            </a:r>
            <a:endParaRPr lang="en-ID" dirty="0">
              <a:solidFill>
                <a:schemeClr val="tx1"/>
              </a:solidFill>
            </a:endParaRPr>
          </a:p>
        </p:txBody>
      </p:sp>
    </p:spTree>
    <p:extLst>
      <p:ext uri="{BB962C8B-B14F-4D97-AF65-F5344CB8AC3E}">
        <p14:creationId xmlns:p14="http://schemas.microsoft.com/office/powerpoint/2010/main" val="169884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E1F36B-DEBE-CB44-94EA-54630FC71BC9}"/>
              </a:ext>
            </a:extLst>
          </p:cNvPr>
          <p:cNvSpPr>
            <a:spLocks noGrp="1"/>
          </p:cNvSpPr>
          <p:nvPr>
            <p:ph type="subTitle" idx="1"/>
          </p:nvPr>
        </p:nvSpPr>
        <p:spPr>
          <a:xfrm>
            <a:off x="747325" y="256266"/>
            <a:ext cx="10276275" cy="5559969"/>
          </a:xfrm>
        </p:spPr>
        <p:txBody>
          <a:bodyPr>
            <a:normAutofit/>
          </a:bodyPr>
          <a:lstStyle/>
          <a:p>
            <a:endParaRPr lang="en-PH" dirty="0"/>
          </a:p>
          <a:p>
            <a:r>
              <a:rPr lang="en-PH" sz="6600" b="1" dirty="0">
                <a:cs typeface="Arial" panose="020B0604020202020204" pitchFamily="34" charset="0"/>
              </a:rPr>
              <a:t>Thank you!</a:t>
            </a:r>
          </a:p>
          <a:p>
            <a:endParaRPr lang="en-PH" sz="4400" b="1" dirty="0">
              <a:cs typeface="Arial" panose="020B0604020202020204" pitchFamily="34" charset="0"/>
            </a:endParaRPr>
          </a:p>
          <a:p>
            <a:r>
              <a:rPr lang="en-PH" sz="5400" b="1" dirty="0">
                <a:cs typeface="Arial" panose="020B0604020202020204" pitchFamily="34" charset="0"/>
              </a:rPr>
              <a:t>For more information on the TIESEA project, visit our website: </a:t>
            </a:r>
          </a:p>
          <a:p>
            <a:r>
              <a:rPr lang="en-PH" sz="5400" b="1" dirty="0">
                <a:cs typeface="Arial" panose="020B0604020202020204" pitchFamily="34" charset="0"/>
                <a:hlinkClick r:id="rId2"/>
              </a:rPr>
              <a:t>www.tiesea.org</a:t>
            </a:r>
            <a:r>
              <a:rPr lang="en-PH" sz="5400" b="1" dirty="0">
                <a:cs typeface="Arial" panose="020B0604020202020204" pitchFamily="34" charset="0"/>
              </a:rPr>
              <a:t> </a:t>
            </a:r>
          </a:p>
        </p:txBody>
      </p:sp>
      <p:sp>
        <p:nvSpPr>
          <p:cNvPr id="2" name="Rectangle 1"/>
          <p:cNvSpPr/>
          <p:nvPr/>
        </p:nvSpPr>
        <p:spPr>
          <a:xfrm>
            <a:off x="696686" y="-2295644"/>
            <a:ext cx="8447314" cy="369332"/>
          </a:xfrm>
          <a:prstGeom prst="rect">
            <a:avLst/>
          </a:prstGeom>
        </p:spPr>
        <p:txBody>
          <a:bodyPr wrap="square">
            <a:spAutoFit/>
          </a:bodyPr>
          <a:lstStyle/>
          <a:p>
            <a:pPr algn="just"/>
            <a:r>
              <a:rPr lang="en-PH" dirty="0">
                <a:latin typeface="Verdana" panose="020B0604030504040204" pitchFamily="34" charset="0"/>
                <a:ea typeface="Times New Roman" panose="02020603050405020304" pitchFamily="18" charset="0"/>
              </a:rPr>
              <a:t> </a:t>
            </a:r>
            <a:endParaRPr lang="en-PH" sz="20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1420585" y="889844"/>
            <a:ext cx="9421585" cy="369332"/>
          </a:xfrm>
          <a:prstGeom prst="rect">
            <a:avLst/>
          </a:prstGeom>
        </p:spPr>
        <p:txBody>
          <a:bodyPr wrap="square">
            <a:spAutoFit/>
          </a:bodyPr>
          <a:lstStyle/>
          <a:p>
            <a:pPr algn="just"/>
            <a:r>
              <a:rPr lang="en-US" dirty="0">
                <a:solidFill>
                  <a:srgbClr val="000000"/>
                </a:solidFill>
                <a:latin typeface="Arial" panose="020B0604020202020204" pitchFamily="34" charset="0"/>
                <a:ea typeface="Times New Roman" panose="02020603050405020304" pitchFamily="18" charset="0"/>
              </a:rPr>
              <a:t> </a:t>
            </a:r>
            <a:endParaRPr lang="en-PH"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3048000" y="1859340"/>
            <a:ext cx="6096000" cy="369332"/>
          </a:xfrm>
          <a:prstGeom prst="rect">
            <a:avLst/>
          </a:prstGeom>
        </p:spPr>
        <p:txBody>
          <a:bodyPr>
            <a:spAutoFit/>
          </a:bodyPr>
          <a:lstStyle/>
          <a:p>
            <a:pPr indent="-6985" algn="just"/>
            <a:r>
              <a:rPr lang="en-PH" dirty="0">
                <a:latin typeface="Arial" panose="020B0604020202020204" pitchFamily="34" charset="0"/>
                <a:ea typeface="Times New Roman" panose="02020603050405020304" pitchFamily="18" charset="0"/>
              </a:rPr>
              <a:t> </a:t>
            </a:r>
            <a:endParaRPr lang="en-PH"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59955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938ED-096A-5BCC-B1BB-64D6EE49B337}"/>
              </a:ext>
            </a:extLst>
          </p:cNvPr>
          <p:cNvPicPr>
            <a:picLocks noChangeAspect="1"/>
          </p:cNvPicPr>
          <p:nvPr/>
        </p:nvPicPr>
        <p:blipFill>
          <a:blip r:embed="rId3"/>
          <a:stretch>
            <a:fillRect/>
          </a:stretch>
        </p:blipFill>
        <p:spPr>
          <a:xfrm>
            <a:off x="5242561" y="2017541"/>
            <a:ext cx="1706879" cy="853440"/>
          </a:xfrm>
          <a:prstGeom prst="rect">
            <a:avLst/>
          </a:prstGeom>
        </p:spPr>
      </p:pic>
      <p:sp>
        <p:nvSpPr>
          <p:cNvPr id="6" name="Subtitle 2">
            <a:extLst>
              <a:ext uri="{FF2B5EF4-FFF2-40B4-BE49-F238E27FC236}">
                <a16:creationId xmlns:a16="http://schemas.microsoft.com/office/drawing/2014/main" id="{ED070B1D-866A-72EC-4E3D-28FC4130E885}"/>
              </a:ext>
            </a:extLst>
          </p:cNvPr>
          <p:cNvSpPr txBox="1">
            <a:spLocks/>
          </p:cNvSpPr>
          <p:nvPr/>
        </p:nvSpPr>
        <p:spPr>
          <a:xfrm>
            <a:off x="1472588" y="674874"/>
            <a:ext cx="9246824" cy="416713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0"/>
              </a:spcBef>
            </a:pPr>
            <a:r>
              <a:rPr lang="en-US" sz="3000" b="1" dirty="0">
                <a:solidFill>
                  <a:schemeClr val="accent1">
                    <a:lumMod val="75000"/>
                  </a:schemeClr>
                </a:solidFill>
                <a:latin typeface="Calibri" panose="020F0502020204030204" pitchFamily="34" charset="0"/>
                <a:ea typeface="+mj-ea"/>
                <a:cs typeface="+mj-cs"/>
              </a:rPr>
              <a:t>Assessment of EdTech Readiness &amp; TIESEA Intervention</a:t>
            </a:r>
          </a:p>
          <a:p>
            <a:pPr>
              <a:lnSpc>
                <a:spcPct val="110000"/>
              </a:lnSpc>
              <a:spcBef>
                <a:spcPts val="0"/>
              </a:spcBef>
            </a:pPr>
            <a:r>
              <a:rPr lang="en-US" sz="3000" b="1" dirty="0">
                <a:solidFill>
                  <a:schemeClr val="accent1">
                    <a:lumMod val="75000"/>
                  </a:schemeClr>
                </a:solidFill>
                <a:latin typeface="Calibri" panose="020F0502020204030204" pitchFamily="34" charset="0"/>
                <a:ea typeface="+mj-ea"/>
                <a:cs typeface="+mj-cs"/>
              </a:rPr>
              <a:t>PHILIPPINES</a:t>
            </a:r>
          </a:p>
          <a:p>
            <a:pPr>
              <a:lnSpc>
                <a:spcPct val="110000"/>
              </a:lnSpc>
            </a:pPr>
            <a:br>
              <a:rPr lang="en-US" sz="2800" b="1" dirty="0">
                <a:highlight>
                  <a:srgbClr val="FFFF00"/>
                </a:highlight>
                <a:latin typeface="Calibri" panose="020F0502020204030204" pitchFamily="34" charset="0"/>
                <a:ea typeface="+mj-ea"/>
                <a:cs typeface="+mj-cs"/>
              </a:rPr>
            </a:br>
            <a:br>
              <a:rPr lang="en-US" sz="2800" b="1" dirty="0">
                <a:highlight>
                  <a:srgbClr val="FFFF00"/>
                </a:highlight>
                <a:latin typeface="Calibri" panose="020F0502020204030204" pitchFamily="34" charset="0"/>
                <a:ea typeface="+mj-ea"/>
                <a:cs typeface="+mj-cs"/>
              </a:rPr>
            </a:br>
            <a:br>
              <a:rPr lang="en-US" sz="2800" b="1" dirty="0">
                <a:latin typeface="Calibri" panose="020F0502020204030204" pitchFamily="34" charset="0"/>
                <a:ea typeface="+mj-ea"/>
                <a:cs typeface="+mj-cs"/>
              </a:rPr>
            </a:br>
            <a:endParaRPr lang="en-US" sz="2800" b="1" dirty="0">
              <a:latin typeface="Calibri" panose="020F0502020204030204" pitchFamily="34" charset="0"/>
              <a:ea typeface="+mj-ea"/>
              <a:cs typeface="+mj-cs"/>
            </a:endParaRPr>
          </a:p>
          <a:p>
            <a:pPr>
              <a:lnSpc>
                <a:spcPct val="110000"/>
              </a:lnSpc>
              <a:spcBef>
                <a:spcPts val="0"/>
              </a:spcBef>
            </a:pPr>
            <a:br>
              <a:rPr lang="en-US" sz="2800" b="1" dirty="0">
                <a:latin typeface="Calibri" panose="020F0502020204030204" pitchFamily="34" charset="0"/>
                <a:ea typeface="+mj-ea"/>
                <a:cs typeface="+mj-cs"/>
              </a:rPr>
            </a:br>
            <a:r>
              <a:rPr lang="en-US" b="1" dirty="0"/>
              <a:t>Expert Forum – opportunities and risks for EdTech in Southeast Asia </a:t>
            </a:r>
          </a:p>
          <a:p>
            <a:pPr>
              <a:lnSpc>
                <a:spcPct val="110000"/>
              </a:lnSpc>
              <a:spcBef>
                <a:spcPts val="0"/>
              </a:spcBef>
            </a:pPr>
            <a:r>
              <a:rPr lang="en-US" b="1" dirty="0"/>
              <a:t>(TIESEA project)</a:t>
            </a:r>
            <a:br>
              <a:rPr lang="en-US" b="1" dirty="0"/>
            </a:br>
            <a:r>
              <a:rPr lang="en-US" b="1" dirty="0">
                <a:solidFill>
                  <a:schemeClr val="tx2"/>
                </a:solidFill>
              </a:rPr>
              <a:t> </a:t>
            </a:r>
            <a:r>
              <a:rPr lang="en-US" b="1" dirty="0"/>
              <a:t>11</a:t>
            </a:r>
            <a:r>
              <a:rPr lang="en-US" b="1" baseline="30000" dirty="0"/>
              <a:t>th</a:t>
            </a:r>
            <a:r>
              <a:rPr lang="es-ES" b="1" dirty="0"/>
              <a:t> </a:t>
            </a:r>
            <a:r>
              <a:rPr lang="es-ES" b="1" dirty="0" err="1"/>
              <a:t>October</a:t>
            </a:r>
            <a:r>
              <a:rPr lang="es-ES" b="1" dirty="0"/>
              <a:t> 2022, BETT Asia, Bangkok</a:t>
            </a:r>
            <a:endParaRPr lang="en-PH" dirty="0"/>
          </a:p>
          <a:p>
            <a:endParaRPr lang="en-PH" dirty="0"/>
          </a:p>
          <a:p>
            <a:endParaRPr lang="en-PH" dirty="0"/>
          </a:p>
        </p:txBody>
      </p:sp>
    </p:spTree>
    <p:extLst>
      <p:ext uri="{BB962C8B-B14F-4D97-AF65-F5344CB8AC3E}">
        <p14:creationId xmlns:p14="http://schemas.microsoft.com/office/powerpoint/2010/main" val="590923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E1F36B-DEBE-CB44-94EA-54630FC71BC9}"/>
              </a:ext>
            </a:extLst>
          </p:cNvPr>
          <p:cNvSpPr>
            <a:spLocks noGrp="1"/>
          </p:cNvSpPr>
          <p:nvPr>
            <p:ph type="subTitle" idx="1"/>
          </p:nvPr>
        </p:nvSpPr>
        <p:spPr>
          <a:xfrm>
            <a:off x="747325" y="256266"/>
            <a:ext cx="10276275" cy="5559969"/>
          </a:xfrm>
        </p:spPr>
        <p:txBody>
          <a:bodyPr>
            <a:normAutofit/>
          </a:bodyPr>
          <a:lstStyle/>
          <a:p>
            <a:pPr>
              <a:lnSpc>
                <a:spcPct val="110000"/>
              </a:lnSpc>
            </a:pPr>
            <a:endParaRPr kumimoji="0" lang="en-US" sz="2400" b="1" i="0" u="none" strike="noStrike" kern="1200" cap="none" spc="0" normalizeH="0" baseline="0" noProof="0" dirty="0">
              <a:ln>
                <a:noFill/>
              </a:ln>
              <a:solidFill>
                <a:srgbClr val="44546A"/>
              </a:solidFill>
              <a:effectLst/>
              <a:uLnTx/>
              <a:uFillTx/>
              <a:latin typeface="Calibri" panose="020F0502020204030204"/>
              <a:ea typeface="+mj-ea"/>
              <a:cs typeface="+mj-cs"/>
            </a:endParaRPr>
          </a:p>
          <a:p>
            <a:pPr>
              <a:lnSpc>
                <a:spcPct val="110000"/>
              </a:lnSpc>
            </a:pPr>
            <a:endParaRPr lang="en-US" b="1" dirty="0">
              <a:solidFill>
                <a:srgbClr val="44546A"/>
              </a:solidFill>
              <a:latin typeface="Calibri" panose="020F0502020204030204"/>
              <a:ea typeface="+mj-ea"/>
              <a:cs typeface="+mj-cs"/>
            </a:endParaRPr>
          </a:p>
          <a:p>
            <a:pPr>
              <a:lnSpc>
                <a:spcPct val="110000"/>
              </a:lnSpc>
            </a:pPr>
            <a:r>
              <a:rPr kumimoji="0" lang="en-US" sz="3200" b="1" i="0" u="none" strike="noStrike" kern="1200" cap="none" spc="0" normalizeH="0" baseline="0" noProof="0" dirty="0">
                <a:ln>
                  <a:noFill/>
                </a:ln>
                <a:effectLst/>
                <a:uLnTx/>
                <a:uFillTx/>
                <a:latin typeface="Calibri" panose="020F0502020204030204"/>
                <a:ea typeface="+mj-ea"/>
                <a:cs typeface="+mj-cs"/>
              </a:rPr>
              <a:t>Outline of Philippine Report</a:t>
            </a:r>
          </a:p>
          <a:p>
            <a:pPr>
              <a:lnSpc>
                <a:spcPct val="110000"/>
              </a:lnSpc>
            </a:pPr>
            <a:endParaRPr kumimoji="0" lang="en-US" sz="3200" b="1" i="0" u="none" strike="noStrike" kern="1200" cap="none" spc="0" normalizeH="0" baseline="0" noProof="0" dirty="0">
              <a:ln>
                <a:noFill/>
              </a:ln>
              <a:effectLst/>
              <a:uLnTx/>
              <a:uFillTx/>
              <a:latin typeface="Calibri" panose="020F0502020204030204"/>
              <a:ea typeface="+mj-ea"/>
              <a:cs typeface="+mj-cs"/>
            </a:endParaRPr>
          </a:p>
          <a:p>
            <a:pPr marL="457200" indent="-457200" algn="just">
              <a:lnSpc>
                <a:spcPct val="110000"/>
              </a:lnSpc>
              <a:buFont typeface="+mj-lt"/>
              <a:buAutoNum type="arabicPeriod"/>
            </a:pPr>
            <a:r>
              <a:rPr kumimoji="0" lang="en-US" sz="2400" b="1" i="0" u="none" strike="noStrike" kern="1200" cap="none" spc="0" normalizeH="0" baseline="0" noProof="0" dirty="0">
                <a:ln>
                  <a:noFill/>
                </a:ln>
                <a:effectLst/>
                <a:uLnTx/>
                <a:uFillTx/>
                <a:latin typeface="Calibri" panose="020F0502020204030204"/>
                <a:ea typeface="+mj-ea"/>
                <a:cs typeface="+mj-cs"/>
              </a:rPr>
              <a:t>	Part One: Synopsis of E-Readiness Diagnostic</a:t>
            </a:r>
          </a:p>
          <a:p>
            <a:pPr marL="457200" indent="-457200" algn="just">
              <a:lnSpc>
                <a:spcPct val="110000"/>
              </a:lnSpc>
              <a:buFont typeface="+mj-lt"/>
              <a:buAutoNum type="arabicPeriod"/>
            </a:pPr>
            <a:r>
              <a:rPr lang="en-US" b="1" dirty="0">
                <a:latin typeface="Calibri" panose="020F0502020204030204"/>
                <a:ea typeface="+mj-ea"/>
                <a:cs typeface="+mj-cs"/>
              </a:rPr>
              <a:t>	</a:t>
            </a:r>
            <a:r>
              <a:rPr lang="en-PH" sz="2400" b="1" dirty="0">
                <a:effectLst/>
                <a:ea typeface="Times New Roman" panose="02020603050405020304" pitchFamily="18" charset="0"/>
                <a:cs typeface="Mangal" panose="02040503050203030202" pitchFamily="18" charset="0"/>
              </a:rPr>
              <a:t>Part Two: Summary of the Pilot </a:t>
            </a:r>
            <a:r>
              <a:rPr lang="en-PH" sz="2400" b="1" dirty="0">
                <a:ea typeface="Times New Roman" panose="02020603050405020304" pitchFamily="18" charset="0"/>
                <a:cs typeface="Mangal" panose="02040503050203030202" pitchFamily="18" charset="0"/>
              </a:rPr>
              <a:t>I</a:t>
            </a:r>
            <a:r>
              <a:rPr lang="en-PH" sz="2400" b="1" dirty="0">
                <a:effectLst/>
                <a:ea typeface="Times New Roman" panose="02020603050405020304" pitchFamily="18" charset="0"/>
                <a:cs typeface="Mangal" panose="02040503050203030202" pitchFamily="18" charset="0"/>
              </a:rPr>
              <a:t>ntervention </a:t>
            </a:r>
            <a:r>
              <a:rPr lang="en-PH" sz="2400" b="1" dirty="0">
                <a:ea typeface="Times New Roman" panose="02020603050405020304" pitchFamily="18" charset="0"/>
                <a:cs typeface="Mangal" panose="02040503050203030202" pitchFamily="18" charset="0"/>
              </a:rPr>
              <a:t>P</a:t>
            </a:r>
            <a:r>
              <a:rPr lang="en-PH" sz="2400" b="1" dirty="0">
                <a:effectLst/>
                <a:ea typeface="Times New Roman" panose="02020603050405020304" pitchFamily="18" charset="0"/>
                <a:cs typeface="Mangal" panose="02040503050203030202" pitchFamily="18" charset="0"/>
              </a:rPr>
              <a:t>roposal</a:t>
            </a:r>
            <a:endParaRPr lang="en-PH" sz="2400" dirty="0">
              <a:effectLst/>
              <a:ea typeface="DengXian" panose="02010600030101010101" pitchFamily="2" charset="-122"/>
              <a:cs typeface="Mangal" panose="02040503050203030202" pitchFamily="18" charset="0"/>
            </a:endParaRPr>
          </a:p>
          <a:p>
            <a:endParaRPr lang="en-PH" dirty="0"/>
          </a:p>
        </p:txBody>
      </p:sp>
      <p:sp>
        <p:nvSpPr>
          <p:cNvPr id="2" name="Rectangle 1"/>
          <p:cNvSpPr/>
          <p:nvPr/>
        </p:nvSpPr>
        <p:spPr>
          <a:xfrm>
            <a:off x="696686" y="-2295644"/>
            <a:ext cx="8447314" cy="369332"/>
          </a:xfrm>
          <a:prstGeom prst="rect">
            <a:avLst/>
          </a:prstGeom>
        </p:spPr>
        <p:txBody>
          <a:bodyPr wrap="square">
            <a:spAutoFit/>
          </a:bodyPr>
          <a:lstStyle/>
          <a:p>
            <a:pPr algn="just"/>
            <a:r>
              <a:rPr lang="en-PH" dirty="0">
                <a:latin typeface="Verdana" panose="020B0604030504040204" pitchFamily="34" charset="0"/>
                <a:ea typeface="Times New Roman" panose="02020603050405020304" pitchFamily="18" charset="0"/>
              </a:rPr>
              <a:t> </a:t>
            </a:r>
            <a:endParaRPr lang="en-PH" sz="20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1420585" y="889844"/>
            <a:ext cx="9421585" cy="369332"/>
          </a:xfrm>
          <a:prstGeom prst="rect">
            <a:avLst/>
          </a:prstGeom>
        </p:spPr>
        <p:txBody>
          <a:bodyPr wrap="square">
            <a:spAutoFit/>
          </a:bodyPr>
          <a:lstStyle/>
          <a:p>
            <a:pPr algn="just"/>
            <a:r>
              <a:rPr lang="en-US" dirty="0">
                <a:solidFill>
                  <a:srgbClr val="000000"/>
                </a:solidFill>
                <a:latin typeface="Arial" panose="020B0604020202020204" pitchFamily="34" charset="0"/>
                <a:ea typeface="Times New Roman" panose="02020603050405020304" pitchFamily="18" charset="0"/>
              </a:rPr>
              <a:t> </a:t>
            </a:r>
            <a:endParaRPr lang="en-PH"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66259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E1F36B-DEBE-CB44-94EA-54630FC71BC9}"/>
              </a:ext>
            </a:extLst>
          </p:cNvPr>
          <p:cNvSpPr>
            <a:spLocks noGrp="1"/>
          </p:cNvSpPr>
          <p:nvPr>
            <p:ph type="subTitle" idx="1"/>
          </p:nvPr>
        </p:nvSpPr>
        <p:spPr>
          <a:xfrm>
            <a:off x="249105" y="1106691"/>
            <a:ext cx="7422241" cy="3784209"/>
          </a:xfrm>
        </p:spPr>
        <p:txBody>
          <a:bodyPr>
            <a:normAutofit/>
          </a:bodyPr>
          <a:lstStyle/>
          <a:p>
            <a:pPr algn="just"/>
            <a:r>
              <a:rPr lang="en-PH" b="1" dirty="0"/>
              <a:t>		</a:t>
            </a:r>
            <a:endParaRPr lang="en-PH" sz="8000" b="1" dirty="0">
              <a:latin typeface="Arial" panose="020B0604020202020204" pitchFamily="34" charset="0"/>
              <a:cs typeface="Arial" panose="020B0604020202020204" pitchFamily="34" charset="0"/>
            </a:endParaRPr>
          </a:p>
          <a:p>
            <a:pPr algn="l"/>
            <a:r>
              <a:rPr lang="en-US" sz="2000" dirty="0">
                <a:cs typeface="Arial" panose="020B0604020202020204" pitchFamily="34" charset="0"/>
              </a:rPr>
              <a:t>This report is primarily guided by the five pillars of the ADB EdTech Readiness Framework, which are as follows</a:t>
            </a:r>
            <a:r>
              <a:rPr lang="en-US" sz="2000" b="1" dirty="0">
                <a:cs typeface="Arial" panose="020B0604020202020204" pitchFamily="34" charset="0"/>
              </a:rPr>
              <a:t>: infrastructure, government, schools/teachers, parents/students, and EdTech providers</a:t>
            </a:r>
            <a:r>
              <a:rPr lang="en-US" sz="2000" dirty="0">
                <a:cs typeface="Arial" panose="020B0604020202020204" pitchFamily="34" charset="0"/>
              </a:rPr>
              <a:t>.</a:t>
            </a:r>
          </a:p>
          <a:p>
            <a:pPr algn="l"/>
            <a:endParaRPr lang="en-US" sz="2000" dirty="0">
              <a:cs typeface="Arial" panose="020B0604020202020204" pitchFamily="34" charset="0"/>
            </a:endParaRPr>
          </a:p>
          <a:p>
            <a:pPr algn="l"/>
            <a:r>
              <a:rPr lang="en-PH" sz="2000" b="1" dirty="0">
                <a:cs typeface="Arial" panose="020B0604020202020204" pitchFamily="34" charset="0"/>
              </a:rPr>
              <a:t>Demographics that affect EdTech in the country:  </a:t>
            </a:r>
          </a:p>
          <a:p>
            <a:pPr algn="l">
              <a:spcBef>
                <a:spcPts val="0"/>
              </a:spcBef>
              <a:spcAft>
                <a:spcPts val="1200"/>
              </a:spcAft>
            </a:pPr>
            <a:r>
              <a:rPr lang="en-US" sz="2000" dirty="0">
                <a:cs typeface="Arial" panose="020B0604020202020204" pitchFamily="34" charset="0"/>
              </a:rPr>
              <a:t>the country is an archipelago – 7,641 islands, large population: 100.98 million in 2015 </a:t>
            </a:r>
          </a:p>
          <a:p>
            <a:pPr algn="just">
              <a:lnSpc>
                <a:spcPct val="100000"/>
              </a:lnSpc>
              <a:spcAft>
                <a:spcPts val="1200"/>
              </a:spcAft>
            </a:pPr>
            <a:endParaRPr lang="en-US" sz="7200" dirty="0">
              <a:latin typeface="Arial" panose="020B0604020202020204" pitchFamily="34" charset="0"/>
              <a:cs typeface="Arial" panose="020B0604020202020204" pitchFamily="34" charset="0"/>
            </a:endParaRPr>
          </a:p>
          <a:p>
            <a:pPr algn="l"/>
            <a:endParaRPr lang="en-US" sz="2100" dirty="0"/>
          </a:p>
        </p:txBody>
      </p:sp>
      <p:pic>
        <p:nvPicPr>
          <p:cNvPr id="2" name="Picture 1" descr="Map&#10;&#10;Description automatically generated">
            <a:extLst>
              <a:ext uri="{FF2B5EF4-FFF2-40B4-BE49-F238E27FC236}">
                <a16:creationId xmlns:a16="http://schemas.microsoft.com/office/drawing/2014/main" id="{91AC23C3-E7A6-252F-4201-45DFFB1DA56F}"/>
              </a:ext>
            </a:extLst>
          </p:cNvPr>
          <p:cNvPicPr>
            <a:picLocks noChangeAspect="1"/>
          </p:cNvPicPr>
          <p:nvPr/>
        </p:nvPicPr>
        <p:blipFill>
          <a:blip r:embed="rId2"/>
          <a:stretch>
            <a:fillRect/>
          </a:stretch>
        </p:blipFill>
        <p:spPr>
          <a:xfrm>
            <a:off x="7863808" y="251927"/>
            <a:ext cx="3933844" cy="5407131"/>
          </a:xfrm>
          <a:prstGeom prst="rect">
            <a:avLst/>
          </a:prstGeom>
        </p:spPr>
      </p:pic>
      <p:sp>
        <p:nvSpPr>
          <p:cNvPr id="5" name="TextBox 4">
            <a:extLst>
              <a:ext uri="{FF2B5EF4-FFF2-40B4-BE49-F238E27FC236}">
                <a16:creationId xmlns:a16="http://schemas.microsoft.com/office/drawing/2014/main" id="{68C1A304-AEFC-0C0A-A150-72C5807699CE}"/>
              </a:ext>
            </a:extLst>
          </p:cNvPr>
          <p:cNvSpPr txBox="1"/>
          <p:nvPr/>
        </p:nvSpPr>
        <p:spPr>
          <a:xfrm>
            <a:off x="394348" y="373617"/>
            <a:ext cx="6097554" cy="542584"/>
          </a:xfrm>
          <a:prstGeom prst="rect">
            <a:avLst/>
          </a:prstGeom>
          <a:noFill/>
        </p:spPr>
        <p:txBody>
          <a:bodyPr wrap="square">
            <a:spAutoFit/>
          </a:bodyPr>
          <a:lstStyle/>
          <a:p>
            <a:pPr marL="457200" indent="-457200" algn="just">
              <a:lnSpc>
                <a:spcPct val="110000"/>
              </a:lnSpc>
              <a:buFont typeface="+mj-lt"/>
              <a:buAutoNum type="arabicPeriod"/>
            </a:pPr>
            <a:r>
              <a:rPr kumimoji="0" lang="en-US" sz="2800" b="1" i="0" u="none" strike="noStrike" kern="1200" cap="none" spc="0" normalizeH="0" baseline="0" noProof="0" dirty="0">
                <a:ln>
                  <a:noFill/>
                </a:ln>
                <a:solidFill>
                  <a:srgbClr val="0070C0"/>
                </a:solidFill>
                <a:effectLst/>
                <a:uLnTx/>
                <a:uFillTx/>
                <a:latin typeface="Calibri" panose="020F0502020204030204"/>
                <a:ea typeface="+mj-ea"/>
                <a:cs typeface="+mj-cs"/>
              </a:rPr>
              <a:t>Synopsis of E-Readiness Diagnostic</a:t>
            </a:r>
          </a:p>
        </p:txBody>
      </p:sp>
    </p:spTree>
    <p:extLst>
      <p:ext uri="{BB962C8B-B14F-4D97-AF65-F5344CB8AC3E}">
        <p14:creationId xmlns:p14="http://schemas.microsoft.com/office/powerpoint/2010/main" val="1077625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E1F36B-DEBE-CB44-94EA-54630FC71BC9}"/>
              </a:ext>
            </a:extLst>
          </p:cNvPr>
          <p:cNvSpPr>
            <a:spLocks noGrp="1"/>
          </p:cNvSpPr>
          <p:nvPr>
            <p:ph type="subTitle" idx="1"/>
          </p:nvPr>
        </p:nvSpPr>
        <p:spPr>
          <a:xfrm>
            <a:off x="2968283" y="390020"/>
            <a:ext cx="8412479" cy="4829094"/>
          </a:xfrm>
        </p:spPr>
        <p:txBody>
          <a:bodyPr>
            <a:normAutofit fontScale="25000" lnSpcReduction="20000"/>
          </a:bodyPr>
          <a:lstStyle/>
          <a:p>
            <a:pPr algn="just">
              <a:lnSpc>
                <a:spcPct val="120000"/>
              </a:lnSpc>
              <a:spcAft>
                <a:spcPts val="1200"/>
              </a:spcAft>
            </a:pPr>
            <a:r>
              <a:rPr lang="en-PH" sz="9600" b="1" dirty="0">
                <a:latin typeface="+mj-lt"/>
                <a:cs typeface="Arial" panose="020B0604020202020204" pitchFamily="34" charset="0"/>
              </a:rPr>
              <a:t>1.  </a:t>
            </a:r>
            <a:r>
              <a:rPr lang="en-PH" sz="9600" b="1" u="sng" dirty="0">
                <a:latin typeface="+mj-lt"/>
                <a:cs typeface="Arial" panose="020B0604020202020204" pitchFamily="34" charset="0"/>
              </a:rPr>
              <a:t>Infrastructure:</a:t>
            </a:r>
            <a:r>
              <a:rPr lang="en-PH" sz="9600" b="1" dirty="0">
                <a:cs typeface="Arial" panose="020B0604020202020204" pitchFamily="34" charset="0"/>
              </a:rPr>
              <a:t> </a:t>
            </a:r>
            <a:r>
              <a:rPr lang="en-PH" sz="9600" b="1" dirty="0">
                <a:latin typeface="+mj-lt"/>
                <a:cs typeface="Arial" panose="020B0604020202020204" pitchFamily="34" charset="0"/>
              </a:rPr>
              <a:t>improving  modestly</a:t>
            </a:r>
            <a:endParaRPr lang="en-PH" sz="9600" b="1" dirty="0">
              <a:latin typeface="+mj-lt"/>
              <a:ea typeface="Verdana" panose="020B0604030504040204" pitchFamily="34" charset="0"/>
              <a:cs typeface="Arial" panose="020B0604020202020204" pitchFamily="34" charset="0"/>
            </a:endParaRPr>
          </a:p>
          <a:p>
            <a:pPr algn="just">
              <a:lnSpc>
                <a:spcPct val="110000"/>
              </a:lnSpc>
              <a:spcBef>
                <a:spcPts val="600"/>
              </a:spcBef>
            </a:pPr>
            <a:r>
              <a:rPr lang="en-PH" sz="9600" b="1" dirty="0">
                <a:latin typeface="+mj-lt"/>
                <a:ea typeface="Times New Roman" panose="02020603050405020304" pitchFamily="18" charset="0"/>
                <a:cs typeface="Arial" panose="020B0604020202020204" pitchFamily="34" charset="0"/>
              </a:rPr>
              <a:t>*2020 </a:t>
            </a:r>
            <a:r>
              <a:rPr lang="en-PH" sz="9600" b="1" dirty="0">
                <a:solidFill>
                  <a:srgbClr val="111111"/>
                </a:solidFill>
                <a:latin typeface="+mj-lt"/>
                <a:ea typeface="Times New Roman" panose="02020603050405020304" pitchFamily="18" charset="0"/>
                <a:cs typeface="Arial" panose="020B0604020202020204" pitchFamily="34" charset="0"/>
              </a:rPr>
              <a:t>household electrification level--  94.5%, but </a:t>
            </a:r>
            <a:r>
              <a:rPr lang="en-PH" sz="9600" b="1" dirty="0">
                <a:latin typeface="+mj-lt"/>
                <a:ea typeface="Verdana" panose="020B0604030504040204" pitchFamily="34" charset="0"/>
                <a:cs typeface="Arial" panose="020B0604020202020204" pitchFamily="34" charset="0"/>
              </a:rPr>
              <a:t>350,000 learners and 14,000 teachers were not able to avail of the remote learning materials during the pandemic</a:t>
            </a:r>
          </a:p>
          <a:p>
            <a:pPr algn="just">
              <a:lnSpc>
                <a:spcPct val="110000"/>
              </a:lnSpc>
              <a:spcBef>
                <a:spcPts val="600"/>
              </a:spcBef>
            </a:pPr>
            <a:endParaRPr lang="en-PH" sz="9600" b="1" dirty="0">
              <a:latin typeface="+mj-lt"/>
              <a:ea typeface="Verdana" panose="020B0604030504040204" pitchFamily="34" charset="0"/>
              <a:cs typeface="Arial" panose="020B0604020202020204" pitchFamily="34" charset="0"/>
            </a:endParaRPr>
          </a:p>
          <a:p>
            <a:pPr algn="just">
              <a:lnSpc>
                <a:spcPct val="110000"/>
              </a:lnSpc>
              <a:spcBef>
                <a:spcPts val="600"/>
              </a:spcBef>
            </a:pPr>
            <a:r>
              <a:rPr lang="en-PH" sz="9600" b="1" u="sng" dirty="0">
                <a:solidFill>
                  <a:srgbClr val="111111"/>
                </a:solidFill>
                <a:latin typeface="+mj-lt"/>
                <a:ea typeface="DengXian"/>
                <a:cs typeface="Mangal" panose="02040503050203030202" pitchFamily="18" charset="0"/>
              </a:rPr>
              <a:t>*Major challenge: Internet speed of only 22.50 Mbps </a:t>
            </a:r>
            <a:r>
              <a:rPr lang="en-US" sz="9600" b="1" dirty="0">
                <a:latin typeface="+mj-lt"/>
                <a:ea typeface="Verdana" panose="020B0604030504040204" pitchFamily="34" charset="0"/>
                <a:cs typeface="Arial" panose="020B0604020202020204" pitchFamily="34" charset="0"/>
              </a:rPr>
              <a:t>*present reach of 67.0</a:t>
            </a:r>
          </a:p>
          <a:p>
            <a:pPr algn="just">
              <a:lnSpc>
                <a:spcPct val="110000"/>
              </a:lnSpc>
              <a:spcBef>
                <a:spcPts val="600"/>
              </a:spcBef>
            </a:pPr>
            <a:r>
              <a:rPr lang="en-US" sz="9600" b="1" dirty="0">
                <a:latin typeface="+mj-lt"/>
                <a:ea typeface="Verdana" panose="020B0604030504040204" pitchFamily="34" charset="0"/>
                <a:cs typeface="Arial" panose="020B0604020202020204" pitchFamily="34" charset="0"/>
              </a:rPr>
              <a:t>% of the population the Internet sector contributes significantly to the Philippine economy.</a:t>
            </a:r>
          </a:p>
          <a:p>
            <a:pPr algn="just">
              <a:lnSpc>
                <a:spcPct val="110000"/>
              </a:lnSpc>
              <a:spcBef>
                <a:spcPts val="600"/>
              </a:spcBef>
            </a:pPr>
            <a:endParaRPr lang="en-US" sz="9600" b="1" dirty="0">
              <a:latin typeface="+mj-lt"/>
              <a:ea typeface="Verdana" panose="020B0604030504040204" pitchFamily="34" charset="0"/>
              <a:cs typeface="Arial" panose="020B0604020202020204" pitchFamily="34" charset="0"/>
            </a:endParaRPr>
          </a:p>
          <a:p>
            <a:pPr algn="just">
              <a:lnSpc>
                <a:spcPct val="110000"/>
              </a:lnSpc>
              <a:spcBef>
                <a:spcPts val="600"/>
              </a:spcBef>
            </a:pPr>
            <a:r>
              <a:rPr lang="en-PH" sz="9600" b="1" u="sng" dirty="0">
                <a:latin typeface="+mj-lt"/>
                <a:ea typeface="Times New Roman" panose="02020603050405020304" pitchFamily="18" charset="0"/>
                <a:cs typeface="Arial" panose="020B0604020202020204" pitchFamily="34" charset="0"/>
              </a:rPr>
              <a:t>*Positive note 152.4 million mobile connections </a:t>
            </a:r>
            <a:r>
              <a:rPr lang="en-PH" sz="9600" b="1" dirty="0">
                <a:latin typeface="+mj-lt"/>
                <a:ea typeface="Times New Roman" panose="02020603050405020304" pitchFamily="18" charset="0"/>
                <a:cs typeface="Arial" panose="020B0604020202020204" pitchFamily="34" charset="0"/>
              </a:rPr>
              <a:t>(138.2% of the total population). </a:t>
            </a:r>
          </a:p>
          <a:p>
            <a:pPr algn="just">
              <a:lnSpc>
                <a:spcPct val="110000"/>
              </a:lnSpc>
              <a:spcBef>
                <a:spcPts val="600"/>
              </a:spcBef>
            </a:pPr>
            <a:endParaRPr lang="en-PH" sz="9600" b="1" dirty="0">
              <a:latin typeface="+mj-lt"/>
              <a:ea typeface="Times New Roman" panose="02020603050405020304" pitchFamily="18" charset="0"/>
              <a:cs typeface="Arial" panose="020B0604020202020204" pitchFamily="34" charset="0"/>
            </a:endParaRPr>
          </a:p>
          <a:p>
            <a:pPr algn="just">
              <a:lnSpc>
                <a:spcPct val="110000"/>
              </a:lnSpc>
              <a:spcBef>
                <a:spcPts val="600"/>
              </a:spcBef>
            </a:pPr>
            <a:r>
              <a:rPr lang="en-PH" sz="9600" dirty="0">
                <a:latin typeface="+mj-lt"/>
                <a:ea typeface="Times New Roman" panose="02020603050405020304" pitchFamily="18" charset="0"/>
                <a:cs typeface="Arial" panose="020B0604020202020204" pitchFamily="34" charset="0"/>
              </a:rPr>
              <a:t>*</a:t>
            </a:r>
            <a:r>
              <a:rPr lang="en-PH" sz="9600" b="1" dirty="0">
                <a:latin typeface="+mj-lt"/>
                <a:ea typeface="Times New Roman" panose="02020603050405020304" pitchFamily="18" charset="0"/>
                <a:cs typeface="Times New Roman" panose="02020603050405020304" pitchFamily="18" charset="0"/>
              </a:rPr>
              <a:t>Mobile phones :  </a:t>
            </a:r>
            <a:r>
              <a:rPr lang="en-PH" sz="9600" b="1" u="sng" dirty="0">
                <a:latin typeface="+mj-lt"/>
                <a:ea typeface="Times New Roman" panose="02020603050405020304" pitchFamily="18" charset="0"/>
                <a:cs typeface="Times New Roman" panose="02020603050405020304" pitchFamily="18" charset="0"/>
              </a:rPr>
              <a:t>most popular among users aged 16 to 64. </a:t>
            </a:r>
            <a:endParaRPr lang="en-PH" sz="9600" b="1" dirty="0">
              <a:ea typeface="Times New Roman" panose="02020603050405020304" pitchFamily="18" charset="0"/>
              <a:cs typeface="Arial" panose="020B0604020202020204" pitchFamily="34" charset="0"/>
            </a:endParaRPr>
          </a:p>
          <a:p>
            <a:pPr marL="457200" indent="-457200" algn="just">
              <a:lnSpc>
                <a:spcPct val="110000"/>
              </a:lnSpc>
              <a:spcBef>
                <a:spcPts val="600"/>
              </a:spcBef>
              <a:buFont typeface="Arial" panose="020B0604020202020204" pitchFamily="34" charset="0"/>
              <a:buChar char="•"/>
            </a:pPr>
            <a:endParaRPr lang="en-US" sz="2600" b="1" dirty="0">
              <a:latin typeface="Arial" panose="020B0604020202020204" pitchFamily="34" charset="0"/>
              <a:ea typeface="Verdana" panose="020B0604030504040204" pitchFamily="34" charset="0"/>
              <a:cs typeface="Arial" panose="020B0604020202020204" pitchFamily="34" charset="0"/>
            </a:endParaRPr>
          </a:p>
          <a:p>
            <a:pPr marL="342900" indent="-342900" algn="just">
              <a:lnSpc>
                <a:spcPct val="110000"/>
              </a:lnSpc>
              <a:spcBef>
                <a:spcPts val="600"/>
              </a:spcBef>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lgn="just">
              <a:lnSpc>
                <a:spcPct val="110000"/>
              </a:lnSpc>
              <a:spcBef>
                <a:spcPts val="600"/>
              </a:spcBef>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descr="See the source image">
            <a:extLst>
              <a:ext uri="{FF2B5EF4-FFF2-40B4-BE49-F238E27FC236}">
                <a16:creationId xmlns:a16="http://schemas.microsoft.com/office/drawing/2014/main" id="{9B0A3020-26E2-4C42-9182-C03BD5AAC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595"/>
            <a:ext cx="2321169" cy="3763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Telecom Construction. Size: 139 x 100. Source: eymcglobal.com">
            <a:extLst>
              <a:ext uri="{FF2B5EF4-FFF2-40B4-BE49-F238E27FC236}">
                <a16:creationId xmlns:a16="http://schemas.microsoft.com/office/drawing/2014/main" id="{069D1D79-3114-2F18-CF90-20874B8FF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6704"/>
            <a:ext cx="2321169" cy="2129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480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E1F36B-DEBE-CB44-94EA-54630FC71BC9}"/>
              </a:ext>
            </a:extLst>
          </p:cNvPr>
          <p:cNvSpPr>
            <a:spLocks noGrp="1"/>
          </p:cNvSpPr>
          <p:nvPr>
            <p:ph type="subTitle" idx="1"/>
          </p:nvPr>
        </p:nvSpPr>
        <p:spPr>
          <a:xfrm>
            <a:off x="1039772" y="3007893"/>
            <a:ext cx="9144000" cy="4427621"/>
          </a:xfrm>
        </p:spPr>
        <p:txBody>
          <a:bodyPr>
            <a:normAutofit/>
          </a:bodyPr>
          <a:lstStyle/>
          <a:p>
            <a:pPr fontAlgn="base"/>
            <a:r>
              <a:rPr lang="en-US" dirty="0"/>
              <a:t>he</a:t>
            </a:r>
            <a:endParaRPr lang="en-PH" dirty="0"/>
          </a:p>
        </p:txBody>
      </p:sp>
      <p:sp>
        <p:nvSpPr>
          <p:cNvPr id="2" name="Rectangle 1"/>
          <p:cNvSpPr/>
          <p:nvPr/>
        </p:nvSpPr>
        <p:spPr>
          <a:xfrm>
            <a:off x="493486" y="659011"/>
            <a:ext cx="10236573" cy="369332"/>
          </a:xfrm>
          <a:prstGeom prst="rect">
            <a:avLst/>
          </a:prstGeom>
        </p:spPr>
        <p:txBody>
          <a:bodyPr wrap="square">
            <a:spAutoFit/>
          </a:bodyPr>
          <a:lstStyle/>
          <a:p>
            <a:pPr marL="457200" marR="0" indent="-276860" algn="just">
              <a:spcBef>
                <a:spcPts val="0"/>
              </a:spcBef>
              <a:spcAft>
                <a:spcPts val="0"/>
              </a:spcAft>
            </a:pPr>
            <a:r>
              <a:rPr lang="en-PH" b="1" i="1" dirty="0">
                <a:latin typeface="Arial" panose="020B0604020202020204" pitchFamily="34" charset="0"/>
                <a:ea typeface="Arial" panose="020B0604020202020204" pitchFamily="34" charset="0"/>
              </a:rPr>
              <a:t>		</a:t>
            </a:r>
            <a:endParaRPr lang="en-PH"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311754" y="159485"/>
            <a:ext cx="8339877" cy="6024085"/>
          </a:xfrm>
          <a:prstGeom prst="rect">
            <a:avLst/>
          </a:prstGeom>
        </p:spPr>
        <p:txBody>
          <a:bodyPr wrap="square">
            <a:spAutoFit/>
          </a:bodyPr>
          <a:lstStyle/>
          <a:p>
            <a:pPr marR="0" algn="just">
              <a:spcBef>
                <a:spcPts val="0"/>
              </a:spcBef>
              <a:spcAft>
                <a:spcPts val="0"/>
              </a:spcAft>
            </a:pPr>
            <a:r>
              <a:rPr lang="en-PH" sz="2000" b="1" dirty="0">
                <a:latin typeface="+mj-lt"/>
                <a:ea typeface="Verdana" panose="020B0604030504040204" pitchFamily="34" charset="0"/>
                <a:cs typeface="Verdana" panose="020B0604030504040204" pitchFamily="34" charset="0"/>
              </a:rPr>
              <a:t>2</a:t>
            </a:r>
            <a:r>
              <a:rPr lang="en-PH" sz="2200" b="1" dirty="0">
                <a:latin typeface="+mj-lt"/>
                <a:ea typeface="Verdana" panose="020B0604030504040204" pitchFamily="34" charset="0"/>
                <a:cs typeface="Verdana" panose="020B0604030504040204" pitchFamily="34" charset="0"/>
              </a:rPr>
              <a:t>. </a:t>
            </a:r>
            <a:r>
              <a:rPr lang="en-PH" sz="2200" b="1" u="sng" dirty="0">
                <a:latin typeface="+mj-lt"/>
                <a:ea typeface="Verdana" panose="020B0604030504040204" pitchFamily="34" charset="0"/>
                <a:cs typeface="Verdana" panose="020B0604030504040204" pitchFamily="34" charset="0"/>
              </a:rPr>
              <a:t>Strong communication structures</a:t>
            </a:r>
            <a:r>
              <a:rPr lang="en-PH" sz="2200" b="1" dirty="0">
                <a:latin typeface="+mj-lt"/>
                <a:ea typeface="Verdana" panose="020B0604030504040204" pitchFamily="34" charset="0"/>
                <a:cs typeface="Verdana" panose="020B0604030504040204" pitchFamily="34" charset="0"/>
              </a:rPr>
              <a:t>: </a:t>
            </a:r>
            <a:r>
              <a:rPr lang="en-PH" sz="2200" dirty="0">
                <a:ea typeface="Verdana" panose="020B0604030504040204" pitchFamily="34" charset="0"/>
                <a:cs typeface="Verdana" panose="020B0604030504040204" pitchFamily="34" charset="0"/>
              </a:rPr>
              <a:t>952 radio stations; 3 major TV channels with nationwide coverage, 400+  cable stations and community stations</a:t>
            </a:r>
          </a:p>
          <a:p>
            <a:pPr marR="0" algn="just">
              <a:spcBef>
                <a:spcPts val="0"/>
              </a:spcBef>
              <a:spcAft>
                <a:spcPts val="0"/>
              </a:spcAft>
            </a:pPr>
            <a:endParaRPr lang="en-PH" sz="2200" dirty="0">
              <a:ea typeface="Verdana" panose="020B0604030504040204" pitchFamily="34" charset="0"/>
              <a:cs typeface="Verdana" panose="020B0604030504040204" pitchFamily="34" charset="0"/>
            </a:endParaRPr>
          </a:p>
          <a:p>
            <a:pPr marL="341313" marR="0" indent="-341313">
              <a:spcBef>
                <a:spcPts val="0"/>
              </a:spcBef>
              <a:spcAft>
                <a:spcPts val="0"/>
              </a:spcAft>
              <a:buFont typeface="Arial" panose="020B0604020202020204" pitchFamily="34" charset="0"/>
              <a:buChar char="•"/>
            </a:pPr>
            <a:r>
              <a:rPr lang="en-PH" sz="2200" dirty="0">
                <a:ea typeface="Verdana" panose="020B0604030504040204" pitchFamily="34" charset="0"/>
                <a:cs typeface="Verdana" panose="020B0604030504040204" pitchFamily="34" charset="0"/>
              </a:rPr>
              <a:t>In 2020:  </a:t>
            </a:r>
            <a:r>
              <a:rPr lang="en-US" sz="2200" b="1" dirty="0">
                <a:latin typeface="Calibri" panose="020F0502020204030204" pitchFamily="34" charset="0"/>
                <a:ea typeface="Verdana" panose="020B0604030504040204" pitchFamily="34" charset="0"/>
                <a:cs typeface="Calibri" panose="020F0502020204030204" pitchFamily="34" charset="0"/>
              </a:rPr>
              <a:t>45,869</a:t>
            </a:r>
            <a:r>
              <a:rPr lang="en-US" sz="2200" b="1" dirty="0">
                <a:ea typeface="Verdana" panose="020B0604030504040204" pitchFamily="34" charset="0"/>
                <a:cs typeface="Verdana" panose="020B0604030504040204" pitchFamily="34" charset="0"/>
              </a:rPr>
              <a:t> classrooms with television sets</a:t>
            </a:r>
            <a:r>
              <a:rPr lang="en-US" sz="2200" dirty="0">
                <a:ea typeface="Verdana" panose="020B0604030504040204" pitchFamily="34" charset="0"/>
                <a:cs typeface="Verdana" panose="020B0604030504040204" pitchFamily="34" charset="0"/>
              </a:rPr>
              <a:t>, other gadgets</a:t>
            </a:r>
          </a:p>
          <a:p>
            <a:pPr marL="341313" marR="0" indent="-341313">
              <a:spcBef>
                <a:spcPts val="0"/>
              </a:spcBef>
              <a:spcAft>
                <a:spcPts val="0"/>
              </a:spcAft>
              <a:buFont typeface="Arial" panose="020B0604020202020204" pitchFamily="34" charset="0"/>
              <a:buChar char="•"/>
            </a:pPr>
            <a:r>
              <a:rPr lang="en-PH" sz="2200" b="1" dirty="0">
                <a:ea typeface="Verdana" panose="020B0604030504040204" pitchFamily="34" charset="0"/>
                <a:cs typeface="Verdana" panose="020B0604030504040204" pitchFamily="34" charset="0"/>
              </a:rPr>
              <a:t>DepEd and TESDA have partnership arrangements on ed tech</a:t>
            </a:r>
          </a:p>
          <a:p>
            <a:pPr marR="0">
              <a:spcBef>
                <a:spcPts val="0"/>
              </a:spcBef>
              <a:spcAft>
                <a:spcPts val="0"/>
              </a:spcAft>
            </a:pPr>
            <a:endParaRPr lang="en-PH" sz="2200" b="1" u="sng" dirty="0">
              <a:solidFill>
                <a:prstClr val="black"/>
              </a:solidFill>
              <a:latin typeface="Verdana" panose="020B0604030504040204" pitchFamily="34" charset="0"/>
              <a:ea typeface="Verdana" panose="020B0604030504040204" pitchFamily="34" charset="0"/>
              <a:cs typeface="Calibri" panose="020F0502020204030204" pitchFamily="34" charset="0"/>
            </a:endParaRPr>
          </a:p>
          <a:p>
            <a:pPr marR="0">
              <a:spcBef>
                <a:spcPts val="0"/>
              </a:spcBef>
              <a:spcAft>
                <a:spcPts val="0"/>
              </a:spcAft>
            </a:pPr>
            <a:r>
              <a:rPr lang="en-US" sz="2200" b="1" dirty="0">
                <a:solidFill>
                  <a:prstClr val="black"/>
                </a:solidFill>
                <a:latin typeface="Calibri" panose="020F0502020204030204" pitchFamily="34" charset="0"/>
                <a:ea typeface="Calibri" panose="020F0502020204030204" pitchFamily="34" charset="0"/>
                <a:cs typeface="Calibri" panose="020F0502020204030204" pitchFamily="34" charset="0"/>
              </a:rPr>
              <a:t>3.  </a:t>
            </a:r>
            <a:r>
              <a:rPr lang="en-US" sz="22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Content Creation/Dissemination, primarily</a:t>
            </a:r>
          </a:p>
          <a:p>
            <a:pPr algn="just">
              <a:lnSpc>
                <a:spcPct val="107000"/>
              </a:lnSpc>
              <a:spcAft>
                <a:spcPts val="800"/>
              </a:spcAft>
            </a:pPr>
            <a:r>
              <a:rPr lang="en-US" sz="2200" b="1" i="1" dirty="0">
                <a:solidFill>
                  <a:prstClr val="black"/>
                </a:solidFill>
                <a:ea typeface="Calibri" panose="020F0502020204030204" pitchFamily="34" charset="0"/>
                <a:cs typeface="Arial" panose="020B0604020202020204" pitchFamily="34" charset="0"/>
              </a:rPr>
              <a:t>	a. DepEd</a:t>
            </a:r>
            <a:r>
              <a:rPr lang="en-US" sz="2200" b="1" dirty="0">
                <a:solidFill>
                  <a:prstClr val="black"/>
                </a:solidFill>
                <a:ea typeface="Calibri" panose="020F0502020204030204" pitchFamily="34" charset="0"/>
                <a:cs typeface="Arial" panose="020B0604020202020204" pitchFamily="34" charset="0"/>
              </a:rPr>
              <a:t>: 2020 Learning Continuity Plan (LCP</a:t>
            </a:r>
            <a:r>
              <a:rPr lang="en-US" sz="2200" dirty="0">
                <a:solidFill>
                  <a:prstClr val="black"/>
                </a:solidFill>
                <a:ea typeface="Calibri" panose="020F0502020204030204" pitchFamily="34" charset="0"/>
                <a:cs typeface="Arial" panose="020B0604020202020204" pitchFamily="34" charset="0"/>
              </a:rPr>
              <a:t>)</a:t>
            </a:r>
          </a:p>
          <a:p>
            <a:pPr algn="just">
              <a:lnSpc>
                <a:spcPct val="107000"/>
              </a:lnSpc>
              <a:spcAft>
                <a:spcPts val="800"/>
              </a:spcAft>
            </a:pPr>
            <a:r>
              <a:rPr lang="en-PH" sz="2200" b="1" i="1" dirty="0">
                <a:solidFill>
                  <a:srgbClr val="212529"/>
                </a:solidFill>
                <a:ea typeface="Times New Roman" panose="02020603050405020304" pitchFamily="18" charset="0"/>
                <a:cs typeface="Poppins"/>
              </a:rPr>
              <a:t>	b. TESDA Online Program</a:t>
            </a:r>
            <a:r>
              <a:rPr lang="en-PH" sz="2200" i="1" dirty="0">
                <a:solidFill>
                  <a:srgbClr val="212529"/>
                </a:solidFill>
                <a:ea typeface="Times New Roman" panose="02020603050405020304" pitchFamily="18" charset="0"/>
                <a:cs typeface="Poppins"/>
              </a:rPr>
              <a:t> </a:t>
            </a:r>
            <a:r>
              <a:rPr lang="en-PH" sz="2200" b="1" i="1" dirty="0">
                <a:solidFill>
                  <a:srgbClr val="212529"/>
                </a:solidFill>
                <a:ea typeface="Times New Roman" panose="02020603050405020304" pitchFamily="18" charset="0"/>
                <a:cs typeface="Poppins"/>
              </a:rPr>
              <a:t>(TOP</a:t>
            </a:r>
            <a:r>
              <a:rPr lang="en-PH" sz="2200" b="1" dirty="0">
                <a:solidFill>
                  <a:srgbClr val="212529"/>
                </a:solidFill>
                <a:ea typeface="Times New Roman" panose="02020603050405020304" pitchFamily="18" charset="0"/>
                <a:cs typeface="Poppins"/>
              </a:rPr>
              <a:t>):</a:t>
            </a:r>
            <a:endParaRPr lang="en-PH" sz="2200" dirty="0">
              <a:solidFill>
                <a:srgbClr val="212529"/>
              </a:solidFill>
              <a:ea typeface="Times New Roman" panose="02020603050405020304" pitchFamily="18" charset="0"/>
              <a:cs typeface="Poppins"/>
            </a:endParaRPr>
          </a:p>
          <a:p>
            <a:pPr algn="just">
              <a:lnSpc>
                <a:spcPct val="107000"/>
              </a:lnSpc>
              <a:spcAft>
                <a:spcPts val="800"/>
              </a:spcAft>
            </a:pPr>
            <a:r>
              <a:rPr lang="en-PH" sz="2200" b="1" dirty="0">
                <a:ea typeface="DengXian"/>
                <a:cs typeface="Mangal" panose="02040503050203030202" pitchFamily="18" charset="0"/>
              </a:rPr>
              <a:t>4.GOVERNMENT: Strong Government strongly supports ed  tech, </a:t>
            </a:r>
            <a:r>
              <a:rPr lang="en-US" sz="2200" dirty="0"/>
              <a:t>with special attention on hardware provision to schools.</a:t>
            </a:r>
            <a:endParaRPr lang="en-PH" sz="2200" dirty="0">
              <a:ea typeface="DengXian"/>
            </a:endParaRPr>
          </a:p>
          <a:p>
            <a:pPr algn="just">
              <a:lnSpc>
                <a:spcPct val="107000"/>
              </a:lnSpc>
              <a:spcAft>
                <a:spcPts val="800"/>
              </a:spcAft>
            </a:pPr>
            <a:r>
              <a:rPr lang="en-PH" sz="2200" b="1" dirty="0">
                <a:ea typeface="Verdana" panose="020B0604030504040204" pitchFamily="34" charset="0"/>
                <a:cs typeface="Verdana" panose="020B0604030504040204" pitchFamily="34" charset="0"/>
              </a:rPr>
              <a:t>Policy Development/Funding.  The Philippine Digital Transformation Strategy (PDTS 2022) developed by the 	Department of Information and Communications Technology</a:t>
            </a:r>
            <a:endParaRPr lang="en-PH" sz="2200" dirty="0">
              <a:ea typeface="Verdana" panose="020B0604030504040204" pitchFamily="34" charset="0"/>
              <a:cs typeface="Verdana" panose="020B0604030504040204" pitchFamily="34" charset="0"/>
            </a:endParaRPr>
          </a:p>
          <a:p>
            <a:endParaRPr lang="en-PH" dirty="0"/>
          </a:p>
        </p:txBody>
      </p:sp>
      <p:pic>
        <p:nvPicPr>
          <p:cNvPr id="3074" name="Picture 2" descr="See the source image">
            <a:extLst>
              <a:ext uri="{FF2B5EF4-FFF2-40B4-BE49-F238E27FC236}">
                <a16:creationId xmlns:a16="http://schemas.microsoft.com/office/drawing/2014/main" id="{8BCBE898-552E-4875-8253-2FD418A59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5718" y="1"/>
            <a:ext cx="3385433" cy="31511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ee the source image">
            <a:extLst>
              <a:ext uri="{FF2B5EF4-FFF2-40B4-BE49-F238E27FC236}">
                <a16:creationId xmlns:a16="http://schemas.microsoft.com/office/drawing/2014/main" id="{241DD77A-57BF-10DF-2202-DB797AF14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5719" y="3007893"/>
            <a:ext cx="3385433" cy="273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670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E1F36B-DEBE-CB44-94EA-54630FC71BC9}"/>
              </a:ext>
            </a:extLst>
          </p:cNvPr>
          <p:cNvSpPr>
            <a:spLocks noGrp="1"/>
          </p:cNvSpPr>
          <p:nvPr>
            <p:ph type="subTitle" idx="1"/>
          </p:nvPr>
        </p:nvSpPr>
        <p:spPr>
          <a:xfrm>
            <a:off x="1248068" y="794083"/>
            <a:ext cx="9144000" cy="4427621"/>
          </a:xfrm>
        </p:spPr>
        <p:txBody>
          <a:bodyPr>
            <a:normAutofit/>
          </a:bodyPr>
          <a:lstStyle/>
          <a:p>
            <a:pPr fontAlgn="base"/>
            <a:r>
              <a:rPr lang="en-PH" dirty="0"/>
              <a:t> </a:t>
            </a:r>
          </a:p>
        </p:txBody>
      </p:sp>
      <p:sp>
        <p:nvSpPr>
          <p:cNvPr id="4" name="Rectangle 3"/>
          <p:cNvSpPr/>
          <p:nvPr/>
        </p:nvSpPr>
        <p:spPr>
          <a:xfrm>
            <a:off x="2734634" y="153172"/>
            <a:ext cx="9598895" cy="2031325"/>
          </a:xfrm>
          <a:prstGeom prst="rect">
            <a:avLst/>
          </a:prstGeom>
        </p:spPr>
        <p:txBody>
          <a:bodyPr wrap="square">
            <a:spAutoFit/>
          </a:bodyPr>
          <a:lstStyle/>
          <a:p>
            <a:endParaRPr lang="en-PH" sz="2000" b="1" dirty="0">
              <a:ea typeface="Verdana" panose="020B0604030504040204" pitchFamily="34" charset="0"/>
              <a:cs typeface="Verdana" panose="020B0604030504040204" pitchFamily="34" charset="0"/>
            </a:endParaRPr>
          </a:p>
          <a:p>
            <a:r>
              <a:rPr lang="en-PH" sz="2000" b="1" u="sng" dirty="0">
                <a:ea typeface="Verdana" panose="020B0604030504040204" pitchFamily="34" charset="0"/>
                <a:cs typeface="Verdana" panose="020B0604030504040204" pitchFamily="34" charset="0"/>
              </a:rPr>
              <a:t>5. </a:t>
            </a:r>
            <a:r>
              <a:rPr lang="en-PH" sz="2200" b="1" u="sng" dirty="0">
                <a:ea typeface="Verdana" panose="020B0604030504040204" pitchFamily="34" charset="0"/>
                <a:cs typeface="Verdana" panose="020B0604030504040204" pitchFamily="34" charset="0"/>
              </a:rPr>
              <a:t>School/Teachers</a:t>
            </a:r>
            <a:r>
              <a:rPr lang="en-PH" sz="2200" u="sng" dirty="0">
                <a:ea typeface="Verdana" panose="020B0604030504040204" pitchFamily="34" charset="0"/>
                <a:cs typeface="Verdana" panose="020B0604030504040204" pitchFamily="34" charset="0"/>
              </a:rPr>
              <a:t>: </a:t>
            </a:r>
            <a:r>
              <a:rPr lang="en-PH" sz="2200" b="1" u="sng" dirty="0">
                <a:ea typeface="Verdana" panose="020B0604030504040204" pitchFamily="34" charset="0"/>
                <a:cs typeface="Verdana" panose="020B0604030504040204" pitchFamily="34" charset="0"/>
              </a:rPr>
              <a:t>Teacher Capacity in Educational Technology</a:t>
            </a:r>
            <a:endParaRPr lang="en-PH" sz="2200" u="sng" dirty="0">
              <a:ea typeface="Verdana" panose="020B0604030504040204" pitchFamily="34" charset="0"/>
              <a:cs typeface="Verdana" panose="020B0604030504040204" pitchFamily="34" charset="0"/>
            </a:endParaRPr>
          </a:p>
          <a:p>
            <a:pPr marL="342900" lvl="0" indent="-342900" algn="just">
              <a:buFont typeface="Arial" panose="020B0604020202020204" pitchFamily="34" charset="0"/>
              <a:buChar char="•"/>
            </a:pPr>
            <a:r>
              <a:rPr lang="en-PH" sz="2200" dirty="0">
                <a:ea typeface="Verdana" panose="020B0604030504040204" pitchFamily="34" charset="0"/>
                <a:cs typeface="Verdana" panose="020B0604030504040204" pitchFamily="34" charset="0"/>
              </a:rPr>
              <a:t>School administrators/teachers feel the need for adequate training on ICT</a:t>
            </a:r>
          </a:p>
          <a:p>
            <a:pPr marL="342900" lvl="0" indent="-342900" algn="just">
              <a:buFont typeface="Arial" panose="020B0604020202020204" pitchFamily="34" charset="0"/>
              <a:buChar char="•"/>
            </a:pPr>
            <a:r>
              <a:rPr lang="en-PH" sz="2200" dirty="0">
                <a:ea typeface="Verdana" panose="020B0604030504040204" pitchFamily="34" charset="0"/>
                <a:cs typeface="Verdana" panose="020B0604030504040204" pitchFamily="34" charset="0"/>
              </a:rPr>
              <a:t> Not only teachers need preparation but also government, heads of educational institutions, academic staff, students, parents, academic recognition body</a:t>
            </a:r>
            <a:endParaRPr lang="en-PH" sz="2200" dirty="0">
              <a:latin typeface="Verdana" panose="020B0604030504040204" pitchFamily="34" charset="0"/>
              <a:ea typeface="Verdana" panose="020B0604030504040204" pitchFamily="34" charset="0"/>
              <a:cs typeface="Verdana" panose="020B0604030504040204" pitchFamily="34" charset="0"/>
            </a:endParaRPr>
          </a:p>
          <a:p>
            <a:pPr marL="457200" marR="0" algn="just">
              <a:spcBef>
                <a:spcPts val="0"/>
              </a:spcBef>
              <a:spcAft>
                <a:spcPts val="0"/>
              </a:spcAft>
            </a:pPr>
            <a:endParaRPr lang="en-PH" dirty="0"/>
          </a:p>
        </p:txBody>
      </p:sp>
      <p:pic>
        <p:nvPicPr>
          <p:cNvPr id="6" name="Picture 5" descr="A group of people in a room&#10;&#10;Description automatically generated with low confidence">
            <a:extLst>
              <a:ext uri="{FF2B5EF4-FFF2-40B4-BE49-F238E27FC236}">
                <a16:creationId xmlns:a16="http://schemas.microsoft.com/office/drawing/2014/main" id="{ECF5C2E9-AE7A-4895-BACD-D8767652BC1A}"/>
              </a:ext>
            </a:extLst>
          </p:cNvPr>
          <p:cNvPicPr>
            <a:picLocks noChangeAspect="1"/>
          </p:cNvPicPr>
          <p:nvPr/>
        </p:nvPicPr>
        <p:blipFill>
          <a:blip r:embed="rId2"/>
          <a:stretch>
            <a:fillRect/>
          </a:stretch>
        </p:blipFill>
        <p:spPr>
          <a:xfrm>
            <a:off x="1" y="159607"/>
            <a:ext cx="2666999" cy="2518280"/>
          </a:xfrm>
          <a:prstGeom prst="rect">
            <a:avLst/>
          </a:prstGeom>
        </p:spPr>
      </p:pic>
      <p:sp>
        <p:nvSpPr>
          <p:cNvPr id="7" name="TextBox 6">
            <a:extLst>
              <a:ext uri="{FF2B5EF4-FFF2-40B4-BE49-F238E27FC236}">
                <a16:creationId xmlns:a16="http://schemas.microsoft.com/office/drawing/2014/main" id="{415EF069-0D73-B19A-9B50-933ACCB1B64C}"/>
              </a:ext>
            </a:extLst>
          </p:cNvPr>
          <p:cNvSpPr txBox="1"/>
          <p:nvPr/>
        </p:nvSpPr>
        <p:spPr>
          <a:xfrm>
            <a:off x="2768451" y="2061387"/>
            <a:ext cx="9286702" cy="5078313"/>
          </a:xfrm>
          <a:prstGeom prst="rect">
            <a:avLst/>
          </a:prstGeom>
          <a:noFill/>
        </p:spPr>
        <p:txBody>
          <a:bodyPr wrap="square">
            <a:spAutoFit/>
          </a:bodyPr>
          <a:lstStyle/>
          <a:p>
            <a:pPr algn="just"/>
            <a:r>
              <a:rPr lang="en-US" sz="2000" b="1" dirty="0">
                <a:ea typeface="Verdana" panose="020B0604030504040204" pitchFamily="34" charset="0"/>
                <a:cs typeface="Verdana" panose="020B0604030504040204" pitchFamily="34" charset="0"/>
              </a:rPr>
              <a:t>6. </a:t>
            </a:r>
            <a:r>
              <a:rPr lang="en-US" sz="2200" b="1" u="sng" dirty="0">
                <a:ea typeface="Verdana" panose="020B0604030504040204" pitchFamily="34" charset="0"/>
                <a:cs typeface="Verdana" panose="020B0604030504040204" pitchFamily="34" charset="0"/>
              </a:rPr>
              <a:t>Strong Family and Community Support</a:t>
            </a:r>
            <a:r>
              <a:rPr lang="en-US" sz="2200" b="1" i="1" u="sng" dirty="0">
                <a:ea typeface="Verdana" panose="020B0604030504040204" pitchFamily="34" charset="0"/>
                <a:cs typeface="Verdana" panose="020B0604030504040204" pitchFamily="34" charset="0"/>
              </a:rPr>
              <a:t> </a:t>
            </a:r>
          </a:p>
          <a:p>
            <a:pPr algn="just"/>
            <a:r>
              <a:rPr lang="en-US" sz="2200" dirty="0">
                <a:ea typeface="Verdana" panose="020B0604030504040204" pitchFamily="34" charset="0"/>
                <a:cs typeface="Arial" panose="020B0604020202020204" pitchFamily="34" charset="0"/>
              </a:rPr>
              <a:t>Filipino families </a:t>
            </a:r>
            <a:r>
              <a:rPr lang="en-PH" sz="2200" dirty="0">
                <a:ea typeface="Verdana" panose="020B0604030504040204" pitchFamily="34" charset="0"/>
                <a:cs typeface="Arial" panose="020B0604020202020204" pitchFamily="34" charset="0"/>
              </a:rPr>
              <a:t>have high acceptance of ICT</a:t>
            </a:r>
          </a:p>
          <a:p>
            <a:pPr algn="just"/>
            <a:endParaRPr lang="en-PH" sz="2200" dirty="0">
              <a:ea typeface="Verdana" panose="020B0604030504040204" pitchFamily="34" charset="0"/>
              <a:cs typeface="Arial" panose="020B0604020202020204" pitchFamily="34" charset="0"/>
            </a:endParaRPr>
          </a:p>
          <a:p>
            <a:pPr algn="just"/>
            <a:r>
              <a:rPr lang="en-US" sz="2200" b="1" u="sng" dirty="0">
                <a:ea typeface="Verdana" panose="020B0604030504040204" pitchFamily="34" charset="0"/>
                <a:cs typeface="Verdana" panose="020B0604030504040204" pitchFamily="34" charset="0"/>
              </a:rPr>
              <a:t>Public/private partnerships</a:t>
            </a:r>
            <a:r>
              <a:rPr lang="en-US" sz="2200" b="1" dirty="0">
                <a:ea typeface="Verdana" panose="020B0604030504040204" pitchFamily="34" charset="0"/>
                <a:cs typeface="Verdana" panose="020B0604030504040204" pitchFamily="34" charset="0"/>
              </a:rPr>
              <a:t> </a:t>
            </a:r>
          </a:p>
          <a:p>
            <a:pPr algn="just"/>
            <a:r>
              <a:rPr lang="en-US" sz="2200" dirty="0">
                <a:ea typeface="Verdana" panose="020B0604030504040204" pitchFamily="34" charset="0"/>
                <a:cs typeface="Verdana" panose="020B0604030504040204" pitchFamily="34" charset="0"/>
              </a:rPr>
              <a:t>Academe</a:t>
            </a:r>
          </a:p>
          <a:p>
            <a:pPr marL="285750" indent="-285750">
              <a:buFont typeface="Arial" panose="020B0604020202020204" pitchFamily="34" charset="0"/>
              <a:buChar char="•"/>
            </a:pPr>
            <a:r>
              <a:rPr lang="en-GB" sz="2200" b="1" dirty="0">
                <a:ea typeface="Verdana" panose="020B0604030504040204" pitchFamily="34" charset="0"/>
                <a:cs typeface="Arial" panose="020B0604020202020204" pitchFamily="34" charset="0"/>
              </a:rPr>
              <a:t>international development agencies </a:t>
            </a:r>
            <a:r>
              <a:rPr lang="en-US" sz="2200" dirty="0">
                <a:ea typeface="Verdana" panose="020B0604030504040204" pitchFamily="34" charset="0"/>
                <a:cs typeface="Verdana" panose="020B0604030504040204" pitchFamily="34" charset="0"/>
              </a:rPr>
              <a:t>Academe</a:t>
            </a:r>
            <a:endParaRPr lang="en-US" sz="2200" b="1"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PH" sz="2200" b="1" dirty="0">
                <a:ea typeface="Verdana" panose="020B0604030504040204" pitchFamily="34" charset="0"/>
                <a:cs typeface="Verdana" panose="020B0604030504040204" pitchFamily="34" charset="0"/>
              </a:rPr>
              <a:t>Business sector/private groups (Publishing houses Non-government organizations</a:t>
            </a:r>
          </a:p>
          <a:p>
            <a:pPr marL="285750" indent="-285750">
              <a:buFont typeface="Arial" panose="020B0604020202020204" pitchFamily="34" charset="0"/>
              <a:buChar char="•"/>
            </a:pPr>
            <a:r>
              <a:rPr lang="en-PH" sz="2200" b="1" dirty="0">
                <a:ea typeface="Verdana" panose="020B0604030504040204" pitchFamily="34" charset="0"/>
                <a:cs typeface="Verdana" panose="020B0604030504040204" pitchFamily="34" charset="0"/>
              </a:rPr>
              <a:t>Non-government organization and  Ed Tech companies</a:t>
            </a:r>
          </a:p>
          <a:p>
            <a:pPr marL="285750" indent="-285750">
              <a:buFont typeface="Arial" panose="020B0604020202020204" pitchFamily="34" charset="0"/>
              <a:buChar char="•"/>
            </a:pPr>
            <a:endParaRPr lang="en-PH" sz="1800" b="1" dirty="0">
              <a:ea typeface="Verdana" panose="020B0604030504040204" pitchFamily="34" charset="0"/>
              <a:cs typeface="Verdana" panose="020B0604030504040204" pitchFamily="34" charset="0"/>
            </a:endParaRPr>
          </a:p>
          <a:p>
            <a:endParaRPr lang="en-PH" sz="1800" dirty="0">
              <a:ea typeface="Verdana" panose="020B0604030504040204" pitchFamily="34" charset="0"/>
              <a:cs typeface="Verdana" panose="020B0604030504040204" pitchFamily="34" charset="0"/>
            </a:endParaRPr>
          </a:p>
          <a:p>
            <a:pPr marL="342900" indent="-342900" algn="just">
              <a:buFont typeface="Arial" panose="020B0604020202020204" pitchFamily="34" charset="0"/>
              <a:buChar char="•"/>
            </a:pPr>
            <a:endParaRPr lang="en-PH" u="sng" dirty="0">
              <a:latin typeface="Verdana" panose="020B0604030504040204" pitchFamily="34" charset="0"/>
              <a:ea typeface="Verdana" panose="020B0604030504040204" pitchFamily="34" charset="0"/>
              <a:cs typeface="Arial" panose="020B0604020202020204" pitchFamily="34" charset="0"/>
            </a:endParaRPr>
          </a:p>
          <a:p>
            <a:pPr marL="342900" indent="-342900" algn="just">
              <a:buFont typeface="Arial" panose="020B0604020202020204" pitchFamily="34" charset="0"/>
              <a:buChar char="•"/>
            </a:pPr>
            <a:endParaRPr lang="en-PH" u="sng" dirty="0">
              <a:latin typeface="Verdana" panose="020B0604030504040204" pitchFamily="34" charset="0"/>
              <a:ea typeface="Verdana" panose="020B0604030504040204" pitchFamily="34" charset="0"/>
              <a:cs typeface="Arial" panose="020B0604020202020204" pitchFamily="34" charset="0"/>
            </a:endParaRPr>
          </a:p>
          <a:p>
            <a:pPr marL="342900" indent="-342900" algn="just">
              <a:buFont typeface="Arial" panose="020B0604020202020204" pitchFamily="34" charset="0"/>
              <a:buChar char="•"/>
            </a:pPr>
            <a:endParaRPr lang="en-PH" u="sng" dirty="0">
              <a:latin typeface="Verdana" panose="020B0604030504040204" pitchFamily="34" charset="0"/>
              <a:ea typeface="Verdana" panose="020B0604030504040204" pitchFamily="34" charset="0"/>
              <a:cs typeface="Arial" panose="020B0604020202020204" pitchFamily="34" charset="0"/>
            </a:endParaRPr>
          </a:p>
          <a:p>
            <a:pPr marL="342900" indent="-342900" algn="just">
              <a:buFont typeface="Arial" panose="020B0604020202020204" pitchFamily="34" charset="0"/>
              <a:buChar char="•"/>
            </a:pPr>
            <a:endParaRPr lang="en-PH" u="sng" dirty="0">
              <a:latin typeface="Verdana" panose="020B0604030504040204" pitchFamily="34" charset="0"/>
              <a:ea typeface="Verdana" panose="020B0604030504040204" pitchFamily="34" charset="0"/>
              <a:cs typeface="Arial" panose="020B0604020202020204" pitchFamily="34" charset="0"/>
            </a:endParaRPr>
          </a:p>
          <a:p>
            <a:pPr marL="342900" indent="-342900" algn="just">
              <a:buFont typeface="Arial" panose="020B0604020202020204" pitchFamily="34" charset="0"/>
              <a:buChar char="•"/>
            </a:pPr>
            <a:endParaRPr lang="en-PH" u="sng" dirty="0">
              <a:latin typeface="Verdana" panose="020B0604030504040204" pitchFamily="34" charset="0"/>
              <a:ea typeface="Verdana" panose="020B060403050404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52F6E3EE-ABDA-659D-77FE-E0DBFE7AB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6" y="3007893"/>
            <a:ext cx="2666999" cy="212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970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E1F36B-DEBE-CB44-94EA-54630FC71BC9}"/>
              </a:ext>
            </a:extLst>
          </p:cNvPr>
          <p:cNvSpPr>
            <a:spLocks noGrp="1"/>
          </p:cNvSpPr>
          <p:nvPr>
            <p:ph type="subTitle" idx="1"/>
          </p:nvPr>
        </p:nvSpPr>
        <p:spPr>
          <a:xfrm>
            <a:off x="347579" y="989045"/>
            <a:ext cx="8318120" cy="5342425"/>
          </a:xfrm>
        </p:spPr>
        <p:txBody>
          <a:bodyPr>
            <a:normAutofit fontScale="25000" lnSpcReduction="20000"/>
          </a:bodyPr>
          <a:lstStyle/>
          <a:p>
            <a:pPr marL="0" lvl="1" algn="thaiDist">
              <a:lnSpc>
                <a:spcPct val="120000"/>
              </a:lnSpc>
              <a:spcBef>
                <a:spcPts val="1200"/>
              </a:spcBef>
              <a:spcAft>
                <a:spcPts val="1200"/>
              </a:spcAft>
              <a:buSzPts val="1800"/>
              <a:buNone/>
            </a:pPr>
            <a:r>
              <a:rPr lang="en-AU" sz="7200" b="1" dirty="0">
                <a:solidFill>
                  <a:srgbClr val="0070C0"/>
                </a:solidFill>
                <a:effectLst/>
                <a:ea typeface="Arial" panose="020B0604020202020204" pitchFamily="34" charset="0"/>
                <a:cs typeface="Arial" panose="020B0604020202020204" pitchFamily="34" charset="0"/>
              </a:rPr>
              <a:t>Pilot Project Overview, Rationale and Justification</a:t>
            </a:r>
            <a:endParaRPr lang="en-PH" sz="7200" b="1" dirty="0">
              <a:solidFill>
                <a:srgbClr val="0070C0"/>
              </a:solidFill>
              <a:ea typeface="Verdana" panose="020B0604030504040204" pitchFamily="34" charset="0"/>
              <a:cs typeface="Arial" panose="020B0604020202020204" pitchFamily="34" charset="0"/>
            </a:endParaRPr>
          </a:p>
          <a:p>
            <a:pPr marL="269875" lvl="1" indent="-269875" algn="thaiDist">
              <a:lnSpc>
                <a:spcPct val="120000"/>
              </a:lnSpc>
              <a:spcBef>
                <a:spcPts val="1200"/>
              </a:spcBef>
              <a:spcAft>
                <a:spcPts val="1200"/>
              </a:spcAft>
              <a:buSzPts val="1800"/>
              <a:buFont typeface="Arial" panose="020B0604020202020204" pitchFamily="34" charset="0"/>
              <a:buChar char="•"/>
            </a:pPr>
            <a:r>
              <a:rPr lang="en-PH" sz="7200" kern="600" dirty="0">
                <a:solidFill>
                  <a:srgbClr val="000000"/>
                </a:solidFill>
                <a:effectLst/>
                <a:ea typeface="Verdana" panose="020B0604030504040204" pitchFamily="34" charset="0"/>
                <a:cs typeface="Arial" panose="020B0604020202020204" pitchFamily="34" charset="0"/>
              </a:rPr>
              <a:t>“For every 100 learner who enter Grade I, only 15 finish high scho</a:t>
            </a:r>
            <a:r>
              <a:rPr lang="en-PH" sz="7200" kern="600" dirty="0">
                <a:solidFill>
                  <a:srgbClr val="000000"/>
                </a:solidFill>
                <a:ea typeface="Verdana" panose="020B0604030504040204" pitchFamily="34" charset="0"/>
                <a:cs typeface="Arial" panose="020B0604020202020204" pitchFamily="34" charset="0"/>
              </a:rPr>
              <a:t>o</a:t>
            </a:r>
            <a:r>
              <a:rPr lang="en-PH" sz="7200" kern="600" dirty="0">
                <a:solidFill>
                  <a:srgbClr val="000000"/>
                </a:solidFill>
                <a:effectLst/>
                <a:ea typeface="Verdana" panose="020B0604030504040204" pitchFamily="34" charset="0"/>
                <a:cs typeface="Arial" panose="020B0604020202020204" pitchFamily="34" charset="0"/>
              </a:rPr>
              <a:t>l in the country”</a:t>
            </a:r>
          </a:p>
          <a:p>
            <a:pPr marL="269875" indent="-269875" algn="l">
              <a:lnSpc>
                <a:spcPct val="120000"/>
              </a:lnSpc>
              <a:spcBef>
                <a:spcPts val="600"/>
              </a:spcBef>
              <a:spcAft>
                <a:spcPts val="600"/>
              </a:spcAft>
              <a:buFont typeface="Arial" panose="020B0604020202020204" pitchFamily="34" charset="0"/>
              <a:buChar char="•"/>
            </a:pPr>
            <a:r>
              <a:rPr lang="en-PH" sz="7200" kern="600" dirty="0">
                <a:solidFill>
                  <a:srgbClr val="000000"/>
                </a:solidFill>
                <a:effectLst/>
                <a:ea typeface="Verdana" panose="020B0604030504040204" pitchFamily="34" charset="0"/>
                <a:cs typeface="Arial" panose="020B0604020202020204" pitchFamily="34" charset="0"/>
              </a:rPr>
              <a:t>Three decades of research finding</a:t>
            </a:r>
            <a:endParaRPr lang="en-PH" sz="7200" kern="600" dirty="0">
              <a:solidFill>
                <a:srgbClr val="000000"/>
              </a:solidFill>
              <a:ea typeface="Verdana" panose="020B0604030504040204" pitchFamily="34" charset="0"/>
              <a:cs typeface="Arial" panose="020B0604020202020204" pitchFamily="34" charset="0"/>
            </a:endParaRPr>
          </a:p>
          <a:p>
            <a:pPr marL="269875" indent="-269875" algn="l">
              <a:lnSpc>
                <a:spcPct val="120000"/>
              </a:lnSpc>
              <a:spcBef>
                <a:spcPts val="600"/>
              </a:spcBef>
              <a:spcAft>
                <a:spcPts val="600"/>
              </a:spcAft>
              <a:buFont typeface="Arial" panose="020B0604020202020204" pitchFamily="34" charset="0"/>
              <a:buChar char="•"/>
            </a:pPr>
            <a:r>
              <a:rPr lang="en-PH" sz="7200" kern="600" dirty="0">
                <a:solidFill>
                  <a:srgbClr val="000000"/>
                </a:solidFill>
                <a:ea typeface="Verdana" panose="020B0604030504040204" pitchFamily="34" charset="0"/>
                <a:cs typeface="Arial" panose="020B0604020202020204" pitchFamily="34" charset="0"/>
              </a:rPr>
              <a:t>High drop-out rate starting from 4</a:t>
            </a:r>
            <a:r>
              <a:rPr lang="en-PH" sz="7200" kern="600" baseline="30000" dirty="0">
                <a:solidFill>
                  <a:srgbClr val="000000"/>
                </a:solidFill>
                <a:ea typeface="Verdana" panose="020B0604030504040204" pitchFamily="34" charset="0"/>
                <a:cs typeface="Arial" panose="020B0604020202020204" pitchFamily="34" charset="0"/>
              </a:rPr>
              <a:t>th</a:t>
            </a:r>
            <a:r>
              <a:rPr lang="en-PH" sz="7200" kern="600" dirty="0">
                <a:solidFill>
                  <a:srgbClr val="000000"/>
                </a:solidFill>
                <a:ea typeface="Verdana" panose="020B0604030504040204" pitchFamily="34" charset="0"/>
                <a:cs typeface="Arial" panose="020B0604020202020204" pitchFamily="34" charset="0"/>
              </a:rPr>
              <a:t> Grade to Secondary School</a:t>
            </a:r>
          </a:p>
          <a:p>
            <a:pPr marL="269875" indent="-269875" algn="l">
              <a:lnSpc>
                <a:spcPct val="120000"/>
              </a:lnSpc>
              <a:spcBef>
                <a:spcPts val="600"/>
              </a:spcBef>
              <a:spcAft>
                <a:spcPts val="600"/>
              </a:spcAft>
              <a:buFont typeface="Arial" panose="020B0604020202020204" pitchFamily="34" charset="0"/>
              <a:buChar char="•"/>
            </a:pPr>
            <a:r>
              <a:rPr lang="en-PH" sz="7200" kern="600" dirty="0">
                <a:solidFill>
                  <a:srgbClr val="000000"/>
                </a:solidFill>
                <a:ea typeface="Verdana" panose="020B0604030504040204" pitchFamily="34" charset="0"/>
                <a:cs typeface="Arial" panose="020B0604020202020204" pitchFamily="34" charset="0"/>
              </a:rPr>
              <a:t>Reason for dropping out at the secondary level– poverty– need to look for a job or engage in self-employment</a:t>
            </a:r>
            <a:endParaRPr lang="en-PH" sz="7200" kern="600" dirty="0">
              <a:solidFill>
                <a:srgbClr val="000000"/>
              </a:solidFill>
              <a:effectLst/>
              <a:ea typeface="Verdana" panose="020B0604030504040204" pitchFamily="34" charset="0"/>
              <a:cs typeface="Arial" panose="020B0604020202020204" pitchFamily="34" charset="0"/>
            </a:endParaRPr>
          </a:p>
          <a:p>
            <a:pPr marL="269875" indent="-269875" algn="l">
              <a:lnSpc>
                <a:spcPct val="120000"/>
              </a:lnSpc>
              <a:buFont typeface="Arial" panose="020B0604020202020204" pitchFamily="34" charset="0"/>
              <a:buChar char="•"/>
            </a:pPr>
            <a:r>
              <a:rPr lang="en-PH" sz="7200" kern="600" dirty="0">
                <a:solidFill>
                  <a:srgbClr val="000000"/>
                </a:solidFill>
                <a:effectLst/>
                <a:ea typeface="Verdana" panose="020B0604030504040204" pitchFamily="34" charset="0"/>
              </a:rPr>
              <a:t>Of the 3m out-of-school youth, a substantial number enroll in TESDA Training regulations, such as the TESDA Open Program (TOP) which has become a sought-after program, especially during the pandemic. </a:t>
            </a:r>
          </a:p>
          <a:p>
            <a:pPr marL="269875" indent="-269875" algn="l">
              <a:lnSpc>
                <a:spcPct val="120000"/>
              </a:lnSpc>
              <a:buFont typeface="Arial" panose="020B0604020202020204" pitchFamily="34" charset="0"/>
              <a:buChar char="•"/>
            </a:pPr>
            <a:r>
              <a:rPr lang="en-PH" sz="7200" kern="600" dirty="0">
                <a:solidFill>
                  <a:srgbClr val="000000"/>
                </a:solidFill>
                <a:effectLst/>
                <a:ea typeface="Verdana" panose="020B0604030504040204" pitchFamily="34" charset="0"/>
              </a:rPr>
              <a:t>This success accelerated the re-design of the TOP to allow for self-paced MOOCs and for facilitated online and blended learning in TESDA Technology Institutions (TTIs). A value-added service in the new iteration of the TOP is the development of a mobile application for offline and mobile learning.</a:t>
            </a:r>
            <a:endParaRPr lang="en-PH" sz="8000" kern="600" dirty="0">
              <a:solidFill>
                <a:srgbClr val="000000"/>
              </a:solidFill>
              <a:ea typeface="Verdana" panose="020B0604030504040204" pitchFamily="34" charset="0"/>
            </a:endParaRPr>
          </a:p>
          <a:p>
            <a:pPr algn="l"/>
            <a:r>
              <a:rPr lang="en-PH" b="1" dirty="0"/>
              <a:t>		</a:t>
            </a:r>
            <a:endParaRPr lang="en-US" sz="2100" b="1" dirty="0"/>
          </a:p>
        </p:txBody>
      </p:sp>
      <p:pic>
        <p:nvPicPr>
          <p:cNvPr id="5" name="Picture 4">
            <a:extLst>
              <a:ext uri="{FF2B5EF4-FFF2-40B4-BE49-F238E27FC236}">
                <a16:creationId xmlns:a16="http://schemas.microsoft.com/office/drawing/2014/main" id="{7E1C8253-46B5-5D43-458D-9E5CDE796513}"/>
              </a:ext>
            </a:extLst>
          </p:cNvPr>
          <p:cNvPicPr>
            <a:picLocks noChangeAspect="1"/>
          </p:cNvPicPr>
          <p:nvPr/>
        </p:nvPicPr>
        <p:blipFill>
          <a:blip r:embed="rId2"/>
          <a:stretch>
            <a:fillRect/>
          </a:stretch>
        </p:blipFill>
        <p:spPr>
          <a:xfrm>
            <a:off x="8876713" y="412955"/>
            <a:ext cx="3315285" cy="5515898"/>
          </a:xfrm>
          <a:prstGeom prst="rect">
            <a:avLst/>
          </a:prstGeom>
        </p:spPr>
      </p:pic>
      <p:sp>
        <p:nvSpPr>
          <p:cNvPr id="4" name="TextBox 3">
            <a:extLst>
              <a:ext uri="{FF2B5EF4-FFF2-40B4-BE49-F238E27FC236}">
                <a16:creationId xmlns:a16="http://schemas.microsoft.com/office/drawing/2014/main" id="{EA630D44-BF71-E9BF-6E3F-1A239F8C9A6B}"/>
              </a:ext>
            </a:extLst>
          </p:cNvPr>
          <p:cNvSpPr txBox="1"/>
          <p:nvPr/>
        </p:nvSpPr>
        <p:spPr>
          <a:xfrm>
            <a:off x="548173" y="335644"/>
            <a:ext cx="7877369" cy="542584"/>
          </a:xfrm>
          <a:prstGeom prst="rect">
            <a:avLst/>
          </a:prstGeom>
          <a:noFill/>
        </p:spPr>
        <p:txBody>
          <a:bodyPr wrap="square">
            <a:spAutoFit/>
          </a:bodyPr>
          <a:lstStyle/>
          <a:p>
            <a:pPr>
              <a:lnSpc>
                <a:spcPct val="110000"/>
              </a:lnSpc>
            </a:pPr>
            <a:r>
              <a:rPr lang="en-PH" sz="2800" b="1" dirty="0">
                <a:solidFill>
                  <a:srgbClr val="0070C0"/>
                </a:solidFill>
                <a:effectLst/>
                <a:ea typeface="Times New Roman" panose="02020603050405020304" pitchFamily="18" charset="0"/>
                <a:cs typeface="Mangal" panose="02040503050203030202" pitchFamily="18" charset="0"/>
              </a:rPr>
              <a:t>2.      Summary of the Pilot </a:t>
            </a:r>
            <a:r>
              <a:rPr lang="en-PH" sz="2800" b="1" dirty="0">
                <a:solidFill>
                  <a:srgbClr val="0070C0"/>
                </a:solidFill>
                <a:ea typeface="Times New Roman" panose="02020603050405020304" pitchFamily="18" charset="0"/>
                <a:cs typeface="Mangal" panose="02040503050203030202" pitchFamily="18" charset="0"/>
              </a:rPr>
              <a:t>I</a:t>
            </a:r>
            <a:r>
              <a:rPr lang="en-PH" sz="2800" b="1" dirty="0">
                <a:solidFill>
                  <a:srgbClr val="0070C0"/>
                </a:solidFill>
                <a:effectLst/>
                <a:ea typeface="Times New Roman" panose="02020603050405020304" pitchFamily="18" charset="0"/>
                <a:cs typeface="Mangal" panose="02040503050203030202" pitchFamily="18" charset="0"/>
              </a:rPr>
              <a:t>ntervention </a:t>
            </a:r>
            <a:r>
              <a:rPr lang="en-PH" sz="2800" b="1" dirty="0">
                <a:solidFill>
                  <a:srgbClr val="0070C0"/>
                </a:solidFill>
                <a:ea typeface="Times New Roman" panose="02020603050405020304" pitchFamily="18" charset="0"/>
                <a:cs typeface="Mangal" panose="02040503050203030202" pitchFamily="18" charset="0"/>
              </a:rPr>
              <a:t>P</a:t>
            </a:r>
            <a:r>
              <a:rPr lang="en-PH" sz="2800" b="1" dirty="0">
                <a:solidFill>
                  <a:srgbClr val="0070C0"/>
                </a:solidFill>
                <a:effectLst/>
                <a:ea typeface="Times New Roman" panose="02020603050405020304" pitchFamily="18" charset="0"/>
                <a:cs typeface="Mangal" panose="02040503050203030202" pitchFamily="18" charset="0"/>
              </a:rPr>
              <a:t>roposal</a:t>
            </a:r>
            <a:endParaRPr lang="en-PH" sz="2800" dirty="0">
              <a:solidFill>
                <a:srgbClr val="0070C0"/>
              </a:solidFill>
              <a:effectLst/>
              <a:ea typeface="DengXian" panose="02010600030101010101" pitchFamily="2" charset="-122"/>
              <a:cs typeface="Mangal" panose="02040503050203030202" pitchFamily="18" charset="0"/>
            </a:endParaRPr>
          </a:p>
        </p:txBody>
      </p:sp>
    </p:spTree>
    <p:extLst>
      <p:ext uri="{BB962C8B-B14F-4D97-AF65-F5344CB8AC3E}">
        <p14:creationId xmlns:p14="http://schemas.microsoft.com/office/powerpoint/2010/main" val="2594731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6F4684-45F4-E309-45A4-19D47859215A}"/>
              </a:ext>
            </a:extLst>
          </p:cNvPr>
          <p:cNvSpPr>
            <a:spLocks noGrp="1"/>
          </p:cNvSpPr>
          <p:nvPr>
            <p:ph idx="1"/>
          </p:nvPr>
        </p:nvSpPr>
        <p:spPr>
          <a:xfrm>
            <a:off x="4744623" y="727788"/>
            <a:ext cx="7086306" cy="4393546"/>
          </a:xfrm>
        </p:spPr>
        <p:txBody>
          <a:bodyPr>
            <a:normAutofit fontScale="55000" lnSpcReduction="20000"/>
          </a:bodyPr>
          <a:lstStyle/>
          <a:p>
            <a:pPr marL="0" indent="0">
              <a:lnSpc>
                <a:spcPct val="115000"/>
              </a:lnSpc>
              <a:buNone/>
            </a:pPr>
            <a:r>
              <a:rPr lang="en-AU" sz="4400" b="1" dirty="0">
                <a:solidFill>
                  <a:srgbClr val="0070C0"/>
                </a:solidFill>
                <a:effectLst/>
                <a:ea typeface="Arial" panose="020B0604020202020204" pitchFamily="34" charset="0"/>
              </a:rPr>
              <a:t>Target Beneficiaries/Partner TTIs</a:t>
            </a:r>
          </a:p>
          <a:p>
            <a:pPr marL="0" indent="0">
              <a:lnSpc>
                <a:spcPct val="115000"/>
              </a:lnSpc>
              <a:buNone/>
            </a:pPr>
            <a:endParaRPr lang="en-PH" sz="4400" dirty="0">
              <a:solidFill>
                <a:srgbClr val="0070C0"/>
              </a:solidFill>
              <a:effectLst/>
              <a:ea typeface="Arial" panose="020B0604020202020204" pitchFamily="34" charset="0"/>
            </a:endParaRPr>
          </a:p>
          <a:p>
            <a:pPr algn="just">
              <a:lnSpc>
                <a:spcPct val="120000"/>
              </a:lnSpc>
              <a:spcBef>
                <a:spcPts val="600"/>
              </a:spcBef>
              <a:spcAft>
                <a:spcPts val="600"/>
              </a:spcAft>
            </a:pPr>
            <a:r>
              <a:rPr lang="en-PH" sz="3800" b="1" dirty="0">
                <a:solidFill>
                  <a:srgbClr val="000000"/>
                </a:solidFill>
                <a:effectLst/>
                <a:ea typeface="Verdana" panose="020B0604030504040204" pitchFamily="34" charset="0"/>
              </a:rPr>
              <a:t>Project sites</a:t>
            </a:r>
            <a:r>
              <a:rPr lang="en-PH" sz="3800" dirty="0">
                <a:solidFill>
                  <a:srgbClr val="000000"/>
                </a:solidFill>
                <a:effectLst/>
                <a:ea typeface="Verdana" panose="020B0604030504040204" pitchFamily="34" charset="0"/>
              </a:rPr>
              <a:t>: four (4) technical training institutions (TTIs): </a:t>
            </a:r>
            <a:r>
              <a:rPr lang="en-PH" sz="3800" b="1" dirty="0">
                <a:solidFill>
                  <a:srgbClr val="000000"/>
                </a:solidFill>
                <a:effectLst/>
                <a:ea typeface="Verdana" panose="020B0604030504040204" pitchFamily="34" charset="0"/>
              </a:rPr>
              <a:t>Rosario PTC Cavite;  Pili PTC. Camarines Sur, Tagaloan RTC and the Balanginga National Agricultural School, Eastern Samar. </a:t>
            </a:r>
            <a:r>
              <a:rPr lang="en-PH" sz="3800" dirty="0">
                <a:solidFill>
                  <a:srgbClr val="000000"/>
                </a:solidFill>
                <a:effectLst/>
                <a:ea typeface="Verdana" panose="020B0604030504040204" pitchFamily="34" charset="0"/>
              </a:rPr>
              <a:t>They offer the Photovoltaic Systems Installation NC II’ course.</a:t>
            </a:r>
          </a:p>
          <a:p>
            <a:pPr algn="just">
              <a:lnSpc>
                <a:spcPct val="115000"/>
              </a:lnSpc>
              <a:spcBef>
                <a:spcPts val="600"/>
              </a:spcBef>
              <a:spcAft>
                <a:spcPts val="600"/>
              </a:spcAft>
            </a:pPr>
            <a:r>
              <a:rPr lang="en-PH" sz="3800" b="1" dirty="0">
                <a:solidFill>
                  <a:srgbClr val="000000"/>
                </a:solidFill>
                <a:effectLst/>
                <a:ea typeface="Verdana" panose="020B0604030504040204" pitchFamily="34" charset="0"/>
              </a:rPr>
              <a:t>Learner-participants</a:t>
            </a:r>
            <a:r>
              <a:rPr lang="en-PH" sz="3800" dirty="0">
                <a:solidFill>
                  <a:srgbClr val="000000"/>
                </a:solidFill>
                <a:effectLst/>
                <a:ea typeface="Verdana" panose="020B0604030504040204" pitchFamily="34" charset="0"/>
              </a:rPr>
              <a:t> will be Training for Work Scholarship Program (TWSP) beneficiaries. Which “seeks to support rapid, inclusive, and sustained economic growth through course offerings in priority industries and key employment generators </a:t>
            </a:r>
          </a:p>
          <a:p>
            <a:pPr algn="just">
              <a:lnSpc>
                <a:spcPct val="115000"/>
              </a:lnSpc>
              <a:spcBef>
                <a:spcPts val="600"/>
              </a:spcBef>
              <a:spcAft>
                <a:spcPts val="600"/>
              </a:spcAft>
            </a:pPr>
            <a:endParaRPr lang="en-PH" dirty="0">
              <a:solidFill>
                <a:srgbClr val="000000"/>
              </a:solidFill>
              <a:latin typeface="Arial" panose="020B0604020202020204" pitchFamily="34" charset="0"/>
              <a:ea typeface="Verdana" panose="020B0604030504040204" pitchFamily="34" charset="0"/>
            </a:endParaRPr>
          </a:p>
          <a:p>
            <a:pPr algn="just">
              <a:lnSpc>
                <a:spcPct val="115000"/>
              </a:lnSpc>
              <a:spcBef>
                <a:spcPts val="600"/>
              </a:spcBef>
              <a:spcAft>
                <a:spcPts val="600"/>
              </a:spcAft>
            </a:pPr>
            <a:endParaRPr lang="en-PH" sz="2800" dirty="0">
              <a:effectLst/>
              <a:latin typeface="Arial" panose="020B0604020202020204" pitchFamily="34" charset="0"/>
              <a:ea typeface="Arial" panose="020B0604020202020204" pitchFamily="34" charset="0"/>
            </a:endParaRPr>
          </a:p>
          <a:p>
            <a:endParaRPr lang="fr-FR" dirty="0"/>
          </a:p>
        </p:txBody>
      </p:sp>
      <p:pic>
        <p:nvPicPr>
          <p:cNvPr id="5" name="Picture 4" descr="Map&#10;&#10;Description automatically generated">
            <a:extLst>
              <a:ext uri="{FF2B5EF4-FFF2-40B4-BE49-F238E27FC236}">
                <a16:creationId xmlns:a16="http://schemas.microsoft.com/office/drawing/2014/main" id="{8DF9B62A-A26E-F915-B59B-94A72DE2BBCE}"/>
              </a:ext>
            </a:extLst>
          </p:cNvPr>
          <p:cNvPicPr>
            <a:picLocks noChangeAspect="1"/>
          </p:cNvPicPr>
          <p:nvPr/>
        </p:nvPicPr>
        <p:blipFill>
          <a:blip r:embed="rId2"/>
          <a:stretch>
            <a:fillRect/>
          </a:stretch>
        </p:blipFill>
        <p:spPr>
          <a:xfrm>
            <a:off x="0" y="61622"/>
            <a:ext cx="4431323" cy="6721475"/>
          </a:xfrm>
          <a:prstGeom prst="rect">
            <a:avLst/>
          </a:prstGeom>
        </p:spPr>
      </p:pic>
      <p:sp>
        <p:nvSpPr>
          <p:cNvPr id="7" name="Text Box 2">
            <a:extLst>
              <a:ext uri="{FF2B5EF4-FFF2-40B4-BE49-F238E27FC236}">
                <a16:creationId xmlns:a16="http://schemas.microsoft.com/office/drawing/2014/main" id="{AB120138-4C33-905E-25D0-D6B8B009BB9A}"/>
              </a:ext>
            </a:extLst>
          </p:cNvPr>
          <p:cNvSpPr txBox="1"/>
          <p:nvPr/>
        </p:nvSpPr>
        <p:spPr>
          <a:xfrm>
            <a:off x="2228936" y="3596841"/>
            <a:ext cx="1108962" cy="236754"/>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en-PH" sz="1050" dirty="0">
                <a:effectLst/>
                <a:latin typeface="Arial" panose="020B0604020202020204" pitchFamily="34" charset="0"/>
                <a:ea typeface="Arial" panose="020B0604020202020204" pitchFamily="34" charset="0"/>
              </a:rPr>
              <a:t> RTC Naga</a:t>
            </a:r>
          </a:p>
        </p:txBody>
      </p:sp>
      <p:sp>
        <p:nvSpPr>
          <p:cNvPr id="8" name="Text Box 2">
            <a:extLst>
              <a:ext uri="{FF2B5EF4-FFF2-40B4-BE49-F238E27FC236}">
                <a16:creationId xmlns:a16="http://schemas.microsoft.com/office/drawing/2014/main" id="{F73D451A-CCC5-5C1D-0E67-3ACB0AE8321B}"/>
              </a:ext>
            </a:extLst>
          </p:cNvPr>
          <p:cNvSpPr txBox="1"/>
          <p:nvPr/>
        </p:nvSpPr>
        <p:spPr>
          <a:xfrm>
            <a:off x="928468" y="4317423"/>
            <a:ext cx="1587219" cy="45152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en-PH" sz="1000" dirty="0">
                <a:effectLst/>
                <a:latin typeface="Arial" panose="020B0604020202020204" pitchFamily="34" charset="0"/>
                <a:ea typeface="Arial" panose="020B0604020202020204" pitchFamily="34" charset="0"/>
              </a:rPr>
              <a:t> </a:t>
            </a:r>
            <a:r>
              <a:rPr lang="en-PH" sz="1050" dirty="0">
                <a:effectLst/>
                <a:latin typeface="Arial" panose="020B0604020202020204" pitchFamily="34" charset="0"/>
                <a:ea typeface="Arial" panose="020B0604020202020204" pitchFamily="34" charset="0"/>
              </a:rPr>
              <a:t>Balanginga National Agricultural School</a:t>
            </a:r>
          </a:p>
        </p:txBody>
      </p:sp>
      <p:sp>
        <p:nvSpPr>
          <p:cNvPr id="9" name="Text Box 2">
            <a:extLst>
              <a:ext uri="{FF2B5EF4-FFF2-40B4-BE49-F238E27FC236}">
                <a16:creationId xmlns:a16="http://schemas.microsoft.com/office/drawing/2014/main" id="{C52CA12B-AA68-67C0-58EB-45679B2C18DA}"/>
              </a:ext>
            </a:extLst>
          </p:cNvPr>
          <p:cNvSpPr txBox="1"/>
          <p:nvPr/>
        </p:nvSpPr>
        <p:spPr>
          <a:xfrm>
            <a:off x="1308296" y="5121333"/>
            <a:ext cx="1055076" cy="346857"/>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en-PH" sz="1050" dirty="0">
                <a:effectLst/>
                <a:latin typeface="Arial" panose="020B0604020202020204" pitchFamily="34" charset="0"/>
                <a:ea typeface="Arial" panose="020B0604020202020204" pitchFamily="34" charset="0"/>
              </a:rPr>
              <a:t>RTC Tagaloan</a:t>
            </a:r>
          </a:p>
        </p:txBody>
      </p:sp>
      <p:sp>
        <p:nvSpPr>
          <p:cNvPr id="11" name="Text Box 2">
            <a:extLst>
              <a:ext uri="{FF2B5EF4-FFF2-40B4-BE49-F238E27FC236}">
                <a16:creationId xmlns:a16="http://schemas.microsoft.com/office/drawing/2014/main" id="{EDC5FA9B-095E-7BC6-19AB-7921819F0B4C}"/>
              </a:ext>
            </a:extLst>
          </p:cNvPr>
          <p:cNvSpPr txBox="1"/>
          <p:nvPr/>
        </p:nvSpPr>
        <p:spPr>
          <a:xfrm>
            <a:off x="1463041" y="2886275"/>
            <a:ext cx="1108962" cy="236754"/>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en-PH" sz="1200" dirty="0">
                <a:effectLst/>
                <a:latin typeface="Arial" panose="020B0604020202020204" pitchFamily="34" charset="0"/>
                <a:ea typeface="Arial" panose="020B0604020202020204" pitchFamily="34" charset="0"/>
              </a:rPr>
              <a:t> RTC</a:t>
            </a:r>
            <a:r>
              <a:rPr lang="en-PH" sz="1200" dirty="0">
                <a:latin typeface="Arial" panose="020B0604020202020204" pitchFamily="34" charset="0"/>
                <a:ea typeface="Arial" panose="020B0604020202020204" pitchFamily="34" charset="0"/>
              </a:rPr>
              <a:t> Rosario</a:t>
            </a:r>
            <a:endParaRPr lang="en-PH"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0663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64AA8F4-A476-4C60-A16C-0D75B4763380}"/>
              </a:ext>
            </a:extLst>
          </p:cNvPr>
          <p:cNvGrpSpPr/>
          <p:nvPr/>
        </p:nvGrpSpPr>
        <p:grpSpPr>
          <a:xfrm>
            <a:off x="262952" y="5833923"/>
            <a:ext cx="11711470" cy="980122"/>
            <a:chOff x="326452" y="5859323"/>
            <a:chExt cx="11711470" cy="980122"/>
          </a:xfrm>
        </p:grpSpPr>
        <p:pic>
          <p:nvPicPr>
            <p:cNvPr id="19" name="Picture 18">
              <a:extLst>
                <a:ext uri="{FF2B5EF4-FFF2-40B4-BE49-F238E27FC236}">
                  <a16:creationId xmlns:a16="http://schemas.microsoft.com/office/drawing/2014/main" id="{0B0D8D37-82A3-454E-B5EE-EC7BACB0DA07}"/>
                </a:ext>
              </a:extLst>
            </p:cNvPr>
            <p:cNvPicPr>
              <a:picLocks noChangeAspect="1"/>
            </p:cNvPicPr>
            <p:nvPr/>
          </p:nvPicPr>
          <p:blipFill rotWithShape="1">
            <a:blip r:embed="rId2"/>
            <a:srcRect l="69060" t="9686" r="2466" b="24157"/>
            <a:stretch/>
          </p:blipFill>
          <p:spPr>
            <a:xfrm>
              <a:off x="8720298" y="5953016"/>
              <a:ext cx="3317624" cy="886429"/>
            </a:xfrm>
            <a:prstGeom prst="rect">
              <a:avLst/>
            </a:prstGeom>
          </p:spPr>
        </p:pic>
        <p:pic>
          <p:nvPicPr>
            <p:cNvPr id="25" name="Picture 24">
              <a:extLst>
                <a:ext uri="{FF2B5EF4-FFF2-40B4-BE49-F238E27FC236}">
                  <a16:creationId xmlns:a16="http://schemas.microsoft.com/office/drawing/2014/main" id="{31B6F21C-FF18-41C7-8D62-F15B58595C16}"/>
                </a:ext>
              </a:extLst>
            </p:cNvPr>
            <p:cNvPicPr>
              <a:picLocks noChangeAspect="1"/>
            </p:cNvPicPr>
            <p:nvPr/>
          </p:nvPicPr>
          <p:blipFill rotWithShape="1">
            <a:blip r:embed="rId2"/>
            <a:srcRect l="38385" r="34415" b="32170"/>
            <a:stretch/>
          </p:blipFill>
          <p:spPr>
            <a:xfrm>
              <a:off x="4715606" y="5859323"/>
              <a:ext cx="3090988" cy="886429"/>
            </a:xfrm>
            <a:prstGeom prst="rect">
              <a:avLst/>
            </a:prstGeom>
          </p:spPr>
        </p:pic>
        <p:pic>
          <p:nvPicPr>
            <p:cNvPr id="1026" name="Picture 5">
              <a:extLst>
                <a:ext uri="{FF2B5EF4-FFF2-40B4-BE49-F238E27FC236}">
                  <a16:creationId xmlns:a16="http://schemas.microsoft.com/office/drawing/2014/main" id="{8D47D5F3-E54E-4A20-9CDE-FF39B97807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380"/>
            <a:stretch/>
          </p:blipFill>
          <p:spPr bwMode="auto">
            <a:xfrm>
              <a:off x="326452" y="5953016"/>
              <a:ext cx="3317624" cy="886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Content Placeholder 4">
            <a:extLst>
              <a:ext uri="{FF2B5EF4-FFF2-40B4-BE49-F238E27FC236}">
                <a16:creationId xmlns:a16="http://schemas.microsoft.com/office/drawing/2014/main" id="{0F0D05E0-E501-2EC3-7627-B039E73BB63B}"/>
              </a:ext>
            </a:extLst>
          </p:cNvPr>
          <p:cNvSpPr txBox="1">
            <a:spLocks/>
          </p:cNvSpPr>
          <p:nvPr/>
        </p:nvSpPr>
        <p:spPr>
          <a:xfrm>
            <a:off x="613186" y="731520"/>
            <a:ext cx="11459365" cy="525780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AutoNum type="arabicPeriod"/>
            </a:pPr>
            <a:r>
              <a:rPr lang="en-GB" sz="2900" b="1" dirty="0"/>
              <a:t>Q3 &amp; Q4, 2021 – Country EdTech inventory and eReadiness surveys</a:t>
            </a:r>
          </a:p>
          <a:p>
            <a:pPr marL="800100" lvl="1" indent="-342900" algn="l">
              <a:buFont typeface="Arial" panose="020B0604020202020204" pitchFamily="34" charset="0"/>
              <a:buChar char="•"/>
            </a:pPr>
            <a:r>
              <a:rPr lang="en-GB" sz="1900" dirty="0"/>
              <a:t>Baseline country survey, using OASIS tool </a:t>
            </a:r>
          </a:p>
          <a:p>
            <a:pPr marL="800100" lvl="1" indent="-342900" algn="l">
              <a:buFont typeface="Arial" panose="020B0604020202020204" pitchFamily="34" charset="0"/>
              <a:buChar char="•"/>
            </a:pPr>
            <a:r>
              <a:rPr lang="en-GB" sz="1900" dirty="0"/>
              <a:t>Inventory of EdTech projects in-country to date</a:t>
            </a:r>
          </a:p>
          <a:p>
            <a:pPr marL="800100" lvl="1" indent="-342900" algn="l">
              <a:buFont typeface="Arial" panose="020B0604020202020204" pitchFamily="34" charset="0"/>
              <a:buChar char="•"/>
            </a:pPr>
            <a:r>
              <a:rPr lang="en-GB" sz="1900" dirty="0"/>
              <a:t>Evaluation of impact of EdTech interventions to date</a:t>
            </a:r>
          </a:p>
          <a:p>
            <a:pPr lvl="1" algn="l">
              <a:buFont typeface="Wingdings" panose="05000000000000000000" pitchFamily="2" charset="2"/>
              <a:buChar char="§"/>
            </a:pPr>
            <a:endParaRPr lang="en-GB" sz="1900" dirty="0"/>
          </a:p>
          <a:p>
            <a:pPr marL="365760" indent="-457200" algn="l">
              <a:buFont typeface="+mj-lt"/>
              <a:buAutoNum type="arabicPeriod"/>
            </a:pPr>
            <a:r>
              <a:rPr lang="en-GB" sz="2900" b="1" dirty="0"/>
              <a:t>Q1 &amp; Q2, 2022 – National and regional seminars</a:t>
            </a:r>
          </a:p>
          <a:p>
            <a:pPr marL="800100" lvl="1" indent="-342900" algn="l">
              <a:buFont typeface="Arial" panose="020B0604020202020204" pitchFamily="34" charset="0"/>
              <a:buChar char="•"/>
            </a:pPr>
            <a:r>
              <a:rPr lang="en-GB" sz="1900" dirty="0"/>
              <a:t>Knowledge-sharing - reporting on national findings</a:t>
            </a:r>
          </a:p>
          <a:p>
            <a:pPr marL="800100" lvl="1" indent="-342900" algn="l">
              <a:buFont typeface="Arial" panose="020B0604020202020204" pitchFamily="34" charset="0"/>
              <a:buChar char="•"/>
            </a:pPr>
            <a:r>
              <a:rPr lang="en-GB" sz="1900" dirty="0"/>
              <a:t>Ideation workshops to identify suitable country interventions</a:t>
            </a:r>
          </a:p>
          <a:p>
            <a:pPr marL="800100" lvl="1" indent="-342900" algn="l">
              <a:buFont typeface="Arial" panose="020B0604020202020204" pitchFamily="34" charset="0"/>
              <a:buChar char="•"/>
            </a:pPr>
            <a:r>
              <a:rPr lang="en-GB" sz="1900" dirty="0"/>
              <a:t>Agreement about the four country interventions</a:t>
            </a:r>
          </a:p>
          <a:p>
            <a:pPr lvl="1" algn="l">
              <a:buFont typeface="Wingdings" panose="05000000000000000000" pitchFamily="2" charset="2"/>
              <a:buChar char="§"/>
            </a:pPr>
            <a:endParaRPr lang="en-GB" sz="1900" dirty="0"/>
          </a:p>
          <a:p>
            <a:pPr marL="365760" indent="-457200" algn="l">
              <a:buFont typeface="+mj-lt"/>
              <a:buAutoNum type="arabicPeriod"/>
            </a:pPr>
            <a:r>
              <a:rPr lang="en-GB" sz="2900" b="1" dirty="0"/>
              <a:t>Q4, 2022- Q4, 2023 – Implementation </a:t>
            </a:r>
          </a:p>
          <a:p>
            <a:pPr marL="800100" lvl="1" indent="-342900" algn="l">
              <a:buFont typeface="Arial" panose="020B0604020202020204" pitchFamily="34" charset="0"/>
              <a:buChar char="•"/>
            </a:pPr>
            <a:r>
              <a:rPr lang="en-GB" sz="1900" dirty="0"/>
              <a:t>Interventions operating in each of the four countries</a:t>
            </a:r>
          </a:p>
          <a:p>
            <a:pPr marL="800100" lvl="1" indent="-342900" algn="l">
              <a:buFont typeface="Arial" panose="020B0604020202020204" pitchFamily="34" charset="0"/>
              <a:buChar char="•"/>
            </a:pPr>
            <a:r>
              <a:rPr lang="en-GB" sz="1900" dirty="0"/>
              <a:t>Hardware &amp; software components  providing support for the intervention</a:t>
            </a:r>
          </a:p>
          <a:p>
            <a:pPr marL="800100" lvl="1" indent="-342900" algn="l">
              <a:buFont typeface="Arial" panose="020B0604020202020204" pitchFamily="34" charset="0"/>
              <a:buChar char="•"/>
            </a:pPr>
            <a:r>
              <a:rPr lang="en-GB" sz="1900" dirty="0"/>
              <a:t>Rigorous monitoring and evaluation protocols</a:t>
            </a:r>
          </a:p>
          <a:p>
            <a:pPr marL="800100" lvl="1" indent="-342900" algn="l">
              <a:buFont typeface="Arial" panose="020B0604020202020204" pitchFamily="34" charset="0"/>
              <a:buChar char="•"/>
            </a:pPr>
            <a:r>
              <a:rPr lang="en-GB" sz="1900" dirty="0"/>
              <a:t>Impact assessment and reporting</a:t>
            </a:r>
          </a:p>
          <a:p>
            <a:pPr marL="365760" indent="-457200" algn="l">
              <a:buFont typeface="+mj-lt"/>
              <a:buAutoNum type="arabicPeriod"/>
            </a:pPr>
            <a:r>
              <a:rPr lang="en-GB" sz="2900" b="1" dirty="0"/>
              <a:t>Q4, 2023 - Support for scale-up and local capacity building</a:t>
            </a:r>
          </a:p>
          <a:p>
            <a:pPr marL="800100" lvl="1" indent="-342900" algn="l">
              <a:buFont typeface="Arial" panose="020B0604020202020204" pitchFamily="34" charset="0"/>
              <a:buChar char="•"/>
            </a:pPr>
            <a:r>
              <a:rPr lang="en-GB" sz="1900" dirty="0"/>
              <a:t>National and Regional capstone conferences to share findings</a:t>
            </a:r>
          </a:p>
          <a:p>
            <a:pPr marL="800100" lvl="1" indent="-342900" algn="l">
              <a:buFont typeface="Arial" panose="020B0604020202020204" pitchFamily="34" charset="0"/>
              <a:buChar char="•"/>
            </a:pPr>
            <a:r>
              <a:rPr lang="en-GB" sz="1900" dirty="0"/>
              <a:t>What works in EdTech</a:t>
            </a:r>
          </a:p>
          <a:p>
            <a:pPr marL="800100" lvl="1" indent="-342900" algn="l">
              <a:buFont typeface="Arial" panose="020B0604020202020204" pitchFamily="34" charset="0"/>
              <a:buChar char="•"/>
            </a:pPr>
            <a:r>
              <a:rPr lang="en-GB" sz="1900" dirty="0"/>
              <a:t>National EdTech implementation roadmaps for each country</a:t>
            </a:r>
          </a:p>
          <a:p>
            <a:pPr marL="800100" lvl="1" indent="-342900" algn="l">
              <a:buFont typeface="Arial" panose="020B0604020202020204" pitchFamily="34" charset="0"/>
              <a:buChar char="•"/>
            </a:pPr>
            <a:r>
              <a:rPr lang="en-GB" sz="1900" dirty="0"/>
              <a:t>Teacher confidence</a:t>
            </a:r>
          </a:p>
          <a:p>
            <a:pPr lvl="1">
              <a:buFont typeface="Wingdings" panose="05000000000000000000" pitchFamily="2" charset="2"/>
              <a:buChar char="§"/>
            </a:pPr>
            <a:endParaRPr lang="en-GB" dirty="0"/>
          </a:p>
          <a:p>
            <a:pPr lvl="1">
              <a:buFont typeface="Wingdings" panose="05000000000000000000" pitchFamily="2" charset="2"/>
              <a:buChar char="§"/>
            </a:pPr>
            <a:endParaRPr lang="en-GB" dirty="0"/>
          </a:p>
        </p:txBody>
      </p:sp>
    </p:spTree>
    <p:extLst>
      <p:ext uri="{BB962C8B-B14F-4D97-AF65-F5344CB8AC3E}">
        <p14:creationId xmlns:p14="http://schemas.microsoft.com/office/powerpoint/2010/main" val="64336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815B-7E2D-3F63-7308-1A3AA8CA5F9E}"/>
              </a:ext>
            </a:extLst>
          </p:cNvPr>
          <p:cNvSpPr>
            <a:spLocks noGrp="1"/>
          </p:cNvSpPr>
          <p:nvPr>
            <p:ph type="title"/>
          </p:nvPr>
        </p:nvSpPr>
        <p:spPr>
          <a:xfrm>
            <a:off x="240909" y="136526"/>
            <a:ext cx="9071903" cy="1377382"/>
          </a:xfrm>
        </p:spPr>
        <p:txBody>
          <a:bodyPr>
            <a:normAutofit fontScale="90000"/>
          </a:bodyPr>
          <a:lstStyle/>
          <a:p>
            <a:br>
              <a:rPr lang="en-AU" sz="2000" b="1" dirty="0">
                <a:solidFill>
                  <a:srgbClr val="2F528F"/>
                </a:solidFill>
                <a:effectLst/>
                <a:latin typeface="Arial" panose="020B0604020202020204" pitchFamily="34" charset="0"/>
                <a:ea typeface="Arial" panose="020B0604020202020204" pitchFamily="34" charset="0"/>
                <a:cs typeface="Arial" panose="020B0604020202020204" pitchFamily="34" charset="0"/>
              </a:rPr>
            </a:br>
            <a:br>
              <a:rPr lang="en-AU" sz="2000" b="1" dirty="0">
                <a:solidFill>
                  <a:srgbClr val="2F528F"/>
                </a:solidFill>
                <a:effectLst/>
                <a:latin typeface="Arial" panose="020B0604020202020204" pitchFamily="34" charset="0"/>
                <a:ea typeface="Arial" panose="020B0604020202020204" pitchFamily="34" charset="0"/>
                <a:cs typeface="Arial" panose="020B0604020202020204" pitchFamily="34" charset="0"/>
              </a:rPr>
            </a:br>
            <a:br>
              <a:rPr lang="en-AU" sz="2000" b="1" dirty="0">
                <a:solidFill>
                  <a:srgbClr val="2F528F"/>
                </a:solidFill>
                <a:effectLst/>
                <a:latin typeface="Arial" panose="020B0604020202020204" pitchFamily="34" charset="0"/>
                <a:ea typeface="Arial" panose="020B0604020202020204" pitchFamily="34" charset="0"/>
                <a:cs typeface="Arial" panose="020B0604020202020204" pitchFamily="34" charset="0"/>
              </a:rPr>
            </a:br>
            <a:br>
              <a:rPr lang="en-AU" sz="2000" b="1" dirty="0">
                <a:solidFill>
                  <a:srgbClr val="2F528F"/>
                </a:solidFill>
                <a:effectLst/>
                <a:latin typeface="Arial" panose="020B0604020202020204" pitchFamily="34" charset="0"/>
                <a:ea typeface="Arial" panose="020B0604020202020204" pitchFamily="34" charset="0"/>
                <a:cs typeface="Arial" panose="020B0604020202020204" pitchFamily="34" charset="0"/>
              </a:rPr>
            </a:br>
            <a:br>
              <a:rPr lang="en-PH" sz="4400" dirty="0">
                <a:solidFill>
                  <a:srgbClr val="000000"/>
                </a:solidFill>
                <a:effectLst/>
                <a:latin typeface="Arial" panose="020B0604020202020204" pitchFamily="34" charset="0"/>
                <a:ea typeface="Verdana" panose="020B0604030504040204" pitchFamily="34" charset="0"/>
                <a:cs typeface="Arial" panose="020B0604020202020204" pitchFamily="34" charset="0"/>
              </a:rPr>
            </a:br>
            <a:endParaRPr lang="fr-FR" dirty="0"/>
          </a:p>
        </p:txBody>
      </p:sp>
      <p:sp>
        <p:nvSpPr>
          <p:cNvPr id="3" name="Content Placeholder 2">
            <a:extLst>
              <a:ext uri="{FF2B5EF4-FFF2-40B4-BE49-F238E27FC236}">
                <a16:creationId xmlns:a16="http://schemas.microsoft.com/office/drawing/2014/main" id="{FB6F4684-45F4-E309-45A4-19D47859215A}"/>
              </a:ext>
            </a:extLst>
          </p:cNvPr>
          <p:cNvSpPr>
            <a:spLocks noGrp="1"/>
          </p:cNvSpPr>
          <p:nvPr>
            <p:ph idx="1"/>
          </p:nvPr>
        </p:nvSpPr>
        <p:spPr>
          <a:xfrm>
            <a:off x="240909" y="2117150"/>
            <a:ext cx="11599638" cy="3805347"/>
          </a:xfrm>
        </p:spPr>
        <p:txBody>
          <a:bodyPr>
            <a:normAutofit fontScale="25000" lnSpcReduction="20000"/>
          </a:bodyPr>
          <a:lstStyle/>
          <a:p>
            <a:pPr marL="0" indent="0">
              <a:buNone/>
            </a:pPr>
            <a:endParaRPr lang="en-AU" sz="1800" b="1" u="sng" dirty="0">
              <a:solidFill>
                <a:srgbClr val="2F528F"/>
              </a:solidFill>
              <a:effectLst/>
              <a:ea typeface="Arial" panose="020B0604020202020204" pitchFamily="34" charset="0"/>
              <a:cs typeface="Arial" panose="020B0604020202020204" pitchFamily="34" charset="0"/>
            </a:endParaRPr>
          </a:p>
          <a:p>
            <a:pPr marL="0" indent="0">
              <a:lnSpc>
                <a:spcPct val="120000"/>
              </a:lnSpc>
              <a:buNone/>
            </a:pPr>
            <a:r>
              <a:rPr lang="en-AU" sz="7200" b="1" dirty="0">
                <a:solidFill>
                  <a:srgbClr val="0070C0"/>
                </a:solidFill>
                <a:effectLst/>
                <a:ea typeface="Arial" panose="020B0604020202020204" pitchFamily="34" charset="0"/>
                <a:cs typeface="Arial" panose="020B0604020202020204" pitchFamily="34" charset="0"/>
              </a:rPr>
              <a:t>Pilot Project Hypothesis: </a:t>
            </a:r>
          </a:p>
          <a:p>
            <a:pPr marL="0" indent="0">
              <a:lnSpc>
                <a:spcPct val="120000"/>
              </a:lnSpc>
              <a:buNone/>
            </a:pPr>
            <a:r>
              <a:rPr lang="en-PH" sz="7200" dirty="0">
                <a:solidFill>
                  <a:srgbClr val="1D2228"/>
                </a:solidFill>
                <a:ea typeface="Verdana" panose="020B0604030504040204" pitchFamily="34" charset="0"/>
                <a:cs typeface="Arial" panose="020B0604020202020204" pitchFamily="34" charset="0"/>
              </a:rPr>
              <a:t>A</a:t>
            </a:r>
            <a:r>
              <a:rPr lang="en-PH" sz="7200" dirty="0">
                <a:solidFill>
                  <a:srgbClr val="1D2228"/>
                </a:solidFill>
                <a:effectLst/>
                <a:ea typeface="Verdana" panose="020B0604030504040204" pitchFamily="34" charset="0"/>
                <a:cs typeface="Arial" panose="020B0604020202020204" pitchFamily="34" charset="0"/>
              </a:rPr>
              <a:t>ppropriate EdTech equipment and modern training strategies, including online/offline strategies, are effective in improving access, equity and quality in the delivery of the TVET courses and, specifically, the ‘</a:t>
            </a:r>
            <a:r>
              <a:rPr lang="en-PH" sz="7200" dirty="0">
                <a:solidFill>
                  <a:srgbClr val="000000"/>
                </a:solidFill>
                <a:effectLst/>
                <a:ea typeface="Verdana" panose="020B0604030504040204" pitchFamily="34" charset="0"/>
                <a:cs typeface="Arial" panose="020B0604020202020204" pitchFamily="34" charset="0"/>
              </a:rPr>
              <a:t>Photovoltaic Systems Installation NC II </a:t>
            </a:r>
            <a:br>
              <a:rPr lang="en-PH" sz="6400" dirty="0">
                <a:solidFill>
                  <a:srgbClr val="000000"/>
                </a:solidFill>
                <a:effectLst/>
                <a:ea typeface="Verdana" panose="020B0604030504040204" pitchFamily="34" charset="0"/>
                <a:cs typeface="Arial" panose="020B0604020202020204" pitchFamily="34" charset="0"/>
              </a:rPr>
            </a:br>
            <a:endParaRPr lang="en-PH" sz="6400" dirty="0">
              <a:solidFill>
                <a:srgbClr val="000000"/>
              </a:solidFill>
              <a:effectLst/>
              <a:ea typeface="Verdana" panose="020B0604030504040204" pitchFamily="34" charset="0"/>
              <a:cs typeface="Arial" panose="020B0604020202020204" pitchFamily="34" charset="0"/>
            </a:endParaRPr>
          </a:p>
          <a:p>
            <a:pPr marL="0" indent="0">
              <a:buNone/>
            </a:pPr>
            <a:r>
              <a:rPr lang="en-PH" sz="7200" b="1" dirty="0">
                <a:solidFill>
                  <a:srgbClr val="0070C0"/>
                </a:solidFill>
                <a:ea typeface="Verdana" panose="020B0604030504040204" pitchFamily="34" charset="0"/>
                <a:cs typeface="Arial" panose="020B0604020202020204" pitchFamily="34" charset="0"/>
              </a:rPr>
              <a:t>Based on this general hypothesis, the research questions to be addressed: (TESDA Inputs) </a:t>
            </a:r>
          </a:p>
          <a:p>
            <a:pPr>
              <a:lnSpc>
                <a:spcPct val="120000"/>
              </a:lnSpc>
            </a:pPr>
            <a:r>
              <a:rPr lang="en-PH" sz="7200" dirty="0">
                <a:solidFill>
                  <a:srgbClr val="000000"/>
                </a:solidFill>
                <a:effectLst/>
                <a:ea typeface="Verdana" panose="020B0604030504040204" pitchFamily="34" charset="0"/>
                <a:cs typeface="Arial" panose="020B0604020202020204" pitchFamily="34" charset="0"/>
              </a:rPr>
              <a:t>Is the TOP PVS Installation program, when delivered in a hybrid mode with an offline content server, as effective as program operating in areas with good internet access and connectivity? </a:t>
            </a:r>
          </a:p>
          <a:p>
            <a:pPr>
              <a:lnSpc>
                <a:spcPct val="120000"/>
              </a:lnSpc>
            </a:pPr>
            <a:r>
              <a:rPr lang="en-PH" sz="7200" dirty="0">
                <a:solidFill>
                  <a:srgbClr val="000000"/>
                </a:solidFill>
                <a:effectLst/>
                <a:ea typeface="Verdana" panose="020B0604030504040204" pitchFamily="34" charset="0"/>
                <a:cs typeface="Arial" panose="020B0604020202020204" pitchFamily="34" charset="0"/>
              </a:rPr>
              <a:t>Where the program in running in the outlying provinces, are the program participants able to apply the skills that they have learnt on the PV Installation program and improve community access to electricity? </a:t>
            </a:r>
            <a:br>
              <a:rPr lang="en-PH" sz="7200" dirty="0">
                <a:latin typeface="Arial" panose="020B0604020202020204" pitchFamily="34" charset="0"/>
                <a:ea typeface="Verdana" panose="020B0604030504040204" pitchFamily="34" charset="0"/>
                <a:cs typeface="Arial" panose="020B0604020202020204" pitchFamily="34" charset="0"/>
              </a:rPr>
            </a:br>
            <a:br>
              <a:rPr lang="en-PH" sz="3400" dirty="0">
                <a:effectLst/>
                <a:latin typeface="Arial" panose="020B0604020202020204" pitchFamily="34" charset="0"/>
                <a:ea typeface="Arial" panose="020B0604020202020204" pitchFamily="34" charset="0"/>
                <a:cs typeface="Arial" panose="020B0604020202020204" pitchFamily="34" charset="0"/>
              </a:rPr>
            </a:br>
            <a:endParaRPr lang="fr-FR" sz="3400" dirty="0"/>
          </a:p>
        </p:txBody>
      </p:sp>
      <p:sp>
        <p:nvSpPr>
          <p:cNvPr id="4" name="Footer Placeholder 3">
            <a:extLst>
              <a:ext uri="{FF2B5EF4-FFF2-40B4-BE49-F238E27FC236}">
                <a16:creationId xmlns:a16="http://schemas.microsoft.com/office/drawing/2014/main" id="{4D6796D5-A0A5-62B0-9892-46B5B70EBEAA}"/>
              </a:ext>
            </a:extLst>
          </p:cNvPr>
          <p:cNvSpPr>
            <a:spLocks noGrp="1"/>
          </p:cNvSpPr>
          <p:nvPr>
            <p:ph type="ftr" sz="quarter" idx="11"/>
          </p:nvPr>
        </p:nvSpPr>
        <p:spPr/>
        <p:txBody>
          <a:bodyPr/>
          <a:lstStyle/>
          <a:p>
            <a:endParaRPr lang="en-US" dirty="0"/>
          </a:p>
        </p:txBody>
      </p:sp>
      <p:sp>
        <p:nvSpPr>
          <p:cNvPr id="8" name="TextBox 7">
            <a:extLst>
              <a:ext uri="{FF2B5EF4-FFF2-40B4-BE49-F238E27FC236}">
                <a16:creationId xmlns:a16="http://schemas.microsoft.com/office/drawing/2014/main" id="{86088D4C-0DF3-04CF-9A2D-FFA97C2B2DD0}"/>
              </a:ext>
            </a:extLst>
          </p:cNvPr>
          <p:cNvSpPr txBox="1"/>
          <p:nvPr/>
        </p:nvSpPr>
        <p:spPr>
          <a:xfrm>
            <a:off x="240909" y="147196"/>
            <a:ext cx="11794000" cy="1972591"/>
          </a:xfrm>
          <a:prstGeom prst="rect">
            <a:avLst/>
          </a:prstGeom>
          <a:noFill/>
        </p:spPr>
        <p:txBody>
          <a:bodyPr wrap="square">
            <a:spAutoFit/>
          </a:bodyPr>
          <a:lstStyle/>
          <a:p>
            <a:pPr marL="0" indent="0" algn="just">
              <a:lnSpc>
                <a:spcPct val="115000"/>
              </a:lnSpc>
              <a:spcBef>
                <a:spcPts val="600"/>
              </a:spcBef>
              <a:spcAft>
                <a:spcPts val="600"/>
              </a:spcAft>
              <a:buNone/>
            </a:pPr>
            <a:r>
              <a:rPr lang="en-PH" sz="1800" b="1" dirty="0">
                <a:solidFill>
                  <a:srgbClr val="0070C0"/>
                </a:solidFill>
                <a:effectLst/>
                <a:ea typeface="Verdana" panose="020B0604030504040204" pitchFamily="34" charset="0"/>
              </a:rPr>
              <a:t>Objectives of the Pilot Intervention</a:t>
            </a:r>
          </a:p>
          <a:p>
            <a:pPr marL="342900" marR="346075" lvl="0" indent="-342900" algn="just">
              <a:lnSpc>
                <a:spcPct val="100000"/>
              </a:lnSpc>
              <a:spcAft>
                <a:spcPts val="0"/>
              </a:spcAft>
              <a:buFont typeface="+mj-lt"/>
              <a:buAutoNum type="arabicParenR"/>
              <a:tabLst>
                <a:tab pos="5850890" algn="l"/>
                <a:tab pos="5941060" algn="l"/>
              </a:tabLst>
            </a:pPr>
            <a:r>
              <a:rPr lang="en-PH" dirty="0">
                <a:solidFill>
                  <a:srgbClr val="000000"/>
                </a:solidFill>
                <a:effectLst/>
                <a:ea typeface="Verdana" panose="020B0604030504040204" pitchFamily="34" charset="0"/>
                <a:cs typeface="Arial" panose="020B0604020202020204" pitchFamily="34" charset="0"/>
              </a:rPr>
              <a:t>Determine the comparative effectiveness of a blended learning delivery through the TOP using its mobile offline and online features served either through the Internet or through a local content server.</a:t>
            </a:r>
            <a:endParaRPr lang="en-PH" dirty="0">
              <a:effectLst/>
              <a:ea typeface="Arial" panose="020B0604020202020204" pitchFamily="34" charset="0"/>
              <a:cs typeface="Arial" panose="020B0604020202020204" pitchFamily="34" charset="0"/>
            </a:endParaRPr>
          </a:p>
          <a:p>
            <a:pPr marL="342900" marR="346075" lvl="0" indent="-342900" algn="just">
              <a:lnSpc>
                <a:spcPct val="100000"/>
              </a:lnSpc>
              <a:spcAft>
                <a:spcPts val="0"/>
              </a:spcAft>
              <a:buFont typeface="+mj-lt"/>
              <a:buAutoNum type="arabicParenR"/>
              <a:tabLst>
                <a:tab pos="5850890" algn="l"/>
                <a:tab pos="5941060" algn="l"/>
              </a:tabLst>
            </a:pPr>
            <a:r>
              <a:rPr lang="en-PH" dirty="0">
                <a:solidFill>
                  <a:srgbClr val="000000"/>
                </a:solidFill>
                <a:effectLst/>
                <a:ea typeface="Verdana" panose="020B0604030504040204" pitchFamily="34" charset="0"/>
                <a:cs typeface="Arial" panose="020B0604020202020204" pitchFamily="34" charset="0"/>
              </a:rPr>
              <a:t>Test the effectiveness of a local server using low cost, energy efficient gadgets and equipment to deliver a TOP course and the ability of TESDA training institutions to utilize and maintain such devices</a:t>
            </a:r>
            <a:endParaRPr lang="en-PH" dirty="0">
              <a:solidFill>
                <a:srgbClr val="000000"/>
              </a:solidFill>
              <a:highlight>
                <a:srgbClr val="FFFF00"/>
              </a:highlight>
              <a:ea typeface="Verdana" panose="020B0604030504040204" pitchFamily="34" charset="0"/>
            </a:endParaRPr>
          </a:p>
          <a:p>
            <a:pPr marL="0" indent="0" algn="just">
              <a:lnSpc>
                <a:spcPct val="115000"/>
              </a:lnSpc>
              <a:spcBef>
                <a:spcPts val="600"/>
              </a:spcBef>
              <a:spcAft>
                <a:spcPts val="600"/>
              </a:spcAft>
              <a:buNone/>
            </a:pPr>
            <a:r>
              <a:rPr lang="en-PH" dirty="0">
                <a:ea typeface="Verdana" panose="020B0604030504040204" pitchFamily="34" charset="0"/>
                <a:cs typeface="Arial" panose="020B0604020202020204" pitchFamily="34" charset="0"/>
              </a:rPr>
              <a:t>3)   </a:t>
            </a:r>
            <a:r>
              <a:rPr lang="en-PH" dirty="0">
                <a:solidFill>
                  <a:srgbClr val="000000"/>
                </a:solidFill>
                <a:effectLst/>
                <a:ea typeface="Verdana" panose="020B0604030504040204" pitchFamily="34" charset="0"/>
                <a:cs typeface="Arial" panose="020B0604020202020204" pitchFamily="34" charset="0"/>
              </a:rPr>
              <a:t>Determine the overall training and learning experiences of learners and trainers using EdTech</a:t>
            </a:r>
            <a:endParaRPr lang="en-PH" dirty="0"/>
          </a:p>
        </p:txBody>
      </p:sp>
    </p:spTree>
    <p:extLst>
      <p:ext uri="{BB962C8B-B14F-4D97-AF65-F5344CB8AC3E}">
        <p14:creationId xmlns:p14="http://schemas.microsoft.com/office/powerpoint/2010/main" val="1796440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9815B-7E2D-3F63-7308-1A3AA8CA5F9E}"/>
              </a:ext>
            </a:extLst>
          </p:cNvPr>
          <p:cNvSpPr>
            <a:spLocks noGrp="1"/>
          </p:cNvSpPr>
          <p:nvPr>
            <p:ph type="title"/>
          </p:nvPr>
        </p:nvSpPr>
        <p:spPr>
          <a:xfrm>
            <a:off x="402102" y="164025"/>
            <a:ext cx="10515600" cy="549275"/>
          </a:xfrm>
        </p:spPr>
        <p:txBody>
          <a:bodyPr>
            <a:normAutofit fontScale="90000"/>
          </a:bodyPr>
          <a:lstStyle/>
          <a:p>
            <a:r>
              <a:rPr lang="fr-FR" dirty="0">
                <a:solidFill>
                  <a:srgbClr val="0070C0"/>
                </a:solidFill>
                <a:latin typeface="+mn-lt"/>
              </a:rPr>
              <a:t> </a:t>
            </a:r>
            <a:r>
              <a:rPr lang="fr-FR" sz="2700" b="1" dirty="0">
                <a:solidFill>
                  <a:srgbClr val="0070C0"/>
                </a:solidFill>
                <a:latin typeface="+mn-lt"/>
              </a:rPr>
              <a:t>Project Description</a:t>
            </a:r>
          </a:p>
        </p:txBody>
      </p:sp>
      <p:sp>
        <p:nvSpPr>
          <p:cNvPr id="3" name="Content Placeholder 2">
            <a:extLst>
              <a:ext uri="{FF2B5EF4-FFF2-40B4-BE49-F238E27FC236}">
                <a16:creationId xmlns:a16="http://schemas.microsoft.com/office/drawing/2014/main" id="{FB6F4684-45F4-E309-45A4-19D47859215A}"/>
              </a:ext>
            </a:extLst>
          </p:cNvPr>
          <p:cNvSpPr>
            <a:spLocks noGrp="1"/>
          </p:cNvSpPr>
          <p:nvPr>
            <p:ph idx="1"/>
          </p:nvPr>
        </p:nvSpPr>
        <p:spPr>
          <a:xfrm>
            <a:off x="232475" y="951722"/>
            <a:ext cx="11584387" cy="5167724"/>
          </a:xfrm>
        </p:spPr>
        <p:txBody>
          <a:bodyPr>
            <a:normAutofit fontScale="47500" lnSpcReduction="20000"/>
          </a:bodyPr>
          <a:lstStyle/>
          <a:p>
            <a:pPr>
              <a:lnSpc>
                <a:spcPct val="120000"/>
              </a:lnSpc>
              <a:spcBef>
                <a:spcPts val="0"/>
              </a:spcBef>
            </a:pPr>
            <a:r>
              <a:rPr lang="fr-FR" sz="4500" dirty="0">
                <a:cs typeface="Arial" panose="020B0604020202020204" pitchFamily="34" charset="0"/>
              </a:rPr>
              <a:t>The project implementing partners of the Pilot intervention are TIESEA and    TESDA through the eTESDA Division which is </a:t>
            </a:r>
            <a:r>
              <a:rPr lang="en-PH" sz="4500" dirty="0">
                <a:solidFill>
                  <a:srgbClr val="000000"/>
                </a:solidFill>
                <a:effectLst/>
                <a:highlight>
                  <a:srgbClr val="FFFFFF"/>
                </a:highlight>
                <a:ea typeface="Verdana" panose="020B0604030504040204" pitchFamily="34" charset="0"/>
                <a:cs typeface="Arial" panose="020B0604020202020204" pitchFamily="34" charset="0"/>
              </a:rPr>
              <a:t>in charge of the TOP.. </a:t>
            </a:r>
          </a:p>
          <a:p>
            <a:pPr>
              <a:lnSpc>
                <a:spcPct val="120000"/>
              </a:lnSpc>
              <a:spcBef>
                <a:spcPts val="0"/>
              </a:spcBef>
            </a:pPr>
            <a:r>
              <a:rPr lang="en-PH" sz="4500" dirty="0">
                <a:solidFill>
                  <a:srgbClr val="000000"/>
                </a:solidFill>
                <a:effectLst/>
                <a:highlight>
                  <a:srgbClr val="FFFFFF"/>
                </a:highlight>
                <a:ea typeface="Verdana" panose="020B0604030504040204" pitchFamily="34" charset="0"/>
                <a:cs typeface="Arial" panose="020B0604020202020204" pitchFamily="34" charset="0"/>
              </a:rPr>
              <a:t>The focus of the pilot project is to successfully deliver </a:t>
            </a:r>
            <a:r>
              <a:rPr lang="en-PH" sz="4500" dirty="0">
                <a:solidFill>
                  <a:srgbClr val="000000"/>
                </a:solidFill>
                <a:effectLst/>
                <a:highlight>
                  <a:srgbClr val="FFFFFF"/>
                </a:highlight>
                <a:ea typeface="Verdana" panose="020B0604030504040204" pitchFamily="34" charset="0"/>
              </a:rPr>
              <a:t>the </a:t>
            </a:r>
            <a:r>
              <a:rPr lang="en-PH" sz="4500" dirty="0">
                <a:solidFill>
                  <a:srgbClr val="000000"/>
                </a:solidFill>
                <a:effectLst/>
                <a:ea typeface="Verdana" panose="020B0604030504040204" pitchFamily="34" charset="0"/>
              </a:rPr>
              <a:t>TOP eLearning course, </a:t>
            </a:r>
            <a:r>
              <a:rPr lang="en-PH" sz="4500" b="1" dirty="0">
                <a:solidFill>
                  <a:srgbClr val="000000"/>
                </a:solidFill>
                <a:effectLst/>
                <a:ea typeface="Verdana" panose="020B0604030504040204" pitchFamily="34" charset="0"/>
              </a:rPr>
              <a:t>‘Photovoltaic Systems Installation     NC II</a:t>
            </a:r>
            <a:r>
              <a:rPr lang="en-PH" sz="4500" dirty="0">
                <a:solidFill>
                  <a:srgbClr val="000000"/>
                </a:solidFill>
                <a:effectLst/>
                <a:ea typeface="Verdana" panose="020B0604030504040204" pitchFamily="34" charset="0"/>
              </a:rPr>
              <a:t>’, to students in areas with limited or no internet infrastructure by enabling TOP materials to be accessed locally through a content server and Wi-Fi router rather than through the Internet.</a:t>
            </a:r>
          </a:p>
          <a:p>
            <a:pPr>
              <a:lnSpc>
                <a:spcPct val="120000"/>
              </a:lnSpc>
              <a:spcBef>
                <a:spcPts val="0"/>
              </a:spcBef>
            </a:pPr>
            <a:r>
              <a:rPr lang="en-PH" sz="4500" dirty="0">
                <a:solidFill>
                  <a:srgbClr val="000000"/>
                </a:solidFill>
                <a:effectLst/>
                <a:ea typeface="Verdana" panose="020B0604030504040204" pitchFamily="34" charset="0"/>
              </a:rPr>
              <a:t>Roles and responsibilities</a:t>
            </a:r>
          </a:p>
          <a:p>
            <a:pPr marL="0" indent="0">
              <a:lnSpc>
                <a:spcPct val="120000"/>
              </a:lnSpc>
              <a:spcBef>
                <a:spcPts val="0"/>
              </a:spcBef>
              <a:buNone/>
            </a:pPr>
            <a:r>
              <a:rPr lang="en-PH" sz="4500" dirty="0">
                <a:solidFill>
                  <a:srgbClr val="000000"/>
                </a:solidFill>
                <a:effectLst/>
                <a:ea typeface="Verdana" panose="020B0604030504040204" pitchFamily="34" charset="0"/>
              </a:rPr>
              <a:t>	1. Planning – Joint responsibility of TESDA and TIESEA</a:t>
            </a:r>
          </a:p>
          <a:p>
            <a:pPr marL="0" indent="0">
              <a:lnSpc>
                <a:spcPct val="120000"/>
              </a:lnSpc>
              <a:spcBef>
                <a:spcPts val="0"/>
              </a:spcBef>
              <a:buNone/>
            </a:pPr>
            <a:r>
              <a:rPr lang="en-PH" sz="4500" dirty="0">
                <a:solidFill>
                  <a:srgbClr val="000000"/>
                </a:solidFill>
                <a:effectLst/>
                <a:ea typeface="Verdana" panose="020B0604030504040204" pitchFamily="34" charset="0"/>
              </a:rPr>
              <a:t>	2. TOT/ training of learners – TESDA  (through) </a:t>
            </a:r>
            <a:r>
              <a:rPr lang="en-PH" sz="4500" dirty="0" err="1">
                <a:solidFill>
                  <a:srgbClr val="000000"/>
                </a:solidFill>
                <a:ea typeface="Verdana" panose="020B0604030504040204" pitchFamily="34" charset="0"/>
              </a:rPr>
              <a:t>eTESDA</a:t>
            </a:r>
            <a:r>
              <a:rPr lang="en-PH" sz="4500" dirty="0">
                <a:solidFill>
                  <a:srgbClr val="000000"/>
                </a:solidFill>
                <a:effectLst/>
                <a:ea typeface="Verdana" panose="020B0604030504040204" pitchFamily="34" charset="0"/>
              </a:rPr>
              <a:t>) and technical training institutions</a:t>
            </a:r>
            <a:r>
              <a:rPr lang="en-PH" sz="4500" dirty="0">
                <a:solidFill>
                  <a:srgbClr val="000000"/>
                </a:solidFill>
                <a:ea typeface="Verdana" panose="020B0604030504040204" pitchFamily="34" charset="0"/>
              </a:rPr>
              <a:t> (TTIs)</a:t>
            </a:r>
          </a:p>
          <a:p>
            <a:pPr marL="0" indent="0">
              <a:lnSpc>
                <a:spcPct val="120000"/>
              </a:lnSpc>
              <a:spcBef>
                <a:spcPts val="0"/>
              </a:spcBef>
              <a:buNone/>
            </a:pPr>
            <a:r>
              <a:rPr lang="en-PH" sz="4500" dirty="0">
                <a:solidFill>
                  <a:srgbClr val="000000"/>
                </a:solidFill>
                <a:effectLst/>
                <a:ea typeface="Verdana" panose="020B0604030504040204" pitchFamily="34" charset="0"/>
              </a:rPr>
              <a:t>	3. </a:t>
            </a:r>
            <a:r>
              <a:rPr lang="en-PH" sz="4500" dirty="0" err="1">
                <a:solidFill>
                  <a:srgbClr val="000000"/>
                </a:solidFill>
                <a:effectLst/>
                <a:ea typeface="Verdana" panose="020B0604030504040204" pitchFamily="34" charset="0"/>
              </a:rPr>
              <a:t>Monitoing</a:t>
            </a:r>
            <a:r>
              <a:rPr lang="en-PH" sz="4500" dirty="0">
                <a:solidFill>
                  <a:srgbClr val="000000"/>
                </a:solidFill>
                <a:effectLst/>
                <a:ea typeface="Verdana" panose="020B0604030504040204" pitchFamily="34" charset="0"/>
              </a:rPr>
              <a:t> and evaluation – joint responsibility of TESDA and TIESEA</a:t>
            </a:r>
          </a:p>
          <a:p>
            <a:pPr marL="0" indent="0">
              <a:lnSpc>
                <a:spcPct val="120000"/>
              </a:lnSpc>
              <a:spcBef>
                <a:spcPts val="0"/>
              </a:spcBef>
              <a:buNone/>
            </a:pPr>
            <a:r>
              <a:rPr lang="en-PH" sz="4500" dirty="0">
                <a:solidFill>
                  <a:srgbClr val="000000"/>
                </a:solidFill>
                <a:ea typeface="Verdana" panose="020B0604030504040204" pitchFamily="34" charset="0"/>
              </a:rPr>
              <a:t>	4. Fund management</a:t>
            </a:r>
          </a:p>
          <a:p>
            <a:pPr>
              <a:lnSpc>
                <a:spcPct val="120000"/>
              </a:lnSpc>
              <a:spcBef>
                <a:spcPts val="0"/>
              </a:spcBef>
            </a:pPr>
            <a:r>
              <a:rPr lang="en-PH" sz="4500" dirty="0">
                <a:solidFill>
                  <a:srgbClr val="000000"/>
                </a:solidFill>
                <a:effectLst/>
                <a:ea typeface="Verdana" panose="020B0604030504040204" pitchFamily="34" charset="0"/>
              </a:rPr>
              <a:t>Each of the 4 TTIs shall run 2 batches of 25 learners each during the duration of the Pilot.</a:t>
            </a:r>
          </a:p>
          <a:p>
            <a:pPr>
              <a:lnSpc>
                <a:spcPct val="120000"/>
              </a:lnSpc>
              <a:spcBef>
                <a:spcPts val="0"/>
              </a:spcBef>
            </a:pPr>
            <a:r>
              <a:rPr lang="en-PH" sz="4500" dirty="0">
                <a:solidFill>
                  <a:srgbClr val="000000"/>
                </a:solidFill>
                <a:ea typeface="Verdana" panose="020B0604030504040204" pitchFamily="34" charset="0"/>
              </a:rPr>
              <a:t>Th</a:t>
            </a:r>
            <a:r>
              <a:rPr lang="en-PH" sz="4500" dirty="0">
                <a:solidFill>
                  <a:srgbClr val="000000"/>
                </a:solidFill>
                <a:effectLst/>
                <a:ea typeface="Verdana" panose="020B0604030504040204" pitchFamily="34" charset="0"/>
              </a:rPr>
              <a:t>e Pilot Project shall focus on the effectiveness and efficiency of </a:t>
            </a:r>
            <a:r>
              <a:rPr lang="en-PH" sz="4500" b="1" dirty="0" err="1">
                <a:solidFill>
                  <a:srgbClr val="000000"/>
                </a:solidFill>
                <a:effectLst/>
                <a:ea typeface="Verdana" panose="020B0604030504040204" pitchFamily="34" charset="0"/>
              </a:rPr>
              <a:t>MoodleBox</a:t>
            </a:r>
            <a:r>
              <a:rPr lang="en-PH" sz="4500" b="1" dirty="0">
                <a:solidFill>
                  <a:srgbClr val="000000"/>
                </a:solidFill>
                <a:effectLst/>
                <a:ea typeface="Verdana" panose="020B0604030504040204" pitchFamily="34" charset="0"/>
              </a:rPr>
              <a:t> on a local server </a:t>
            </a:r>
            <a:r>
              <a:rPr lang="en-PH" sz="4500" dirty="0">
                <a:solidFill>
                  <a:srgbClr val="000000"/>
                </a:solidFill>
                <a:effectLst/>
                <a:ea typeface="Verdana" panose="020B0604030504040204" pitchFamily="34" charset="0"/>
              </a:rPr>
              <a:t>of TVET blended learning materials compared with the  standard practice of accessing the materials through the Internet.</a:t>
            </a:r>
          </a:p>
          <a:p>
            <a:pPr>
              <a:lnSpc>
                <a:spcPct val="120000"/>
              </a:lnSpc>
            </a:pPr>
            <a:endParaRPr lang="en-PH" sz="1800" dirty="0">
              <a:effectLst/>
              <a:latin typeface="Arial" panose="020B0604020202020204" pitchFamily="34" charset="0"/>
              <a:ea typeface="Arial" panose="020B0604020202020204" pitchFamily="34" charset="0"/>
            </a:endParaRPr>
          </a:p>
          <a:p>
            <a:endParaRPr lang="en-PH" sz="1800" dirty="0">
              <a:effectLst/>
              <a:latin typeface="Arial" panose="020B0604020202020204" pitchFamily="34" charset="0"/>
              <a:ea typeface="Arial" panose="020B0604020202020204" pitchFamily="34" charset="0"/>
            </a:endParaRPr>
          </a:p>
          <a:p>
            <a:endParaRPr lang="fr-FR" dirty="0"/>
          </a:p>
        </p:txBody>
      </p:sp>
    </p:spTree>
    <p:extLst>
      <p:ext uri="{BB962C8B-B14F-4D97-AF65-F5344CB8AC3E}">
        <p14:creationId xmlns:p14="http://schemas.microsoft.com/office/powerpoint/2010/main" val="3156390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6F4684-45F4-E309-45A4-19D47859215A}"/>
              </a:ext>
            </a:extLst>
          </p:cNvPr>
          <p:cNvSpPr>
            <a:spLocks noGrp="1"/>
          </p:cNvSpPr>
          <p:nvPr>
            <p:ph idx="1"/>
          </p:nvPr>
        </p:nvSpPr>
        <p:spPr>
          <a:xfrm>
            <a:off x="240909" y="2771334"/>
            <a:ext cx="8270045" cy="2649059"/>
          </a:xfrm>
        </p:spPr>
        <p:txBody>
          <a:bodyPr>
            <a:normAutofit fontScale="25000" lnSpcReduction="20000"/>
          </a:bodyPr>
          <a:lstStyle/>
          <a:p>
            <a:pPr marL="0" indent="0" algn="just">
              <a:lnSpc>
                <a:spcPct val="115000"/>
              </a:lnSpc>
              <a:spcAft>
                <a:spcPts val="1200"/>
              </a:spcAft>
              <a:buNone/>
            </a:pPr>
            <a:r>
              <a:rPr lang="en-AU" sz="9600" b="1" dirty="0">
                <a:solidFill>
                  <a:srgbClr val="0070C0"/>
                </a:solidFill>
                <a:effectLst/>
                <a:ea typeface="Arial" panose="020B0604020202020204" pitchFamily="34" charset="0"/>
                <a:cs typeface="Arial" panose="020B0604020202020204" pitchFamily="34" charset="0"/>
              </a:rPr>
              <a:t>Expected Outputs</a:t>
            </a:r>
          </a:p>
          <a:p>
            <a:pPr marL="354013" marR="346075" lvl="0" indent="-354013" algn="just">
              <a:lnSpc>
                <a:spcPct val="120000"/>
              </a:lnSpc>
              <a:spcBef>
                <a:spcPts val="0"/>
              </a:spcBef>
              <a:spcAft>
                <a:spcPts val="800"/>
              </a:spcAft>
              <a:buFont typeface="+mj-lt"/>
              <a:buAutoNum type="arabicPeriod"/>
              <a:tabLst>
                <a:tab pos="5850890" algn="l"/>
                <a:tab pos="5941060" algn="l"/>
              </a:tabLst>
            </a:pPr>
            <a:r>
              <a:rPr lang="en-PH" sz="7200" u="none" strike="noStrike" dirty="0">
                <a:solidFill>
                  <a:srgbClr val="000000"/>
                </a:solidFill>
                <a:effectLst/>
                <a:ea typeface="Verdana" panose="020B0604030504040204" pitchFamily="34" charset="0"/>
              </a:rPr>
              <a:t>Provision of an EdTech hardware package to the 4 TTs</a:t>
            </a:r>
          </a:p>
          <a:p>
            <a:pPr marL="354013" marR="346075" lvl="0" indent="-354013" algn="just">
              <a:lnSpc>
                <a:spcPct val="120000"/>
              </a:lnSpc>
              <a:spcBef>
                <a:spcPts val="0"/>
              </a:spcBef>
              <a:spcAft>
                <a:spcPts val="800"/>
              </a:spcAft>
              <a:buFont typeface="+mj-lt"/>
              <a:buAutoNum type="arabicPeriod"/>
              <a:tabLst>
                <a:tab pos="5850890" algn="l"/>
                <a:tab pos="5941060" algn="l"/>
              </a:tabLst>
            </a:pPr>
            <a:r>
              <a:rPr lang="en-PH" sz="7200" u="none" strike="noStrike" dirty="0">
                <a:solidFill>
                  <a:srgbClr val="000000"/>
                </a:solidFill>
                <a:effectLst/>
                <a:ea typeface="Verdana" panose="020B0604030504040204" pitchFamily="34" charset="0"/>
              </a:rPr>
              <a:t>Rural TTIs to utilize the blended learning </a:t>
            </a:r>
            <a:r>
              <a:rPr lang="en-PH" sz="7200" dirty="0">
                <a:solidFill>
                  <a:srgbClr val="000000"/>
                </a:solidFill>
                <a:ea typeface="Verdana" panose="020B0604030504040204" pitchFamily="34" charset="0"/>
              </a:rPr>
              <a:t>in</a:t>
            </a:r>
            <a:r>
              <a:rPr lang="en-PH" sz="7200" u="none" strike="noStrike" dirty="0">
                <a:solidFill>
                  <a:srgbClr val="000000"/>
                </a:solidFill>
                <a:effectLst/>
                <a:ea typeface="Verdana" panose="020B0604030504040204" pitchFamily="34" charset="0"/>
              </a:rPr>
              <a:t> </a:t>
            </a:r>
            <a:r>
              <a:rPr lang="en-PH" sz="7200" u="none" strike="noStrike" dirty="0" err="1">
                <a:solidFill>
                  <a:srgbClr val="000000"/>
                </a:solidFill>
                <a:effectLst/>
                <a:ea typeface="Verdana" panose="020B0604030504040204" pitchFamily="34" charset="0"/>
              </a:rPr>
              <a:t>PhotoVoltaic</a:t>
            </a:r>
            <a:r>
              <a:rPr lang="en-PH" sz="7200" u="none" strike="noStrike" dirty="0">
                <a:solidFill>
                  <a:srgbClr val="000000"/>
                </a:solidFill>
                <a:effectLst/>
                <a:ea typeface="Verdana" panose="020B0604030504040204" pitchFamily="34" charset="0"/>
              </a:rPr>
              <a:t> Systems Installation NC II</a:t>
            </a:r>
            <a:endParaRPr lang="en-PH" sz="7200" u="none" strike="noStrike" dirty="0">
              <a:effectLst/>
              <a:ea typeface="Arial" panose="020B0604020202020204" pitchFamily="34" charset="0"/>
            </a:endParaRPr>
          </a:p>
          <a:p>
            <a:pPr marL="354013" marR="346075" lvl="0" indent="-354013" algn="just">
              <a:lnSpc>
                <a:spcPct val="120000"/>
              </a:lnSpc>
              <a:spcBef>
                <a:spcPts val="0"/>
              </a:spcBef>
              <a:spcAft>
                <a:spcPts val="800"/>
              </a:spcAft>
              <a:buFont typeface="+mj-lt"/>
              <a:buAutoNum type="arabicPeriod"/>
              <a:tabLst>
                <a:tab pos="5850890" algn="l"/>
                <a:tab pos="5941060" algn="l"/>
              </a:tabLst>
            </a:pPr>
            <a:r>
              <a:rPr lang="en-PH" sz="7200" u="none" strike="noStrike" dirty="0">
                <a:solidFill>
                  <a:srgbClr val="000000"/>
                </a:solidFill>
                <a:effectLst/>
                <a:ea typeface="Verdana" panose="020B0604030504040204" pitchFamily="34" charset="0"/>
              </a:rPr>
              <a:t>Eight (8) batches of </a:t>
            </a:r>
            <a:r>
              <a:rPr lang="en-PH" sz="7200" u="none" strike="noStrike" dirty="0" err="1">
                <a:solidFill>
                  <a:srgbClr val="000000"/>
                </a:solidFill>
                <a:effectLst/>
                <a:ea typeface="Verdana" panose="020B0604030504040204" pitchFamily="34" charset="0"/>
              </a:rPr>
              <a:t>PhotoVoltaic</a:t>
            </a:r>
            <a:r>
              <a:rPr lang="en-PH" sz="7200" u="none" strike="noStrike" dirty="0">
                <a:solidFill>
                  <a:srgbClr val="000000"/>
                </a:solidFill>
                <a:effectLst/>
                <a:ea typeface="Verdana" panose="020B0604030504040204" pitchFamily="34" charset="0"/>
              </a:rPr>
              <a:t> Systems Installation NC II training conducted</a:t>
            </a:r>
            <a:endParaRPr lang="en-PH" sz="7200" u="none" strike="noStrike" dirty="0">
              <a:effectLst/>
              <a:ea typeface="Arial" panose="020B0604020202020204" pitchFamily="34" charset="0"/>
            </a:endParaRPr>
          </a:p>
          <a:p>
            <a:pPr marL="354013" marR="346075" lvl="0" indent="-354013" algn="just">
              <a:lnSpc>
                <a:spcPct val="120000"/>
              </a:lnSpc>
              <a:spcBef>
                <a:spcPts val="0"/>
              </a:spcBef>
              <a:spcAft>
                <a:spcPts val="800"/>
              </a:spcAft>
              <a:buFont typeface="+mj-lt"/>
              <a:buAutoNum type="arabicPeriod"/>
              <a:tabLst>
                <a:tab pos="5850890" algn="l"/>
                <a:tab pos="5941060" algn="l"/>
              </a:tabLst>
            </a:pPr>
            <a:r>
              <a:rPr lang="en-PH" sz="7200" u="none" strike="noStrike" dirty="0">
                <a:solidFill>
                  <a:srgbClr val="000000"/>
                </a:solidFill>
                <a:effectLst/>
                <a:ea typeface="Verdana" panose="020B0604030504040204" pitchFamily="34" charset="0"/>
              </a:rPr>
              <a:t>Eight (8) M/E documentation (1 M/E documentation per batch); and</a:t>
            </a:r>
          </a:p>
          <a:p>
            <a:pPr marL="354013" indent="-354013">
              <a:lnSpc>
                <a:spcPct val="120000"/>
              </a:lnSpc>
              <a:spcBef>
                <a:spcPts val="0"/>
              </a:spcBef>
              <a:buFont typeface="+mj-lt"/>
              <a:buAutoNum type="arabicPeriod"/>
            </a:pPr>
            <a:r>
              <a:rPr lang="en-PH" sz="7200" dirty="0">
                <a:solidFill>
                  <a:srgbClr val="000000"/>
                </a:solidFill>
                <a:effectLst/>
                <a:ea typeface="Verdana" panose="020B0604030504040204" pitchFamily="34" charset="0"/>
              </a:rPr>
              <a:t>One (1) Pilot Project Report</a:t>
            </a:r>
            <a:endParaRPr lang="fr-FR" sz="7200" dirty="0"/>
          </a:p>
          <a:p>
            <a:pPr marL="0" indent="0">
              <a:buNone/>
            </a:pPr>
            <a:endParaRPr lang="fr-FR" sz="2000" dirty="0"/>
          </a:p>
        </p:txBody>
      </p:sp>
      <p:sp>
        <p:nvSpPr>
          <p:cNvPr id="8" name="TextBox 7">
            <a:extLst>
              <a:ext uri="{FF2B5EF4-FFF2-40B4-BE49-F238E27FC236}">
                <a16:creationId xmlns:a16="http://schemas.microsoft.com/office/drawing/2014/main" id="{86088D4C-0DF3-04CF-9A2D-FFA97C2B2DD0}"/>
              </a:ext>
            </a:extLst>
          </p:cNvPr>
          <p:cNvSpPr txBox="1"/>
          <p:nvPr/>
        </p:nvSpPr>
        <p:spPr>
          <a:xfrm>
            <a:off x="240909" y="273697"/>
            <a:ext cx="8010967" cy="2244974"/>
          </a:xfrm>
          <a:prstGeom prst="rect">
            <a:avLst/>
          </a:prstGeom>
          <a:noFill/>
        </p:spPr>
        <p:txBody>
          <a:bodyPr wrap="square">
            <a:spAutoFit/>
          </a:bodyPr>
          <a:lstStyle/>
          <a:p>
            <a:pPr marL="0" indent="0">
              <a:lnSpc>
                <a:spcPct val="115000"/>
              </a:lnSpc>
              <a:spcAft>
                <a:spcPts val="1200"/>
              </a:spcAft>
              <a:buNone/>
            </a:pPr>
            <a:r>
              <a:rPr lang="en-AU" sz="2400" b="1" dirty="0">
                <a:solidFill>
                  <a:srgbClr val="0070C0"/>
                </a:solidFill>
                <a:effectLst/>
                <a:ea typeface="Arial" panose="020B0604020202020204" pitchFamily="34" charset="0"/>
              </a:rPr>
              <a:t>TESDA Direct and Indirect Costs</a:t>
            </a:r>
          </a:p>
          <a:p>
            <a:pPr marL="342900" indent="-342900">
              <a:lnSpc>
                <a:spcPct val="115000"/>
              </a:lnSpc>
              <a:buAutoNum type="arabicPeriod"/>
            </a:pPr>
            <a:r>
              <a:rPr lang="en-PH" u="none" strike="noStrike" dirty="0">
                <a:solidFill>
                  <a:srgbClr val="000000"/>
                </a:solidFill>
                <a:effectLst/>
                <a:ea typeface="Verdana" panose="020B0604030504040204" pitchFamily="34" charset="0"/>
              </a:rPr>
              <a:t>Training cost for the run of the </a:t>
            </a:r>
            <a:r>
              <a:rPr lang="en-PH" u="none" strike="noStrike" dirty="0" err="1">
                <a:solidFill>
                  <a:srgbClr val="000000"/>
                </a:solidFill>
                <a:effectLst/>
                <a:ea typeface="Verdana" panose="020B0604030504040204" pitchFamily="34" charset="0"/>
              </a:rPr>
              <a:t>PhotoVoltaic</a:t>
            </a:r>
            <a:r>
              <a:rPr lang="en-PH" u="none" strike="noStrike" dirty="0">
                <a:solidFill>
                  <a:srgbClr val="000000"/>
                </a:solidFill>
                <a:effectLst/>
                <a:ea typeface="Verdana" panose="020B0604030504040204" pitchFamily="34" charset="0"/>
              </a:rPr>
              <a:t> Systems Installation NC II of the TTIs through the technical assistance and support of </a:t>
            </a:r>
            <a:r>
              <a:rPr lang="en-PH" u="none" strike="noStrike" dirty="0" err="1">
                <a:solidFill>
                  <a:srgbClr val="000000"/>
                </a:solidFill>
                <a:effectLst/>
                <a:ea typeface="Verdana" panose="020B0604030504040204" pitchFamily="34" charset="0"/>
              </a:rPr>
              <a:t>eTESDA</a:t>
            </a:r>
            <a:r>
              <a:rPr lang="en-PH" u="none" strike="noStrike" dirty="0">
                <a:solidFill>
                  <a:srgbClr val="000000"/>
                </a:solidFill>
                <a:effectLst/>
                <a:ea typeface="Verdana" panose="020B0604030504040204" pitchFamily="34" charset="0"/>
              </a:rPr>
              <a:t> Division personnel and its existing facilities, equipment, and other resources of the Institute.</a:t>
            </a:r>
          </a:p>
          <a:p>
            <a:pPr marL="342900" indent="-342900" algn="just">
              <a:lnSpc>
                <a:spcPct val="115000"/>
              </a:lnSpc>
              <a:buFont typeface="+mj-lt"/>
              <a:buAutoNum type="arabicPeriod"/>
            </a:pPr>
            <a:r>
              <a:rPr lang="en-US" dirty="0">
                <a:effectLst/>
                <a:ea typeface="Times New Roman" panose="02020603050405020304" pitchFamily="18" charset="0"/>
              </a:rPr>
              <a:t>The training shall be funded by TESDA through the Training for Work Scholarship Program (TWSP). </a:t>
            </a:r>
          </a:p>
        </p:txBody>
      </p:sp>
      <p:pic>
        <p:nvPicPr>
          <p:cNvPr id="7" name="Picture 6">
            <a:extLst>
              <a:ext uri="{FF2B5EF4-FFF2-40B4-BE49-F238E27FC236}">
                <a16:creationId xmlns:a16="http://schemas.microsoft.com/office/drawing/2014/main" id="{E000179B-ACDC-E7C1-D832-62821B79B9C6}"/>
              </a:ext>
            </a:extLst>
          </p:cNvPr>
          <p:cNvPicPr>
            <a:picLocks noChangeAspect="1"/>
          </p:cNvPicPr>
          <p:nvPr/>
        </p:nvPicPr>
        <p:blipFill>
          <a:blip r:embed="rId2"/>
          <a:stretch>
            <a:fillRect/>
          </a:stretch>
        </p:blipFill>
        <p:spPr>
          <a:xfrm>
            <a:off x="8707902" y="879231"/>
            <a:ext cx="3399104" cy="4241408"/>
          </a:xfrm>
          <a:prstGeom prst="rect">
            <a:avLst/>
          </a:prstGeom>
        </p:spPr>
      </p:pic>
    </p:spTree>
    <p:extLst>
      <p:ext uri="{BB962C8B-B14F-4D97-AF65-F5344CB8AC3E}">
        <p14:creationId xmlns:p14="http://schemas.microsoft.com/office/powerpoint/2010/main" val="949820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E1F36B-DEBE-CB44-94EA-54630FC71BC9}"/>
              </a:ext>
            </a:extLst>
          </p:cNvPr>
          <p:cNvSpPr>
            <a:spLocks noGrp="1"/>
          </p:cNvSpPr>
          <p:nvPr>
            <p:ph type="subTitle" idx="1"/>
          </p:nvPr>
        </p:nvSpPr>
        <p:spPr>
          <a:xfrm>
            <a:off x="747325" y="256266"/>
            <a:ext cx="10276275" cy="5559969"/>
          </a:xfrm>
        </p:spPr>
        <p:txBody>
          <a:bodyPr>
            <a:normAutofit/>
          </a:bodyPr>
          <a:lstStyle/>
          <a:p>
            <a:endParaRPr lang="en-PH"/>
          </a:p>
          <a:p>
            <a:r>
              <a:rPr lang="en-PH" sz="6600" b="1">
                <a:cs typeface="Arial" panose="020B0604020202020204" pitchFamily="34" charset="0"/>
              </a:rPr>
              <a:t>Thank you!</a:t>
            </a:r>
          </a:p>
          <a:p>
            <a:endParaRPr lang="en-PH" sz="4400" b="1">
              <a:cs typeface="Arial" panose="020B0604020202020204" pitchFamily="34" charset="0"/>
            </a:endParaRPr>
          </a:p>
          <a:p>
            <a:r>
              <a:rPr lang="en-PH" sz="5400" b="1">
                <a:cs typeface="Arial" panose="020B0604020202020204" pitchFamily="34" charset="0"/>
              </a:rPr>
              <a:t>For more information on the TIESEA project, visit our website: </a:t>
            </a:r>
          </a:p>
          <a:p>
            <a:r>
              <a:rPr lang="en-PH" sz="5400" b="1">
                <a:cs typeface="Arial" panose="020B0604020202020204" pitchFamily="34" charset="0"/>
                <a:hlinkClick r:id="rId2"/>
              </a:rPr>
              <a:t>www.tiesea.org</a:t>
            </a:r>
            <a:r>
              <a:rPr lang="en-PH" sz="5400" b="1">
                <a:cs typeface="Arial" panose="020B0604020202020204" pitchFamily="34" charset="0"/>
              </a:rPr>
              <a:t> </a:t>
            </a:r>
          </a:p>
        </p:txBody>
      </p:sp>
      <p:sp>
        <p:nvSpPr>
          <p:cNvPr id="2" name="Rectangle 1"/>
          <p:cNvSpPr/>
          <p:nvPr/>
        </p:nvSpPr>
        <p:spPr>
          <a:xfrm>
            <a:off x="696686" y="-2295644"/>
            <a:ext cx="8447314" cy="369332"/>
          </a:xfrm>
          <a:prstGeom prst="rect">
            <a:avLst/>
          </a:prstGeom>
        </p:spPr>
        <p:txBody>
          <a:bodyPr wrap="square">
            <a:spAutoFit/>
          </a:bodyPr>
          <a:lstStyle/>
          <a:p>
            <a:pPr algn="just"/>
            <a:r>
              <a:rPr lang="en-PH">
                <a:latin typeface="Verdana" panose="020B0604030504040204" pitchFamily="34" charset="0"/>
                <a:ea typeface="Times New Roman" panose="02020603050405020304" pitchFamily="18" charset="0"/>
              </a:rPr>
              <a:t> </a:t>
            </a:r>
            <a:endParaRPr lang="en-PH" sz="2000">
              <a:effectLst/>
              <a:latin typeface="Times New Roman" panose="02020603050405020304" pitchFamily="18" charset="0"/>
              <a:ea typeface="Times New Roman" panose="02020603050405020304" pitchFamily="18" charset="0"/>
            </a:endParaRPr>
          </a:p>
        </p:txBody>
      </p:sp>
      <p:sp>
        <p:nvSpPr>
          <p:cNvPr id="4" name="Rectangle 3"/>
          <p:cNvSpPr/>
          <p:nvPr/>
        </p:nvSpPr>
        <p:spPr>
          <a:xfrm>
            <a:off x="1420585" y="889844"/>
            <a:ext cx="9421585" cy="369332"/>
          </a:xfrm>
          <a:prstGeom prst="rect">
            <a:avLst/>
          </a:prstGeom>
        </p:spPr>
        <p:txBody>
          <a:bodyPr wrap="square">
            <a:spAutoFit/>
          </a:bodyPr>
          <a:lstStyle/>
          <a:p>
            <a:pPr algn="just"/>
            <a:r>
              <a:rPr lang="en-US">
                <a:solidFill>
                  <a:srgbClr val="000000"/>
                </a:solidFill>
                <a:latin typeface="Arial" panose="020B0604020202020204" pitchFamily="34" charset="0"/>
                <a:ea typeface="Times New Roman" panose="02020603050405020304" pitchFamily="18" charset="0"/>
              </a:rPr>
              <a:t> </a:t>
            </a:r>
            <a:endParaRPr lang="en-PH" sz="28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3048000" y="1859340"/>
            <a:ext cx="6096000" cy="369332"/>
          </a:xfrm>
          <a:prstGeom prst="rect">
            <a:avLst/>
          </a:prstGeom>
        </p:spPr>
        <p:txBody>
          <a:bodyPr>
            <a:spAutoFit/>
          </a:bodyPr>
          <a:lstStyle/>
          <a:p>
            <a:pPr indent="-6985" algn="just"/>
            <a:r>
              <a:rPr lang="en-PH">
                <a:latin typeface="Arial" panose="020B0604020202020204" pitchFamily="34" charset="0"/>
                <a:ea typeface="Times New Roman" panose="02020603050405020304" pitchFamily="18" charset="0"/>
              </a:rPr>
              <a:t> </a:t>
            </a:r>
            <a:endParaRPr lang="en-PH"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952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408E15-5490-0D30-D57D-539B8E9E7564}"/>
              </a:ext>
            </a:extLst>
          </p:cNvPr>
          <p:cNvSpPr/>
          <p:nvPr/>
        </p:nvSpPr>
        <p:spPr>
          <a:xfrm>
            <a:off x="4952033" y="2868785"/>
            <a:ext cx="1914280" cy="1120429"/>
          </a:xfrm>
          <a:prstGeom prst="roundRect">
            <a:avLst>
              <a:gd name="adj" fmla="val 11260"/>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46DEC987-402D-3A33-16F0-622E78D65ECB}"/>
              </a:ext>
            </a:extLst>
          </p:cNvPr>
          <p:cNvSpPr txBox="1">
            <a:spLocks/>
          </p:cNvSpPr>
          <p:nvPr/>
        </p:nvSpPr>
        <p:spPr>
          <a:xfrm>
            <a:off x="1289708" y="1345434"/>
            <a:ext cx="9246824" cy="416713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spcBef>
                <a:spcPts val="0"/>
              </a:spcBef>
            </a:pPr>
            <a:r>
              <a:rPr lang="en-US" sz="3000" b="1" dirty="0">
                <a:solidFill>
                  <a:schemeClr val="accent1">
                    <a:lumMod val="75000"/>
                  </a:schemeClr>
                </a:solidFill>
                <a:latin typeface="Calibri" panose="020F0502020204030204" pitchFamily="34" charset="0"/>
                <a:ea typeface="+mj-ea"/>
                <a:cs typeface="+mj-cs"/>
              </a:rPr>
              <a:t>Assessment of EdTech Readiness &amp; TIESEA Intervention</a:t>
            </a:r>
          </a:p>
          <a:p>
            <a:pPr>
              <a:lnSpc>
                <a:spcPct val="110000"/>
              </a:lnSpc>
              <a:spcBef>
                <a:spcPts val="0"/>
              </a:spcBef>
            </a:pPr>
            <a:r>
              <a:rPr lang="en-US" sz="3000" b="1" dirty="0">
                <a:solidFill>
                  <a:schemeClr val="accent1">
                    <a:lumMod val="75000"/>
                  </a:schemeClr>
                </a:solidFill>
                <a:latin typeface="Calibri" panose="020F0502020204030204" pitchFamily="34" charset="0"/>
                <a:ea typeface="+mj-ea"/>
                <a:cs typeface="+mj-cs"/>
              </a:rPr>
              <a:t>VIET NAM</a:t>
            </a:r>
          </a:p>
          <a:p>
            <a:pPr>
              <a:lnSpc>
                <a:spcPct val="110000"/>
              </a:lnSpc>
            </a:pPr>
            <a:br>
              <a:rPr lang="en-US" sz="2800" b="1" dirty="0">
                <a:highlight>
                  <a:srgbClr val="FFFF00"/>
                </a:highlight>
                <a:latin typeface="Calibri" panose="020F0502020204030204" pitchFamily="34" charset="0"/>
                <a:ea typeface="+mj-ea"/>
                <a:cs typeface="+mj-cs"/>
              </a:rPr>
            </a:br>
            <a:br>
              <a:rPr lang="en-US" sz="2800" b="1" dirty="0">
                <a:highlight>
                  <a:srgbClr val="FFFF00"/>
                </a:highlight>
                <a:latin typeface="Calibri" panose="020F0502020204030204" pitchFamily="34" charset="0"/>
                <a:ea typeface="+mj-ea"/>
                <a:cs typeface="+mj-cs"/>
              </a:rPr>
            </a:br>
            <a:br>
              <a:rPr lang="en-US" sz="2800" b="1" dirty="0">
                <a:latin typeface="Calibri" panose="020F0502020204030204" pitchFamily="34" charset="0"/>
                <a:ea typeface="+mj-ea"/>
                <a:cs typeface="+mj-cs"/>
              </a:rPr>
            </a:br>
            <a:endParaRPr lang="en-US" sz="2800" b="1" dirty="0">
              <a:latin typeface="Calibri" panose="020F0502020204030204" pitchFamily="34" charset="0"/>
              <a:ea typeface="+mj-ea"/>
              <a:cs typeface="+mj-cs"/>
            </a:endParaRPr>
          </a:p>
          <a:p>
            <a:pPr>
              <a:lnSpc>
                <a:spcPct val="110000"/>
              </a:lnSpc>
              <a:spcBef>
                <a:spcPts val="0"/>
              </a:spcBef>
            </a:pPr>
            <a:br>
              <a:rPr lang="en-US" sz="2800" b="1" dirty="0">
                <a:latin typeface="Calibri" panose="020F0502020204030204" pitchFamily="34" charset="0"/>
                <a:ea typeface="+mj-ea"/>
                <a:cs typeface="+mj-cs"/>
              </a:rPr>
            </a:br>
            <a:r>
              <a:rPr lang="en-US" b="1" dirty="0"/>
              <a:t>Expert Forum – opportunities and risks for EdTech in Southeast Asia </a:t>
            </a:r>
          </a:p>
          <a:p>
            <a:pPr>
              <a:lnSpc>
                <a:spcPct val="110000"/>
              </a:lnSpc>
              <a:spcBef>
                <a:spcPts val="0"/>
              </a:spcBef>
            </a:pPr>
            <a:r>
              <a:rPr lang="en-US" b="1" dirty="0"/>
              <a:t>(TIESEA project)</a:t>
            </a:r>
            <a:br>
              <a:rPr lang="en-US" b="1" dirty="0"/>
            </a:br>
            <a:r>
              <a:rPr lang="en-US" b="1" dirty="0">
                <a:solidFill>
                  <a:schemeClr val="tx2"/>
                </a:solidFill>
              </a:rPr>
              <a:t> </a:t>
            </a:r>
            <a:r>
              <a:rPr lang="en-US" b="1" dirty="0"/>
              <a:t>11</a:t>
            </a:r>
            <a:r>
              <a:rPr lang="en-US" b="1" baseline="30000" dirty="0"/>
              <a:t>th</a:t>
            </a:r>
            <a:r>
              <a:rPr lang="es-ES" b="1" dirty="0"/>
              <a:t> </a:t>
            </a:r>
            <a:r>
              <a:rPr lang="es-ES" b="1" dirty="0" err="1"/>
              <a:t>October</a:t>
            </a:r>
            <a:r>
              <a:rPr lang="es-ES" b="1" dirty="0"/>
              <a:t> 2022, BETT Asia, Bangkok</a:t>
            </a:r>
            <a:endParaRPr lang="en-PH" dirty="0"/>
          </a:p>
          <a:p>
            <a:endParaRPr lang="en-PH" dirty="0"/>
          </a:p>
          <a:p>
            <a:endParaRPr lang="en-PH" dirty="0"/>
          </a:p>
        </p:txBody>
      </p:sp>
    </p:spTree>
    <p:extLst>
      <p:ext uri="{BB962C8B-B14F-4D97-AF65-F5344CB8AC3E}">
        <p14:creationId xmlns:p14="http://schemas.microsoft.com/office/powerpoint/2010/main" val="3245878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0CBE-1DDB-4D1B-BDB2-C399FBA05D98}"/>
              </a:ext>
            </a:extLst>
          </p:cNvPr>
          <p:cNvSpPr>
            <a:spLocks noGrp="1"/>
          </p:cNvSpPr>
          <p:nvPr>
            <p:ph type="ctrTitle"/>
          </p:nvPr>
        </p:nvSpPr>
        <p:spPr>
          <a:xfrm>
            <a:off x="2591254" y="397031"/>
            <a:ext cx="7009490" cy="784244"/>
          </a:xfrm>
        </p:spPr>
        <p:txBody>
          <a:bodyPr/>
          <a:lstStyle/>
          <a:p>
            <a:r>
              <a:rPr lang="en-US" sz="3733" b="1" dirty="0">
                <a:latin typeface="+mn-lt"/>
                <a:cs typeface="Times New Roman" panose="02020603050405020304" pitchFamily="18" charset="0"/>
              </a:rPr>
              <a:t>Brief country </a:t>
            </a:r>
            <a:r>
              <a:rPr lang="en-US" sz="3733" b="1">
                <a:latin typeface="+mn-lt"/>
                <a:cs typeface="Times New Roman" panose="02020603050405020304" pitchFamily="18" charset="0"/>
              </a:rPr>
              <a:t>profile on </a:t>
            </a:r>
            <a:r>
              <a:rPr lang="en-US" sz="3733" b="1" dirty="0">
                <a:latin typeface="+mn-lt"/>
                <a:cs typeface="Times New Roman" panose="02020603050405020304" pitchFamily="18" charset="0"/>
              </a:rPr>
              <a:t>education</a:t>
            </a:r>
          </a:p>
        </p:txBody>
      </p:sp>
      <p:graphicFrame>
        <p:nvGraphicFramePr>
          <p:cNvPr id="3" name="Table 4">
            <a:extLst>
              <a:ext uri="{FF2B5EF4-FFF2-40B4-BE49-F238E27FC236}">
                <a16:creationId xmlns:a16="http://schemas.microsoft.com/office/drawing/2014/main" id="{056FE647-C7A3-4DDD-D8C8-2146AF0BB9D8}"/>
              </a:ext>
            </a:extLst>
          </p:cNvPr>
          <p:cNvGraphicFramePr>
            <a:graphicFrameLocks noGrp="1"/>
          </p:cNvGraphicFramePr>
          <p:nvPr/>
        </p:nvGraphicFramePr>
        <p:xfrm>
          <a:off x="1104901" y="1390322"/>
          <a:ext cx="9800874" cy="4235779"/>
        </p:xfrm>
        <a:graphic>
          <a:graphicData uri="http://schemas.openxmlformats.org/drawingml/2006/table">
            <a:tbl>
              <a:tblPr firstRow="1" bandRow="1"/>
              <a:tblGrid>
                <a:gridCol w="3543410">
                  <a:extLst>
                    <a:ext uri="{9D8B030D-6E8A-4147-A177-3AD203B41FA5}">
                      <a16:colId xmlns:a16="http://schemas.microsoft.com/office/drawing/2014/main" val="1264068055"/>
                    </a:ext>
                  </a:extLst>
                </a:gridCol>
                <a:gridCol w="2824832">
                  <a:extLst>
                    <a:ext uri="{9D8B030D-6E8A-4147-A177-3AD203B41FA5}">
                      <a16:colId xmlns:a16="http://schemas.microsoft.com/office/drawing/2014/main" val="2708674538"/>
                    </a:ext>
                  </a:extLst>
                </a:gridCol>
                <a:gridCol w="3432632">
                  <a:extLst>
                    <a:ext uri="{9D8B030D-6E8A-4147-A177-3AD203B41FA5}">
                      <a16:colId xmlns:a16="http://schemas.microsoft.com/office/drawing/2014/main" val="267387781"/>
                    </a:ext>
                  </a:extLst>
                </a:gridCol>
              </a:tblGrid>
              <a:tr h="41754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900">
                          <a:solidFill>
                            <a:srgbClr val="383838"/>
                          </a:solidFill>
                          <a:latin typeface="+mj-lt"/>
                          <a:cs typeface="Times New Roman" panose="02020603050405020304" pitchFamily="18" charset="0"/>
                        </a:rPr>
                        <a:t>Population (2022)</a:t>
                      </a:r>
                    </a:p>
                  </a:txBody>
                  <a:tcPr anchor="ctr"/>
                </a:tc>
                <a:tc>
                  <a:txBody>
                    <a:bodyPr/>
                    <a:lstStyle/>
                    <a:p>
                      <a:r>
                        <a:rPr lang="en-US" sz="1900">
                          <a:solidFill>
                            <a:srgbClr val="383838"/>
                          </a:solidFill>
                          <a:latin typeface="+mj-lt"/>
                          <a:cs typeface="Times New Roman" panose="02020603050405020304" pitchFamily="18" charset="0"/>
                        </a:rPr>
                        <a:t>Over 99 M</a:t>
                      </a: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900">
                          <a:solidFill>
                            <a:schemeClr val="tx1"/>
                          </a:solidFill>
                          <a:latin typeface="+mj-lt"/>
                          <a:cs typeface="Calibri" panose="020F0502020204030204" pitchFamily="34" charset="0"/>
                        </a:rPr>
                        <a:t>Female 50.1%; Male 49.9%</a:t>
                      </a:r>
                    </a:p>
                  </a:txBody>
                  <a:tcPr anchor="ctr"/>
                </a:tc>
                <a:extLst>
                  <a:ext uri="{0D108BD9-81ED-4DB2-BD59-A6C34878D82A}">
                    <a16:rowId xmlns:a16="http://schemas.microsoft.com/office/drawing/2014/main" val="4248018434"/>
                  </a:ext>
                </a:extLst>
              </a:tr>
              <a:tr h="488054">
                <a:tc>
                  <a:txBody>
                    <a:bodyPr/>
                    <a:lstStyle/>
                    <a:p>
                      <a:r>
                        <a:rPr lang="en-US" sz="1900" dirty="0">
                          <a:solidFill>
                            <a:srgbClr val="383838"/>
                          </a:solidFill>
                          <a:latin typeface="+mj-lt"/>
                          <a:cs typeface="Times New Roman" panose="02020603050405020304" pitchFamily="18" charset="0"/>
                        </a:rPr>
                        <a:t>K12 students</a:t>
                      </a:r>
                    </a:p>
                  </a:txBody>
                  <a:tcPr anchor="ctr"/>
                </a:tc>
                <a:tc>
                  <a:txBody>
                    <a:bodyPr/>
                    <a:lstStyle/>
                    <a:p>
                      <a:r>
                        <a:rPr lang="en-US" sz="1900">
                          <a:solidFill>
                            <a:srgbClr val="383838"/>
                          </a:solidFill>
                          <a:latin typeface="+mj-lt"/>
                          <a:cs typeface="Times New Roman" panose="02020603050405020304" pitchFamily="18" charset="0"/>
                        </a:rPr>
                        <a:t>17.6 M</a:t>
                      </a:r>
                    </a:p>
                  </a:txBody>
                  <a:tcPr anchor="ctr"/>
                </a:tc>
                <a:tc>
                  <a:txBody>
                    <a:bodyPr/>
                    <a:lstStyle/>
                    <a:p>
                      <a:r>
                        <a:rPr lang="en-US" sz="1900">
                          <a:solidFill>
                            <a:srgbClr val="383838"/>
                          </a:solidFill>
                          <a:latin typeface="+mj-lt"/>
                          <a:cs typeface="Times New Roman" panose="02020603050405020304" pitchFamily="18" charset="0"/>
                        </a:rPr>
                        <a:t>Non-public: </a:t>
                      </a:r>
                      <a:r>
                        <a:rPr lang="en-US" sz="1900" b="1">
                          <a:solidFill>
                            <a:srgbClr val="00B050"/>
                          </a:solidFill>
                          <a:latin typeface="+mj-lt"/>
                          <a:cs typeface="Times New Roman" panose="02020603050405020304" pitchFamily="18" charset="0"/>
                        </a:rPr>
                        <a:t>4,8% = 845K </a:t>
                      </a:r>
                      <a:r>
                        <a:rPr lang="en-US" sz="1900">
                          <a:solidFill>
                            <a:srgbClr val="383838"/>
                          </a:solidFill>
                          <a:latin typeface="+mj-lt"/>
                          <a:cs typeface="Times New Roman" panose="02020603050405020304" pitchFamily="18" charset="0"/>
                        </a:rPr>
                        <a:t>students</a:t>
                      </a:r>
                    </a:p>
                  </a:txBody>
                  <a:tcPr anchor="ctr"/>
                </a:tc>
                <a:extLst>
                  <a:ext uri="{0D108BD9-81ED-4DB2-BD59-A6C34878D82A}">
                    <a16:rowId xmlns:a16="http://schemas.microsoft.com/office/drawing/2014/main" val="234992476"/>
                  </a:ext>
                </a:extLst>
              </a:tr>
              <a:tr h="488054">
                <a:tc>
                  <a:txBody>
                    <a:bodyPr/>
                    <a:lstStyle/>
                    <a:p>
                      <a:r>
                        <a:rPr lang="en-US" sz="1900">
                          <a:solidFill>
                            <a:srgbClr val="383838"/>
                          </a:solidFill>
                          <a:latin typeface="+mj-lt"/>
                          <a:cs typeface="Times New Roman" panose="02020603050405020304" pitchFamily="18" charset="0"/>
                        </a:rPr>
                        <a:t>Universities &amp; vocational students</a:t>
                      </a:r>
                    </a:p>
                  </a:txBody>
                  <a:tcPr anchor="ctr"/>
                </a:tc>
                <a:tc>
                  <a:txBody>
                    <a:bodyPr/>
                    <a:lstStyle/>
                    <a:p>
                      <a:r>
                        <a:rPr lang="en-US" sz="1900">
                          <a:solidFill>
                            <a:srgbClr val="383838"/>
                          </a:solidFill>
                          <a:latin typeface="+mj-lt"/>
                          <a:cs typeface="Times New Roman" panose="02020603050405020304" pitchFamily="18" charset="0"/>
                        </a:rPr>
                        <a:t>1.7 M</a:t>
                      </a:r>
                    </a:p>
                  </a:txBody>
                  <a:tcPr anchor="ctr"/>
                </a:tc>
                <a:tc>
                  <a:txBody>
                    <a:bodyPr/>
                    <a:lstStyle/>
                    <a:p>
                      <a:r>
                        <a:rPr lang="en-US" sz="1900" b="1">
                          <a:solidFill>
                            <a:srgbClr val="00B050"/>
                          </a:solidFill>
                          <a:latin typeface="+mj-lt"/>
                          <a:cs typeface="Times New Roman" panose="02020603050405020304" pitchFamily="18" charset="0"/>
                        </a:rPr>
                        <a:t>65</a:t>
                      </a:r>
                      <a:r>
                        <a:rPr lang="en-US" sz="1900">
                          <a:solidFill>
                            <a:srgbClr val="383838"/>
                          </a:solidFill>
                          <a:latin typeface="+mj-lt"/>
                          <a:cs typeface="Times New Roman" panose="02020603050405020304" pitchFamily="18" charset="0"/>
                        </a:rPr>
                        <a:t>/ 237 non-public universities</a:t>
                      </a:r>
                    </a:p>
                  </a:txBody>
                  <a:tcPr anchor="ctr"/>
                </a:tc>
                <a:extLst>
                  <a:ext uri="{0D108BD9-81ED-4DB2-BD59-A6C34878D82A}">
                    <a16:rowId xmlns:a16="http://schemas.microsoft.com/office/drawing/2014/main" val="162578750"/>
                  </a:ext>
                </a:extLst>
              </a:tr>
              <a:tr h="443410">
                <a:tc>
                  <a:txBody>
                    <a:bodyPr/>
                    <a:lstStyle/>
                    <a:p>
                      <a:r>
                        <a:rPr lang="en-US" sz="1900">
                          <a:solidFill>
                            <a:srgbClr val="383838"/>
                          </a:solidFill>
                          <a:latin typeface="+mj-lt"/>
                          <a:cs typeface="Times New Roman" panose="02020603050405020304" pitchFamily="18" charset="0"/>
                        </a:rPr>
                        <a:t>High-paid-on-education region </a:t>
                      </a:r>
                    </a:p>
                  </a:txBody>
                  <a:tcPr anchor="ctr"/>
                </a:tc>
                <a:tc>
                  <a:txBody>
                    <a:bodyPr/>
                    <a:lstStyle/>
                    <a:p>
                      <a:r>
                        <a:rPr lang="en-US" sz="1900" b="0" i="0" u="none" strike="noStrike" cap="none">
                          <a:solidFill>
                            <a:srgbClr val="383838"/>
                          </a:solidFill>
                          <a:effectLst/>
                          <a:latin typeface="+mj-lt"/>
                          <a:ea typeface="Arial"/>
                          <a:cs typeface="Times New Roman" panose="02020603050405020304" pitchFamily="18" charset="0"/>
                          <a:sym typeface="Arial"/>
                        </a:rPr>
                        <a:t>The South East region</a:t>
                      </a:r>
                      <a:endParaRPr lang="en-US" sz="1900">
                        <a:solidFill>
                          <a:srgbClr val="383838"/>
                        </a:solidFill>
                        <a:latin typeface="+mj-lt"/>
                        <a:cs typeface="Times New Roman" panose="02020603050405020304" pitchFamily="18" charset="0"/>
                      </a:endParaRPr>
                    </a:p>
                  </a:txBody>
                  <a:tcPr anchor="ctr"/>
                </a:tc>
                <a:tc>
                  <a:txBody>
                    <a:bodyPr/>
                    <a:lstStyle/>
                    <a:p>
                      <a:r>
                        <a:rPr lang="en-US" sz="1900" b="1">
                          <a:solidFill>
                            <a:srgbClr val="00B050"/>
                          </a:solidFill>
                          <a:latin typeface="+mj-lt"/>
                          <a:cs typeface="Times New Roman" panose="02020603050405020304" pitchFamily="18" charset="0"/>
                        </a:rPr>
                        <a:t>3.6X</a:t>
                      </a:r>
                      <a:r>
                        <a:rPr lang="en-US" sz="1900" b="0">
                          <a:solidFill>
                            <a:srgbClr val="383838"/>
                          </a:solidFill>
                          <a:latin typeface="+mj-lt"/>
                          <a:cs typeface="Times New Roman" panose="02020603050405020304" pitchFamily="18" charset="0"/>
                        </a:rPr>
                        <a:t> </a:t>
                      </a:r>
                      <a:r>
                        <a:rPr lang="en-US" sz="1900">
                          <a:solidFill>
                            <a:srgbClr val="383838"/>
                          </a:solidFill>
                          <a:latin typeface="+mj-lt"/>
                          <a:cs typeface="Times New Roman" panose="02020603050405020304" pitchFamily="18" charset="0"/>
                        </a:rPr>
                        <a:t>higher than other regions </a:t>
                      </a:r>
                    </a:p>
                  </a:txBody>
                  <a:tcPr anchor="ctr"/>
                </a:tc>
                <a:extLst>
                  <a:ext uri="{0D108BD9-81ED-4DB2-BD59-A6C34878D82A}">
                    <a16:rowId xmlns:a16="http://schemas.microsoft.com/office/drawing/2014/main" val="1499464229"/>
                  </a:ext>
                </a:extLst>
              </a:tr>
              <a:tr h="488054">
                <a:tc>
                  <a:txBody>
                    <a:bodyPr/>
                    <a:lstStyle/>
                    <a:p>
                      <a:r>
                        <a:rPr lang="en-US" sz="1900">
                          <a:solidFill>
                            <a:srgbClr val="0070C0"/>
                          </a:solidFill>
                          <a:latin typeface="+mj-lt"/>
                          <a:cs typeface="Times New Roman" panose="02020603050405020304" pitchFamily="18" charset="0"/>
                        </a:rPr>
                        <a:t>GDP per capita (2021)</a:t>
                      </a:r>
                    </a:p>
                  </a:txBody>
                  <a:tcPr anchor="ctr"/>
                </a:tc>
                <a:tc>
                  <a:txBody>
                    <a:bodyPr/>
                    <a:lstStyle/>
                    <a:p>
                      <a:r>
                        <a:rPr lang="en-US" sz="1900" b="0" i="0" u="none" strike="noStrike" cap="none">
                          <a:solidFill>
                            <a:srgbClr val="0070C0"/>
                          </a:solidFill>
                          <a:effectLst/>
                          <a:latin typeface="+mj-lt"/>
                          <a:ea typeface="Arial"/>
                          <a:cs typeface="Times New Roman" panose="02020603050405020304" pitchFamily="18" charset="0"/>
                          <a:sym typeface="Arial"/>
                        </a:rPr>
                        <a:t>3.759</a:t>
                      </a:r>
                      <a:r>
                        <a:rPr lang="en-US" sz="1900">
                          <a:solidFill>
                            <a:srgbClr val="0070C0"/>
                          </a:solidFill>
                          <a:latin typeface="+mj-lt"/>
                          <a:cs typeface="Times New Roman" panose="02020603050405020304" pitchFamily="18" charset="0"/>
                        </a:rPr>
                        <a:t> </a:t>
                      </a:r>
                      <a:r>
                        <a:rPr lang="en-US" sz="1900" dirty="0">
                          <a:solidFill>
                            <a:srgbClr val="0070C0"/>
                          </a:solidFill>
                          <a:latin typeface="+mj-lt"/>
                          <a:cs typeface="Times New Roman" panose="02020603050405020304" pitchFamily="18" charset="0"/>
                        </a:rPr>
                        <a:t>USD</a:t>
                      </a:r>
                    </a:p>
                  </a:txBody>
                  <a:tcPr anchor="ctr"/>
                </a:tc>
                <a:tc>
                  <a:txBody>
                    <a:bodyPr/>
                    <a:lstStyle/>
                    <a:p>
                      <a:endParaRPr lang="en-US" sz="1900">
                        <a:solidFill>
                          <a:srgbClr val="0070C0"/>
                        </a:solidFill>
                        <a:latin typeface="+mj-lt"/>
                        <a:cs typeface="Times New Roman" panose="02020603050405020304" pitchFamily="18" charset="0"/>
                      </a:endParaRPr>
                    </a:p>
                  </a:txBody>
                  <a:tcPr anchor="ctr"/>
                </a:tc>
                <a:extLst>
                  <a:ext uri="{0D108BD9-81ED-4DB2-BD59-A6C34878D82A}">
                    <a16:rowId xmlns:a16="http://schemas.microsoft.com/office/drawing/2014/main" val="3532365069"/>
                  </a:ext>
                </a:extLst>
              </a:tr>
              <a:tr h="709830">
                <a:tc>
                  <a:txBody>
                    <a:bodyPr/>
                    <a:lstStyle/>
                    <a:p>
                      <a:r>
                        <a:rPr lang="en-US" sz="1900" b="0">
                          <a:solidFill>
                            <a:srgbClr val="0070C0"/>
                          </a:solidFill>
                          <a:latin typeface="+mj-lt"/>
                          <a:cs typeface="Times New Roman" panose="02020603050405020304" pitchFamily="18" charset="0"/>
                        </a:rPr>
                        <a:t>Government budget</a:t>
                      </a:r>
                      <a:endParaRPr lang="en-US" sz="1900" b="0" dirty="0">
                        <a:solidFill>
                          <a:srgbClr val="0070C0"/>
                        </a:solidFill>
                        <a:latin typeface="+mj-lt"/>
                        <a:cs typeface="Times New Roman" panose="02020603050405020304" pitchFamily="18" charset="0"/>
                      </a:endParaRPr>
                    </a:p>
                  </a:txBody>
                  <a:tcPr anchor="ctr"/>
                </a:tc>
                <a:tc>
                  <a:txBody>
                    <a:bodyPr/>
                    <a:lstStyle/>
                    <a:p>
                      <a:r>
                        <a:rPr lang="en-US" sz="1900" b="0">
                          <a:solidFill>
                            <a:srgbClr val="0070C0"/>
                          </a:solidFill>
                          <a:latin typeface="+mj-lt"/>
                          <a:cs typeface="Times New Roman" panose="02020603050405020304" pitchFamily="18" charset="0"/>
                        </a:rPr>
                        <a:t>20% - 22%</a:t>
                      </a:r>
                    </a:p>
                  </a:txBody>
                  <a:tcPr anchor="ctr"/>
                </a:tc>
                <a:tc>
                  <a:txBody>
                    <a:bodyPr/>
                    <a:lstStyle/>
                    <a:p>
                      <a:r>
                        <a:rPr lang="en-US" sz="1900" b="0">
                          <a:solidFill>
                            <a:srgbClr val="0070C0"/>
                          </a:solidFill>
                          <a:latin typeface="+mj-lt"/>
                          <a:cs typeface="Times New Roman" panose="02020603050405020304" pitchFamily="18" charset="0"/>
                        </a:rPr>
                        <a:t>5% of GDP</a:t>
                      </a:r>
                    </a:p>
                  </a:txBody>
                  <a:tcPr anchor="ctr"/>
                </a:tc>
                <a:extLst>
                  <a:ext uri="{0D108BD9-81ED-4DB2-BD59-A6C34878D82A}">
                    <a16:rowId xmlns:a16="http://schemas.microsoft.com/office/drawing/2014/main" val="1935363640"/>
                  </a:ext>
                </a:extLst>
              </a:tr>
              <a:tr h="712775">
                <a:tc>
                  <a:txBody>
                    <a:bodyPr/>
                    <a:lstStyle/>
                    <a:p>
                      <a:r>
                        <a:rPr lang="en-US" sz="1900" b="0">
                          <a:solidFill>
                            <a:srgbClr val="0070C0"/>
                          </a:solidFill>
                          <a:latin typeface="+mj-lt"/>
                          <a:cs typeface="Times New Roman" panose="02020603050405020304" pitchFamily="18" charset="0"/>
                        </a:rPr>
                        <a:t>Per student expenditure </a:t>
                      </a:r>
                    </a:p>
                  </a:txBody>
                  <a:tcPr anchor="ctr"/>
                </a:tc>
                <a:tc>
                  <a:txBody>
                    <a:bodyPr/>
                    <a:lstStyle/>
                    <a:p>
                      <a:r>
                        <a:rPr lang="en-US" sz="1900" b="0">
                          <a:solidFill>
                            <a:srgbClr val="0070C0"/>
                          </a:solidFill>
                          <a:latin typeface="+mj-lt"/>
                          <a:cs typeface="Times New Roman" panose="02020603050405020304" pitchFamily="18" charset="0"/>
                        </a:rPr>
                        <a:t>700 – 1000 USD</a:t>
                      </a:r>
                    </a:p>
                  </a:txBody>
                  <a:tcPr anchor="ctr"/>
                </a:tc>
                <a:tc>
                  <a:txBody>
                    <a:bodyPr/>
                    <a:lstStyle/>
                    <a:p>
                      <a:r>
                        <a:rPr lang="en-US" sz="1900" b="0">
                          <a:solidFill>
                            <a:srgbClr val="0070C0"/>
                          </a:solidFill>
                          <a:latin typeface="+mj-lt"/>
                          <a:cs typeface="Times New Roman" panose="02020603050405020304" pitchFamily="18" charset="0"/>
                        </a:rPr>
                        <a:t>Gov $400 vs Family $300 </a:t>
                      </a:r>
                    </a:p>
                    <a:p>
                      <a:r>
                        <a:rPr lang="en-US" sz="1900" b="0">
                          <a:solidFill>
                            <a:srgbClr val="0070C0"/>
                          </a:solidFill>
                          <a:latin typeface="+mj-lt"/>
                          <a:cs typeface="Times New Roman" panose="02020603050405020304" pitchFamily="18" charset="0"/>
                        </a:rPr>
                        <a:t>Cities/ Provinces budgets (NA)</a:t>
                      </a:r>
                    </a:p>
                  </a:txBody>
                  <a:tcPr anchor="ctr"/>
                </a:tc>
                <a:extLst>
                  <a:ext uri="{0D108BD9-81ED-4DB2-BD59-A6C34878D82A}">
                    <a16:rowId xmlns:a16="http://schemas.microsoft.com/office/drawing/2014/main" val="2019034699"/>
                  </a:ext>
                </a:extLst>
              </a:tr>
              <a:tr h="488054">
                <a:tc>
                  <a:txBody>
                    <a:bodyPr/>
                    <a:lstStyle/>
                    <a:p>
                      <a:r>
                        <a:rPr lang="en-US" sz="1900" b="0" dirty="0">
                          <a:solidFill>
                            <a:srgbClr val="0070C0"/>
                          </a:solidFill>
                          <a:latin typeface="+mj-lt"/>
                          <a:cs typeface="Times New Roman" panose="02020603050405020304" pitchFamily="18" charset="0"/>
                        </a:rPr>
                        <a:t>Family income spent on Education</a:t>
                      </a:r>
                    </a:p>
                  </a:txBody>
                  <a:tcPr anchor="ctr"/>
                </a:tc>
                <a:tc>
                  <a:txBody>
                    <a:bodyPr/>
                    <a:lstStyle/>
                    <a:p>
                      <a:r>
                        <a:rPr lang="en-US" sz="1900" b="0">
                          <a:solidFill>
                            <a:srgbClr val="0070C0"/>
                          </a:solidFill>
                          <a:latin typeface="+mj-lt"/>
                          <a:cs typeface="Times New Roman" panose="02020603050405020304" pitchFamily="18" charset="0"/>
                        </a:rPr>
                        <a:t>~ 40%</a:t>
                      </a:r>
                    </a:p>
                  </a:txBody>
                  <a:tcPr anchor="ctr"/>
                </a:tc>
                <a:tc>
                  <a:txBody>
                    <a:bodyPr/>
                    <a:lstStyle/>
                    <a:p>
                      <a:r>
                        <a:rPr lang="en-US" sz="1900" b="0" dirty="0">
                          <a:solidFill>
                            <a:srgbClr val="0070C0"/>
                          </a:solidFill>
                          <a:latin typeface="+mj-lt"/>
                          <a:cs typeface="Times New Roman" panose="02020603050405020304" pitchFamily="18" charset="0"/>
                        </a:rPr>
                        <a:t>(only after food </a:t>
                      </a:r>
                      <a:r>
                        <a:rPr lang="en-US" sz="1900" b="0">
                          <a:solidFill>
                            <a:srgbClr val="0070C0"/>
                          </a:solidFill>
                          <a:latin typeface="+mj-lt"/>
                          <a:cs typeface="Times New Roman" panose="02020603050405020304" pitchFamily="18" charset="0"/>
                        </a:rPr>
                        <a:t>&amp; shelter</a:t>
                      </a:r>
                      <a:r>
                        <a:rPr lang="en-US" sz="1900" b="0" dirty="0">
                          <a:solidFill>
                            <a:srgbClr val="0070C0"/>
                          </a:solidFill>
                          <a:latin typeface="+mj-lt"/>
                          <a:cs typeface="Times New Roman" panose="02020603050405020304" pitchFamily="18" charset="0"/>
                        </a:rPr>
                        <a:t>)</a:t>
                      </a:r>
                    </a:p>
                  </a:txBody>
                  <a:tcPr anchor="ctr"/>
                </a:tc>
                <a:extLst>
                  <a:ext uri="{0D108BD9-81ED-4DB2-BD59-A6C34878D82A}">
                    <a16:rowId xmlns:a16="http://schemas.microsoft.com/office/drawing/2014/main" val="3199416754"/>
                  </a:ext>
                </a:extLst>
              </a:tr>
            </a:tbl>
          </a:graphicData>
        </a:graphic>
      </p:graphicFrame>
    </p:spTree>
    <p:extLst>
      <p:ext uri="{BB962C8B-B14F-4D97-AF65-F5344CB8AC3E}">
        <p14:creationId xmlns:p14="http://schemas.microsoft.com/office/powerpoint/2010/main" val="38568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0CBE-1DDB-4D1B-BDB2-C399FBA05D98}"/>
              </a:ext>
            </a:extLst>
          </p:cNvPr>
          <p:cNvSpPr>
            <a:spLocks noGrp="1"/>
          </p:cNvSpPr>
          <p:nvPr>
            <p:ph type="ctrTitle"/>
          </p:nvPr>
        </p:nvSpPr>
        <p:spPr>
          <a:xfrm>
            <a:off x="4194074" y="542161"/>
            <a:ext cx="4040803" cy="784244"/>
          </a:xfrm>
        </p:spPr>
        <p:txBody>
          <a:bodyPr/>
          <a:lstStyle/>
          <a:p>
            <a:r>
              <a:rPr lang="en-US" sz="3733" b="1" dirty="0">
                <a:latin typeface="+mn-lt"/>
                <a:cs typeface="Times New Roman" panose="02020603050405020304" pitchFamily="18" charset="0"/>
              </a:rPr>
              <a:t>Brief Insights</a:t>
            </a:r>
          </a:p>
        </p:txBody>
      </p:sp>
      <p:graphicFrame>
        <p:nvGraphicFramePr>
          <p:cNvPr id="3" name="Table 3">
            <a:extLst>
              <a:ext uri="{FF2B5EF4-FFF2-40B4-BE49-F238E27FC236}">
                <a16:creationId xmlns:a16="http://schemas.microsoft.com/office/drawing/2014/main" id="{A2F09A58-0D23-4EF3-8D2D-9B4F05A3B485}"/>
              </a:ext>
            </a:extLst>
          </p:cNvPr>
          <p:cNvGraphicFramePr>
            <a:graphicFrameLocks noGrp="1"/>
          </p:cNvGraphicFramePr>
          <p:nvPr/>
        </p:nvGraphicFramePr>
        <p:xfrm>
          <a:off x="805122" y="16732677"/>
          <a:ext cx="10818708" cy="4612640"/>
        </p:xfrm>
        <a:graphic>
          <a:graphicData uri="http://schemas.openxmlformats.org/drawingml/2006/table">
            <a:tbl>
              <a:tblPr firstRow="1" bandRow="1"/>
              <a:tblGrid>
                <a:gridCol w="10818708">
                  <a:extLst>
                    <a:ext uri="{9D8B030D-6E8A-4147-A177-3AD203B41FA5}">
                      <a16:colId xmlns:a16="http://schemas.microsoft.com/office/drawing/2014/main" val="3505502107"/>
                    </a:ext>
                  </a:extLst>
                </a:gridCol>
              </a:tblGrid>
              <a:tr h="4612640">
                <a:tc>
                  <a:txBody>
                    <a:bodyPr/>
                    <a:lstStyle/>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US" sz="2100" dirty="0">
                          <a:solidFill>
                            <a:schemeClr val="tx1"/>
                          </a:solidFill>
                          <a:latin typeface="Times New Roman" panose="02020603050405020304" pitchFamily="18" charset="0"/>
                          <a:cs typeface="Times New Roman" panose="02020603050405020304" pitchFamily="18" charset="0"/>
                        </a:rPr>
                        <a:t>Educational infrastructure is patchy, but smartphone penetration is high</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US" sz="2100" dirty="0">
                          <a:solidFill>
                            <a:srgbClr val="FFFF00"/>
                          </a:solidFill>
                          <a:latin typeface="Times New Roman" panose="02020603050405020304" pitchFamily="18" charset="0"/>
                          <a:cs typeface="Times New Roman" panose="02020603050405020304" pitchFamily="18" charset="0"/>
                        </a:rPr>
                        <a:t>90% of students in Vietnam used smartphones, PC, or laptops to study now</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US" sz="2100" dirty="0">
                          <a:solidFill>
                            <a:schemeClr val="tx1"/>
                          </a:solidFill>
                          <a:latin typeface="Times New Roman" panose="02020603050405020304" pitchFamily="18" charset="0"/>
                          <a:cs typeface="Times New Roman" panose="02020603050405020304" pitchFamily="18" charset="0"/>
                        </a:rPr>
                        <a:t>High internet connectivity rate &amp; fairly good digital skills in general</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US" sz="2100" b="1" dirty="0">
                          <a:solidFill>
                            <a:srgbClr val="FFFF00"/>
                          </a:solidFill>
                          <a:latin typeface="Times New Roman" panose="02020603050405020304" pitchFamily="18" charset="0"/>
                          <a:cs typeface="Times New Roman" panose="02020603050405020304" pitchFamily="18" charset="0"/>
                        </a:rPr>
                        <a:t>80% </a:t>
                      </a:r>
                      <a:r>
                        <a:rPr lang="en-US" sz="2100" dirty="0">
                          <a:solidFill>
                            <a:schemeClr val="tx1"/>
                          </a:solidFill>
                          <a:latin typeface="Times New Roman" panose="02020603050405020304" pitchFamily="18" charset="0"/>
                          <a:cs typeface="Times New Roman" panose="02020603050405020304" pitchFamily="18" charset="0"/>
                        </a:rPr>
                        <a:t>of Vietnamese students study online during Covid-19 outbreak</a:t>
                      </a:r>
                    </a:p>
                    <a:p>
                      <a:pPr marL="285750" indent="-285750" algn="l">
                        <a:spcBef>
                          <a:spcPts val="0"/>
                        </a:spcBef>
                        <a:spcAft>
                          <a:spcPts val="600"/>
                        </a:spcAft>
                        <a:buFont typeface="Arial" panose="020B0604020202020204" pitchFamily="34" charset="0"/>
                        <a:buChar char="•"/>
                      </a:pPr>
                      <a:r>
                        <a:rPr lang="en-US" sz="2100" dirty="0">
                          <a:solidFill>
                            <a:schemeClr val="tx1"/>
                          </a:solidFill>
                          <a:latin typeface="Times New Roman" panose="02020603050405020304" pitchFamily="18" charset="0"/>
                          <a:cs typeface="Times New Roman" panose="02020603050405020304" pitchFamily="18" charset="0"/>
                        </a:rPr>
                        <a:t>Strong consumer market for education </a:t>
                      </a:r>
                      <a:endParaRPr lang="en-US" sz="2100" b="1" dirty="0">
                        <a:solidFill>
                          <a:srgbClr val="FFFF00"/>
                        </a:solidFill>
                        <a:latin typeface="Times New Roman" panose="02020603050405020304" pitchFamily="18" charset="0"/>
                        <a:cs typeface="Times New Roman" panose="02020603050405020304" pitchFamily="18" charset="0"/>
                      </a:endParaRPr>
                    </a:p>
                    <a:p>
                      <a:pPr marL="285750" indent="-285750" algn="l">
                        <a:spcBef>
                          <a:spcPts val="0"/>
                        </a:spcBef>
                        <a:spcAft>
                          <a:spcPts val="600"/>
                        </a:spcAft>
                        <a:buFont typeface="Arial" panose="020B0604020202020204" pitchFamily="34" charset="0"/>
                        <a:buChar char="•"/>
                      </a:pPr>
                      <a:r>
                        <a:rPr lang="en-US" sz="2100" dirty="0">
                          <a:solidFill>
                            <a:schemeClr val="tx1"/>
                          </a:solidFill>
                          <a:latin typeface="Times New Roman" panose="02020603050405020304" pitchFamily="18" charset="0"/>
                          <a:cs typeface="Times New Roman" panose="02020603050405020304" pitchFamily="18" charset="0"/>
                        </a:rPr>
                        <a:t>Most local startups use B2C sales models with free trial strategies</a:t>
                      </a:r>
                    </a:p>
                    <a:p>
                      <a:pPr marL="285750" indent="-285750" algn="l">
                        <a:spcBef>
                          <a:spcPts val="0"/>
                        </a:spcBef>
                        <a:spcAft>
                          <a:spcPts val="600"/>
                        </a:spcAft>
                        <a:buFont typeface="Arial" panose="020B0604020202020204" pitchFamily="34" charset="0"/>
                        <a:buChar char="•"/>
                      </a:pPr>
                      <a:r>
                        <a:rPr lang="en-US" sz="2100" dirty="0">
                          <a:solidFill>
                            <a:schemeClr val="tx1"/>
                          </a:solidFill>
                          <a:latin typeface="Times New Roman" panose="02020603050405020304" pitchFamily="18" charset="0"/>
                          <a:cs typeface="Times New Roman" panose="02020603050405020304" pitchFamily="18" charset="0"/>
                        </a:rPr>
                        <a:t>The market is more willing to pay for online &amp; offline hybrid learning solutions</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US" sz="2100" dirty="0">
                          <a:solidFill>
                            <a:schemeClr val="tx1"/>
                          </a:solidFill>
                          <a:latin typeface="Times New Roman" panose="02020603050405020304" pitchFamily="18" charset="0"/>
                          <a:cs typeface="Times New Roman" panose="02020603050405020304" pitchFamily="18" charset="0"/>
                        </a:rPr>
                        <a:t>Business in Vietnam partly driven by relationships (formal &amp; informal)</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US" sz="2100" b="0" i="0" u="none" strike="noStrike" cap="none" spc="0" dirty="0">
                          <a:solidFill>
                            <a:schemeClr val="tx1"/>
                          </a:solidFill>
                          <a:latin typeface="Times New Roman" panose="02020603050405020304" pitchFamily="18" charset="0"/>
                          <a:ea typeface="Arial"/>
                          <a:cs typeface="Times New Roman" panose="02020603050405020304" pitchFamily="18" charset="0"/>
                          <a:sym typeface="Arial"/>
                        </a:rPr>
                        <a:t>Following Beijing’s constrains on education, Vietnam might become the next stop for foreign investments</a:t>
                      </a:r>
                      <a:endParaRPr lang="en-US" sz="2100" dirty="0">
                        <a:solidFill>
                          <a:schemeClr val="tx1"/>
                        </a:solidFill>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lang="en-US" sz="2100" dirty="0">
                        <a:solidFill>
                          <a:schemeClr val="tx1"/>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1401340906"/>
                  </a:ext>
                </a:extLst>
              </a:tr>
            </a:tbl>
          </a:graphicData>
        </a:graphic>
      </p:graphicFrame>
      <p:sp>
        <p:nvSpPr>
          <p:cNvPr id="4" name="TextBox 3">
            <a:extLst>
              <a:ext uri="{FF2B5EF4-FFF2-40B4-BE49-F238E27FC236}">
                <a16:creationId xmlns:a16="http://schemas.microsoft.com/office/drawing/2014/main" id="{A8AC0D90-17CE-8A08-D05D-8E8D5BA78CD7}"/>
              </a:ext>
            </a:extLst>
          </p:cNvPr>
          <p:cNvSpPr txBox="1"/>
          <p:nvPr/>
        </p:nvSpPr>
        <p:spPr>
          <a:xfrm>
            <a:off x="1737298" y="2190996"/>
            <a:ext cx="8288668" cy="279595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400" dirty="0">
                <a:effectLst/>
                <a:ea typeface="Arial" panose="020B0604020202020204" pitchFamily="34" charset="0"/>
                <a:cs typeface="Times New Roman" panose="02020603050405020304" pitchFamily="18" charset="0"/>
              </a:rPr>
              <a:t>“Nice to have” vs “Must have” online education</a:t>
            </a:r>
          </a:p>
          <a:p>
            <a:pPr marL="342900" indent="-342900">
              <a:lnSpc>
                <a:spcPct val="150000"/>
              </a:lnSpc>
              <a:buFont typeface="Arial" panose="020B0604020202020204" pitchFamily="34" charset="0"/>
              <a:buChar char="•"/>
            </a:pPr>
            <a:r>
              <a:rPr lang="en-US" sz="2400" b="1" dirty="0">
                <a:solidFill>
                  <a:srgbClr val="0070C0"/>
                </a:solidFill>
                <a:effectLst/>
                <a:ea typeface="Arial" panose="020B0604020202020204" pitchFamily="34" charset="0"/>
                <a:cs typeface="Times New Roman" panose="02020603050405020304" pitchFamily="18" charset="0"/>
              </a:rPr>
              <a:t>90%: </a:t>
            </a:r>
            <a:r>
              <a:rPr lang="en-US" sz="2400" dirty="0">
                <a:effectLst/>
                <a:ea typeface="Arial" panose="020B0604020202020204" pitchFamily="34" charset="0"/>
                <a:cs typeface="Times New Roman" panose="02020603050405020304" pitchFamily="18" charset="0"/>
              </a:rPr>
              <a:t>the penetration rate of learning devices</a:t>
            </a:r>
          </a:p>
          <a:p>
            <a:pPr marL="342900" indent="-342900">
              <a:lnSpc>
                <a:spcPct val="150000"/>
              </a:lnSpc>
              <a:buFont typeface="Arial" panose="020B0604020202020204" pitchFamily="34" charset="0"/>
              <a:buChar char="•"/>
            </a:pPr>
            <a:r>
              <a:rPr lang="en-US" sz="2400" b="1" dirty="0">
                <a:solidFill>
                  <a:srgbClr val="0070C0"/>
                </a:solidFill>
                <a:effectLst/>
                <a:ea typeface="Arial" panose="020B0604020202020204" pitchFamily="34" charset="0"/>
                <a:cs typeface="Times New Roman" panose="02020603050405020304" pitchFamily="18" charset="0"/>
              </a:rPr>
              <a:t>82% </a:t>
            </a:r>
            <a:r>
              <a:rPr lang="en-US" sz="2400" dirty="0">
                <a:effectLst/>
                <a:ea typeface="Arial" panose="020B0604020202020204" pitchFamily="34" charset="0"/>
                <a:cs typeface="Times New Roman" panose="02020603050405020304" pitchFamily="18" charset="0"/>
              </a:rPr>
              <a:t>of Vietnamese students study online (WW - 67.5%)</a:t>
            </a:r>
          </a:p>
          <a:p>
            <a:pPr marL="342900" indent="-342900">
              <a:lnSpc>
                <a:spcPct val="150000"/>
              </a:lnSpc>
              <a:buFont typeface="Arial" panose="020B0604020202020204" pitchFamily="34" charset="0"/>
              <a:buChar char="•"/>
            </a:pPr>
            <a:r>
              <a:rPr lang="en-US" sz="2400" dirty="0">
                <a:effectLst/>
                <a:ea typeface="Arial" panose="020B0604020202020204" pitchFamily="34" charset="0"/>
                <a:cs typeface="Times New Roman" panose="02020603050405020304" pitchFamily="18" charset="0"/>
              </a:rPr>
              <a:t>High Internet connectivity rate (4G &amp; 5G)</a:t>
            </a:r>
          </a:p>
          <a:p>
            <a:pPr marL="342900" indent="-342900">
              <a:lnSpc>
                <a:spcPct val="150000"/>
              </a:lnSpc>
              <a:buFont typeface="Arial" panose="020B0604020202020204" pitchFamily="34" charset="0"/>
              <a:buChar char="•"/>
            </a:pPr>
            <a:r>
              <a:rPr lang="en-US" sz="2400" dirty="0">
                <a:effectLst/>
                <a:ea typeface="Arial" panose="020B0604020202020204" pitchFamily="34" charset="0"/>
                <a:cs typeface="Times New Roman" panose="02020603050405020304" pitchFamily="18" charset="0"/>
              </a:rPr>
              <a:t>Fairly good digital skills (Teachers vs students)</a:t>
            </a:r>
          </a:p>
        </p:txBody>
      </p:sp>
    </p:spTree>
    <p:extLst>
      <p:ext uri="{BB962C8B-B14F-4D97-AF65-F5344CB8AC3E}">
        <p14:creationId xmlns:p14="http://schemas.microsoft.com/office/powerpoint/2010/main" val="2345845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FE73-4588-39A3-C042-2912071E6304}"/>
              </a:ext>
            </a:extLst>
          </p:cNvPr>
          <p:cNvSpPr>
            <a:spLocks noGrp="1"/>
          </p:cNvSpPr>
          <p:nvPr>
            <p:ph type="title"/>
          </p:nvPr>
        </p:nvSpPr>
        <p:spPr>
          <a:xfrm>
            <a:off x="764272" y="2823288"/>
            <a:ext cx="2379562" cy="447474"/>
          </a:xfrm>
        </p:spPr>
        <p:txBody>
          <a:bodyPr>
            <a:noAutofit/>
          </a:bodyPr>
          <a:lstStyle/>
          <a:p>
            <a:r>
              <a:rPr lang="en-US" sz="4000" b="1">
                <a:latin typeface="Calibri (Body)"/>
              </a:rPr>
              <a:t>5 Pillars</a:t>
            </a:r>
          </a:p>
        </p:txBody>
      </p:sp>
      <p:sp>
        <p:nvSpPr>
          <p:cNvPr id="5" name="Freeform: Shape 4">
            <a:extLst>
              <a:ext uri="{FF2B5EF4-FFF2-40B4-BE49-F238E27FC236}">
                <a16:creationId xmlns:a16="http://schemas.microsoft.com/office/drawing/2014/main" id="{6DB41987-03D3-1E37-2763-D33B3380BBBF}"/>
              </a:ext>
            </a:extLst>
          </p:cNvPr>
          <p:cNvSpPr/>
          <p:nvPr/>
        </p:nvSpPr>
        <p:spPr>
          <a:xfrm>
            <a:off x="3870075" y="872035"/>
            <a:ext cx="5972999" cy="702287"/>
          </a:xfrm>
          <a:custGeom>
            <a:avLst/>
            <a:gdLst>
              <a:gd name="connsiteX0" fmla="*/ 0 w 5972999"/>
              <a:gd name="connsiteY0" fmla="*/ 0 h 702285"/>
              <a:gd name="connsiteX1" fmla="*/ 5621857 w 5972999"/>
              <a:gd name="connsiteY1" fmla="*/ 0 h 702285"/>
              <a:gd name="connsiteX2" fmla="*/ 5972999 w 5972999"/>
              <a:gd name="connsiteY2" fmla="*/ 351143 h 702285"/>
              <a:gd name="connsiteX3" fmla="*/ 5621857 w 5972999"/>
              <a:gd name="connsiteY3" fmla="*/ 702285 h 702285"/>
              <a:gd name="connsiteX4" fmla="*/ 0 w 5972999"/>
              <a:gd name="connsiteY4" fmla="*/ 702285 h 702285"/>
              <a:gd name="connsiteX5" fmla="*/ 0 w 5972999"/>
              <a:gd name="connsiteY5" fmla="*/ 0 h 70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2999" h="702285">
                <a:moveTo>
                  <a:pt x="5972999" y="702284"/>
                </a:moveTo>
                <a:lnTo>
                  <a:pt x="351142" y="702284"/>
                </a:lnTo>
                <a:lnTo>
                  <a:pt x="0" y="351142"/>
                </a:lnTo>
                <a:lnTo>
                  <a:pt x="351142" y="1"/>
                </a:lnTo>
                <a:lnTo>
                  <a:pt x="5972999" y="1"/>
                </a:lnTo>
                <a:lnTo>
                  <a:pt x="5972999" y="702284"/>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85259" tIns="106681" rIns="199136" bIns="106681" numCol="1" spcCol="1270" anchor="ctr" anchorCtr="0">
            <a:noAutofit/>
          </a:bodyPr>
          <a:lstStyle/>
          <a:p>
            <a:pPr marL="0" lvl="0" indent="0" algn="l" defTabSz="1244600">
              <a:lnSpc>
                <a:spcPct val="90000"/>
              </a:lnSpc>
              <a:spcBef>
                <a:spcPct val="0"/>
              </a:spcBef>
              <a:spcAft>
                <a:spcPct val="35000"/>
              </a:spcAft>
              <a:buNone/>
            </a:pPr>
            <a:r>
              <a:rPr lang="en-US" altLang="ko-KR" sz="2800" b="1" kern="1200">
                <a:latin typeface="+mj-lt"/>
                <a:cs typeface="Arial" pitchFamily="34" charset="0"/>
              </a:rPr>
              <a:t>Infrastructure</a:t>
            </a:r>
          </a:p>
        </p:txBody>
      </p:sp>
      <p:sp>
        <p:nvSpPr>
          <p:cNvPr id="7" name="Oval 6">
            <a:extLst>
              <a:ext uri="{FF2B5EF4-FFF2-40B4-BE49-F238E27FC236}">
                <a16:creationId xmlns:a16="http://schemas.microsoft.com/office/drawing/2014/main" id="{289215FD-6BB5-759B-44C2-7356FD1F5A6C}"/>
              </a:ext>
            </a:extLst>
          </p:cNvPr>
          <p:cNvSpPr/>
          <p:nvPr/>
        </p:nvSpPr>
        <p:spPr>
          <a:xfrm>
            <a:off x="3518932" y="872036"/>
            <a:ext cx="702285" cy="702285"/>
          </a:xfrm>
          <a:prstGeom prst="ellipse">
            <a:avLst/>
          </a:prstGeom>
        </p:spPr>
        <p:style>
          <a:lnRef idx="2">
            <a:schemeClr val="accent1">
              <a:shade val="80000"/>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pPr algn="ctr"/>
            <a:r>
              <a:rPr lang="en-US" sz="2800" b="1">
                <a:solidFill>
                  <a:schemeClr val="accent1"/>
                </a:solidFill>
                <a:latin typeface="Calibri (Body)"/>
              </a:rPr>
              <a:t>1</a:t>
            </a:r>
          </a:p>
        </p:txBody>
      </p:sp>
      <p:sp>
        <p:nvSpPr>
          <p:cNvPr id="8" name="Freeform: Shape 7">
            <a:extLst>
              <a:ext uri="{FF2B5EF4-FFF2-40B4-BE49-F238E27FC236}">
                <a16:creationId xmlns:a16="http://schemas.microsoft.com/office/drawing/2014/main" id="{E79D8790-F11A-C02E-68BF-89717826D42B}"/>
              </a:ext>
            </a:extLst>
          </p:cNvPr>
          <p:cNvSpPr/>
          <p:nvPr/>
        </p:nvSpPr>
        <p:spPr>
          <a:xfrm>
            <a:off x="3843913" y="1818103"/>
            <a:ext cx="5972999" cy="702287"/>
          </a:xfrm>
          <a:custGeom>
            <a:avLst/>
            <a:gdLst>
              <a:gd name="connsiteX0" fmla="*/ 0 w 5972999"/>
              <a:gd name="connsiteY0" fmla="*/ 0 h 702285"/>
              <a:gd name="connsiteX1" fmla="*/ 5621857 w 5972999"/>
              <a:gd name="connsiteY1" fmla="*/ 0 h 702285"/>
              <a:gd name="connsiteX2" fmla="*/ 5972999 w 5972999"/>
              <a:gd name="connsiteY2" fmla="*/ 351143 h 702285"/>
              <a:gd name="connsiteX3" fmla="*/ 5621857 w 5972999"/>
              <a:gd name="connsiteY3" fmla="*/ 702285 h 702285"/>
              <a:gd name="connsiteX4" fmla="*/ 0 w 5972999"/>
              <a:gd name="connsiteY4" fmla="*/ 702285 h 702285"/>
              <a:gd name="connsiteX5" fmla="*/ 0 w 5972999"/>
              <a:gd name="connsiteY5" fmla="*/ 0 h 70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2999" h="702285">
                <a:moveTo>
                  <a:pt x="5972999" y="702284"/>
                </a:moveTo>
                <a:lnTo>
                  <a:pt x="351142" y="702284"/>
                </a:lnTo>
                <a:lnTo>
                  <a:pt x="0" y="351142"/>
                </a:lnTo>
                <a:lnTo>
                  <a:pt x="351142" y="1"/>
                </a:lnTo>
                <a:lnTo>
                  <a:pt x="5972999" y="1"/>
                </a:lnTo>
                <a:lnTo>
                  <a:pt x="5972999" y="702284"/>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85259" tIns="106681" rIns="199136" bIns="106681" numCol="1" spcCol="1270" anchor="ctr" anchorCtr="0">
            <a:noAutofit/>
          </a:bodyPr>
          <a:lstStyle/>
          <a:p>
            <a:pPr marL="0" lvl="0" indent="0" algn="l" defTabSz="1244600">
              <a:lnSpc>
                <a:spcPct val="90000"/>
              </a:lnSpc>
              <a:spcBef>
                <a:spcPct val="0"/>
              </a:spcBef>
              <a:spcAft>
                <a:spcPct val="35000"/>
              </a:spcAft>
              <a:buNone/>
            </a:pPr>
            <a:r>
              <a:rPr lang="en-US" altLang="ko-KR" sz="2800" b="1" kern="1200">
                <a:latin typeface="+mj-lt"/>
                <a:cs typeface="Arial" pitchFamily="34" charset="0"/>
              </a:rPr>
              <a:t>Government</a:t>
            </a:r>
          </a:p>
        </p:txBody>
      </p:sp>
      <p:sp>
        <p:nvSpPr>
          <p:cNvPr id="9" name="Oval 8">
            <a:extLst>
              <a:ext uri="{FF2B5EF4-FFF2-40B4-BE49-F238E27FC236}">
                <a16:creationId xmlns:a16="http://schemas.microsoft.com/office/drawing/2014/main" id="{2EE1471A-7F03-8379-FFCF-8CD918B0E2A0}"/>
              </a:ext>
            </a:extLst>
          </p:cNvPr>
          <p:cNvSpPr/>
          <p:nvPr/>
        </p:nvSpPr>
        <p:spPr>
          <a:xfrm>
            <a:off x="3518932" y="1783959"/>
            <a:ext cx="702285" cy="702285"/>
          </a:xfrm>
          <a:prstGeom prst="ellipse">
            <a:avLst/>
          </a:prstGeom>
        </p:spPr>
        <p:style>
          <a:lnRef idx="2">
            <a:schemeClr val="accent1">
              <a:shade val="80000"/>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pPr algn="ctr"/>
            <a:r>
              <a:rPr lang="en-US" sz="3200" b="1">
                <a:solidFill>
                  <a:schemeClr val="accent1"/>
                </a:solidFill>
              </a:rPr>
              <a:t>2</a:t>
            </a:r>
          </a:p>
        </p:txBody>
      </p:sp>
      <p:sp>
        <p:nvSpPr>
          <p:cNvPr id="10" name="Freeform: Shape 9">
            <a:extLst>
              <a:ext uri="{FF2B5EF4-FFF2-40B4-BE49-F238E27FC236}">
                <a16:creationId xmlns:a16="http://schemas.microsoft.com/office/drawing/2014/main" id="{4DC1AA46-15F5-4EB0-B688-2659BDA986FF}"/>
              </a:ext>
            </a:extLst>
          </p:cNvPr>
          <p:cNvSpPr/>
          <p:nvPr/>
        </p:nvSpPr>
        <p:spPr>
          <a:xfrm>
            <a:off x="3870075" y="2695881"/>
            <a:ext cx="5972999" cy="702286"/>
          </a:xfrm>
          <a:custGeom>
            <a:avLst/>
            <a:gdLst>
              <a:gd name="connsiteX0" fmla="*/ 0 w 5972999"/>
              <a:gd name="connsiteY0" fmla="*/ 0 h 702285"/>
              <a:gd name="connsiteX1" fmla="*/ 5621857 w 5972999"/>
              <a:gd name="connsiteY1" fmla="*/ 0 h 702285"/>
              <a:gd name="connsiteX2" fmla="*/ 5972999 w 5972999"/>
              <a:gd name="connsiteY2" fmla="*/ 351143 h 702285"/>
              <a:gd name="connsiteX3" fmla="*/ 5621857 w 5972999"/>
              <a:gd name="connsiteY3" fmla="*/ 702285 h 702285"/>
              <a:gd name="connsiteX4" fmla="*/ 0 w 5972999"/>
              <a:gd name="connsiteY4" fmla="*/ 702285 h 702285"/>
              <a:gd name="connsiteX5" fmla="*/ 0 w 5972999"/>
              <a:gd name="connsiteY5" fmla="*/ 0 h 70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2999" h="702285">
                <a:moveTo>
                  <a:pt x="5972999" y="702284"/>
                </a:moveTo>
                <a:lnTo>
                  <a:pt x="351142" y="702284"/>
                </a:lnTo>
                <a:lnTo>
                  <a:pt x="0" y="351142"/>
                </a:lnTo>
                <a:lnTo>
                  <a:pt x="351142" y="1"/>
                </a:lnTo>
                <a:lnTo>
                  <a:pt x="5972999" y="1"/>
                </a:lnTo>
                <a:lnTo>
                  <a:pt x="5972999" y="702284"/>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85259" tIns="106681" rIns="199136" bIns="106679" numCol="1" spcCol="1270" anchor="ctr" anchorCtr="0">
            <a:noAutofit/>
          </a:bodyPr>
          <a:lstStyle/>
          <a:p>
            <a:pPr marL="0" lvl="0" indent="0" algn="l" defTabSz="1244600">
              <a:lnSpc>
                <a:spcPct val="90000"/>
              </a:lnSpc>
              <a:spcBef>
                <a:spcPct val="0"/>
              </a:spcBef>
              <a:spcAft>
                <a:spcPct val="35000"/>
              </a:spcAft>
              <a:buNone/>
            </a:pPr>
            <a:r>
              <a:rPr kumimoji="0" lang="en-US" altLang="ko-KR" sz="2800" b="1" i="0" u="none" strike="noStrike" kern="1200" cap="none" spc="0" normalizeH="0" baseline="0" noProof="0">
                <a:ln>
                  <a:noFill/>
                </a:ln>
                <a:effectLst/>
                <a:uLnTx/>
                <a:uFillTx/>
                <a:latin typeface="+mj-lt"/>
                <a:ea typeface="Arial Unicode MS"/>
                <a:cs typeface="Arial" pitchFamily="34" charset="0"/>
              </a:rPr>
              <a:t>Schools and teachers</a:t>
            </a:r>
          </a:p>
        </p:txBody>
      </p:sp>
      <p:sp>
        <p:nvSpPr>
          <p:cNvPr id="11" name="Oval 10">
            <a:extLst>
              <a:ext uri="{FF2B5EF4-FFF2-40B4-BE49-F238E27FC236}">
                <a16:creationId xmlns:a16="http://schemas.microsoft.com/office/drawing/2014/main" id="{8D284722-BB48-E623-F2D1-17830E6E6366}"/>
              </a:ext>
            </a:extLst>
          </p:cNvPr>
          <p:cNvSpPr/>
          <p:nvPr/>
        </p:nvSpPr>
        <p:spPr>
          <a:xfrm>
            <a:off x="3518932" y="2695882"/>
            <a:ext cx="702285" cy="702285"/>
          </a:xfrm>
          <a:prstGeom prst="ellipse">
            <a:avLst/>
          </a:prstGeom>
        </p:spPr>
        <p:style>
          <a:lnRef idx="2">
            <a:schemeClr val="accent1">
              <a:shade val="80000"/>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pPr algn="ctr"/>
            <a:r>
              <a:rPr lang="en-US" sz="2800" b="1">
                <a:solidFill>
                  <a:schemeClr val="accent1"/>
                </a:solidFill>
              </a:rPr>
              <a:t>3</a:t>
            </a:r>
          </a:p>
        </p:txBody>
      </p:sp>
      <p:sp>
        <p:nvSpPr>
          <p:cNvPr id="12" name="Freeform: Shape 11">
            <a:extLst>
              <a:ext uri="{FF2B5EF4-FFF2-40B4-BE49-F238E27FC236}">
                <a16:creationId xmlns:a16="http://schemas.microsoft.com/office/drawing/2014/main" id="{65CF6468-B641-BEFC-CE4A-93F26CC09683}"/>
              </a:ext>
            </a:extLst>
          </p:cNvPr>
          <p:cNvSpPr/>
          <p:nvPr/>
        </p:nvSpPr>
        <p:spPr>
          <a:xfrm>
            <a:off x="3874137" y="3607804"/>
            <a:ext cx="5972999" cy="702286"/>
          </a:xfrm>
          <a:custGeom>
            <a:avLst/>
            <a:gdLst>
              <a:gd name="connsiteX0" fmla="*/ 0 w 5972999"/>
              <a:gd name="connsiteY0" fmla="*/ 0 h 702285"/>
              <a:gd name="connsiteX1" fmla="*/ 5621857 w 5972999"/>
              <a:gd name="connsiteY1" fmla="*/ 0 h 702285"/>
              <a:gd name="connsiteX2" fmla="*/ 5972999 w 5972999"/>
              <a:gd name="connsiteY2" fmla="*/ 351143 h 702285"/>
              <a:gd name="connsiteX3" fmla="*/ 5621857 w 5972999"/>
              <a:gd name="connsiteY3" fmla="*/ 702285 h 702285"/>
              <a:gd name="connsiteX4" fmla="*/ 0 w 5972999"/>
              <a:gd name="connsiteY4" fmla="*/ 702285 h 702285"/>
              <a:gd name="connsiteX5" fmla="*/ 0 w 5972999"/>
              <a:gd name="connsiteY5" fmla="*/ 0 h 70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2999" h="702285">
                <a:moveTo>
                  <a:pt x="5972999" y="702284"/>
                </a:moveTo>
                <a:lnTo>
                  <a:pt x="351142" y="702284"/>
                </a:lnTo>
                <a:lnTo>
                  <a:pt x="0" y="351142"/>
                </a:lnTo>
                <a:lnTo>
                  <a:pt x="351142" y="1"/>
                </a:lnTo>
                <a:lnTo>
                  <a:pt x="5972999" y="1"/>
                </a:lnTo>
                <a:lnTo>
                  <a:pt x="5972999" y="702284"/>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85259" tIns="106681" rIns="199136" bIns="106679" numCol="1" spcCol="1270" anchor="ctr" anchorCtr="0">
            <a:noAutofit/>
          </a:bodyPr>
          <a:lstStyle/>
          <a:p>
            <a:pPr marL="0" lvl="0" indent="0" algn="l" defTabSz="1244600">
              <a:lnSpc>
                <a:spcPct val="90000"/>
              </a:lnSpc>
              <a:spcBef>
                <a:spcPct val="0"/>
              </a:spcBef>
              <a:spcAft>
                <a:spcPct val="35000"/>
              </a:spcAft>
              <a:buClrTx/>
              <a:buSzTx/>
              <a:buFontTx/>
              <a:buNone/>
            </a:pPr>
            <a:r>
              <a:rPr kumimoji="0" lang="vi-VN" altLang="ko-KR" sz="2800" b="0" i="0" u="none" strike="noStrike" kern="1200" cap="none" spc="0" normalizeH="0" baseline="0" noProof="0">
                <a:ln>
                  <a:noFill/>
                </a:ln>
                <a:effectLst/>
                <a:uLnTx/>
                <a:uFillTx/>
                <a:latin typeface="Calibri Light" panose="020F0302020204030204" pitchFamily="34" charset="0"/>
                <a:ea typeface="Arial Unicode MS"/>
                <a:cs typeface="Calibri Light" panose="020F0302020204030204" pitchFamily="34" charset="0"/>
              </a:rPr>
              <a:t>Home students</a:t>
            </a:r>
            <a:r>
              <a:rPr kumimoji="0" lang="en-US" altLang="ko-KR" sz="2800" b="0" i="0" u="none" strike="noStrike" kern="1200" cap="none" spc="0" normalizeH="0" baseline="0" noProof="0">
                <a:ln>
                  <a:noFill/>
                </a:ln>
                <a:effectLst/>
                <a:uLnTx/>
                <a:uFillTx/>
                <a:latin typeface="Calibri Light" panose="020F0302020204030204" pitchFamily="34" charset="0"/>
                <a:ea typeface="Arial Unicode MS"/>
                <a:cs typeface="Calibri Light" panose="020F0302020204030204" pitchFamily="34" charset="0"/>
              </a:rPr>
              <a:t> and</a:t>
            </a:r>
            <a:r>
              <a:rPr kumimoji="0" lang="vi-VN" altLang="ko-KR" sz="2800" b="0" i="0" u="none" strike="noStrike" kern="1200" cap="none" spc="0" normalizeH="0" baseline="0" noProof="0">
                <a:ln>
                  <a:noFill/>
                </a:ln>
                <a:effectLst/>
                <a:uLnTx/>
                <a:uFillTx/>
                <a:latin typeface="Calibri Light" panose="020F0302020204030204" pitchFamily="34" charset="0"/>
                <a:ea typeface="Arial Unicode MS"/>
                <a:cs typeface="Calibri Light" panose="020F0302020204030204" pitchFamily="34" charset="0"/>
              </a:rPr>
              <a:t> parents</a:t>
            </a:r>
            <a:endParaRPr kumimoji="0" lang="en-US" altLang="ko-KR" sz="2800" b="0" i="0" u="none" strike="noStrike" kern="1200" cap="none" spc="0" normalizeH="0" baseline="0" noProof="0">
              <a:ln>
                <a:noFill/>
              </a:ln>
              <a:effectLst/>
              <a:uLnTx/>
              <a:uFillTx/>
              <a:latin typeface="Calibri Light" panose="020F0302020204030204" pitchFamily="34" charset="0"/>
              <a:ea typeface="Arial Unicode MS"/>
              <a:cs typeface="Calibri Light" panose="020F0302020204030204" pitchFamily="34" charset="0"/>
            </a:endParaRPr>
          </a:p>
        </p:txBody>
      </p:sp>
      <p:sp>
        <p:nvSpPr>
          <p:cNvPr id="13" name="Oval 12">
            <a:extLst>
              <a:ext uri="{FF2B5EF4-FFF2-40B4-BE49-F238E27FC236}">
                <a16:creationId xmlns:a16="http://schemas.microsoft.com/office/drawing/2014/main" id="{F12EDB5E-CEE2-A035-7F65-47A8C6C47FF5}"/>
              </a:ext>
            </a:extLst>
          </p:cNvPr>
          <p:cNvSpPr/>
          <p:nvPr/>
        </p:nvSpPr>
        <p:spPr>
          <a:xfrm>
            <a:off x="3518932" y="3607805"/>
            <a:ext cx="702285" cy="702285"/>
          </a:xfrm>
          <a:prstGeom prst="ellipse">
            <a:avLst/>
          </a:prstGeom>
        </p:spPr>
        <p:style>
          <a:lnRef idx="2">
            <a:schemeClr val="accent1">
              <a:shade val="80000"/>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pPr algn="ctr"/>
            <a:r>
              <a:rPr lang="en-US" sz="2800" b="1">
                <a:solidFill>
                  <a:schemeClr val="accent1"/>
                </a:solidFill>
              </a:rPr>
              <a:t>4</a:t>
            </a:r>
          </a:p>
        </p:txBody>
      </p:sp>
      <p:sp>
        <p:nvSpPr>
          <p:cNvPr id="14" name="Freeform: Shape 13">
            <a:extLst>
              <a:ext uri="{FF2B5EF4-FFF2-40B4-BE49-F238E27FC236}">
                <a16:creationId xmlns:a16="http://schemas.microsoft.com/office/drawing/2014/main" id="{F766D6C6-973A-F122-F409-1EDFE99B8A53}"/>
              </a:ext>
            </a:extLst>
          </p:cNvPr>
          <p:cNvSpPr/>
          <p:nvPr/>
        </p:nvSpPr>
        <p:spPr>
          <a:xfrm>
            <a:off x="3870075" y="4519726"/>
            <a:ext cx="5972999" cy="702286"/>
          </a:xfrm>
          <a:custGeom>
            <a:avLst/>
            <a:gdLst>
              <a:gd name="connsiteX0" fmla="*/ 0 w 5972999"/>
              <a:gd name="connsiteY0" fmla="*/ 0 h 702285"/>
              <a:gd name="connsiteX1" fmla="*/ 5621857 w 5972999"/>
              <a:gd name="connsiteY1" fmla="*/ 0 h 702285"/>
              <a:gd name="connsiteX2" fmla="*/ 5972999 w 5972999"/>
              <a:gd name="connsiteY2" fmla="*/ 351143 h 702285"/>
              <a:gd name="connsiteX3" fmla="*/ 5621857 w 5972999"/>
              <a:gd name="connsiteY3" fmla="*/ 702285 h 702285"/>
              <a:gd name="connsiteX4" fmla="*/ 0 w 5972999"/>
              <a:gd name="connsiteY4" fmla="*/ 702285 h 702285"/>
              <a:gd name="connsiteX5" fmla="*/ 0 w 5972999"/>
              <a:gd name="connsiteY5" fmla="*/ 0 h 70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2999" h="702285">
                <a:moveTo>
                  <a:pt x="5972999" y="702284"/>
                </a:moveTo>
                <a:lnTo>
                  <a:pt x="351142" y="702284"/>
                </a:lnTo>
                <a:lnTo>
                  <a:pt x="0" y="351142"/>
                </a:lnTo>
                <a:lnTo>
                  <a:pt x="351142" y="1"/>
                </a:lnTo>
                <a:lnTo>
                  <a:pt x="5972999" y="1"/>
                </a:lnTo>
                <a:lnTo>
                  <a:pt x="5972999" y="702284"/>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85259" tIns="106681" rIns="199136" bIns="106679" numCol="1" spcCol="1270" anchor="ctr" anchorCtr="0">
            <a:noAutofit/>
          </a:bodyPr>
          <a:lstStyle/>
          <a:p>
            <a:pPr marL="0" lvl="0" indent="0" algn="l" defTabSz="1244600">
              <a:lnSpc>
                <a:spcPct val="90000"/>
              </a:lnSpc>
              <a:spcBef>
                <a:spcPct val="0"/>
              </a:spcBef>
              <a:spcAft>
                <a:spcPct val="35000"/>
              </a:spcAft>
              <a:buNone/>
            </a:pPr>
            <a:r>
              <a:rPr kumimoji="0" lang="en-US" altLang="ko-KR" sz="2800" b="0" i="0" u="none" strike="noStrike" kern="1200" cap="none" spc="0" normalizeH="0" baseline="0" noProof="0">
                <a:ln>
                  <a:noFill/>
                </a:ln>
                <a:effectLst/>
                <a:uLnTx/>
                <a:uFillTx/>
                <a:latin typeface="Calibri Light" panose="020F0302020204030204" pitchFamily="34" charset="0"/>
                <a:ea typeface="Arial Unicode MS"/>
                <a:cs typeface="Calibri Light" panose="020F0302020204030204" pitchFamily="34" charset="0"/>
              </a:rPr>
              <a:t>EdTech p</a:t>
            </a:r>
            <a:r>
              <a:rPr kumimoji="0" lang="vi-VN" altLang="ko-KR" sz="2800" b="0" i="0" u="none" strike="noStrike" kern="1200" cap="none" spc="0" normalizeH="0" baseline="0" noProof="0">
                <a:ln>
                  <a:noFill/>
                </a:ln>
                <a:effectLst/>
                <a:uLnTx/>
                <a:uFillTx/>
                <a:latin typeface="Calibri Light" panose="020F0302020204030204" pitchFamily="34" charset="0"/>
                <a:ea typeface="Arial Unicode MS"/>
                <a:cs typeface="Calibri Light" panose="020F0302020204030204" pitchFamily="34" charset="0"/>
              </a:rPr>
              <a:t>roviders</a:t>
            </a:r>
            <a:endParaRPr kumimoji="0" lang="en-US" altLang="ko-KR" sz="2800" b="0" i="0" u="none" strike="noStrike" kern="1200" cap="none" spc="0" normalizeH="0" baseline="0" noProof="0">
              <a:ln>
                <a:noFill/>
              </a:ln>
              <a:effectLst/>
              <a:uLnTx/>
              <a:uFillTx/>
              <a:latin typeface="Calibri Light" panose="020F0302020204030204" pitchFamily="34" charset="0"/>
              <a:ea typeface="Arial Unicode MS"/>
              <a:cs typeface="Calibri Light" panose="020F0302020204030204" pitchFamily="34" charset="0"/>
            </a:endParaRPr>
          </a:p>
        </p:txBody>
      </p:sp>
      <p:sp>
        <p:nvSpPr>
          <p:cNvPr id="15" name="Oval 14">
            <a:extLst>
              <a:ext uri="{FF2B5EF4-FFF2-40B4-BE49-F238E27FC236}">
                <a16:creationId xmlns:a16="http://schemas.microsoft.com/office/drawing/2014/main" id="{A9952673-64A8-6135-5B94-B542702A6440}"/>
              </a:ext>
            </a:extLst>
          </p:cNvPr>
          <p:cNvSpPr/>
          <p:nvPr/>
        </p:nvSpPr>
        <p:spPr>
          <a:xfrm>
            <a:off x="3518932" y="4519727"/>
            <a:ext cx="702285" cy="702285"/>
          </a:xfrm>
          <a:prstGeom prst="ellipse">
            <a:avLst/>
          </a:prstGeom>
        </p:spPr>
        <p:style>
          <a:lnRef idx="2">
            <a:schemeClr val="accent1">
              <a:shade val="80000"/>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pPr algn="ctr"/>
            <a:r>
              <a:rPr lang="en-US" sz="2800" b="1">
                <a:solidFill>
                  <a:schemeClr val="accent1"/>
                </a:solidFill>
              </a:rPr>
              <a:t>5</a:t>
            </a:r>
          </a:p>
        </p:txBody>
      </p:sp>
      <p:sp>
        <p:nvSpPr>
          <p:cNvPr id="4" name="Footer Placeholder 3">
            <a:extLst>
              <a:ext uri="{FF2B5EF4-FFF2-40B4-BE49-F238E27FC236}">
                <a16:creationId xmlns:a16="http://schemas.microsoft.com/office/drawing/2014/main" id="{F0DF0F71-471D-8292-5AA5-0F1ED27621CF}"/>
              </a:ext>
            </a:extLst>
          </p:cNvPr>
          <p:cNvSpPr>
            <a:spLocks noGrp="1"/>
          </p:cNvSpPr>
          <p:nvPr>
            <p:ph type="ftr" sz="quarter" idx="11"/>
          </p:nvPr>
        </p:nvSpPr>
        <p:spPr>
          <a:xfrm>
            <a:off x="4212221" y="6176279"/>
            <a:ext cx="4512346" cy="365125"/>
          </a:xfrm>
        </p:spPr>
        <p:txBody>
          <a:bodyPr/>
          <a:lstStyle/>
          <a:p>
            <a:endParaRPr lang="en-US"/>
          </a:p>
        </p:txBody>
      </p:sp>
    </p:spTree>
    <p:extLst>
      <p:ext uri="{BB962C8B-B14F-4D97-AF65-F5344CB8AC3E}">
        <p14:creationId xmlns:p14="http://schemas.microsoft.com/office/powerpoint/2010/main" val="20195825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61214" y="128454"/>
            <a:ext cx="6615795" cy="642938"/>
          </a:xfrm>
        </p:spPr>
        <p:txBody>
          <a:bodyPr>
            <a:normAutofit/>
          </a:bodyPr>
          <a:lstStyle/>
          <a:p>
            <a:pPr algn="ctr"/>
            <a:r>
              <a:rPr lang="en-US" sz="3600" dirty="0">
                <a:latin typeface="+mn-lt"/>
              </a:rPr>
              <a:t>EdTech landscape </a:t>
            </a:r>
            <a:r>
              <a:rPr lang="en-US" sz="3600" dirty="0">
                <a:solidFill>
                  <a:schemeClr val="accent1">
                    <a:lumMod val="75000"/>
                  </a:schemeClr>
                </a:solidFill>
                <a:latin typeface="+mn-lt"/>
              </a:rPr>
              <a:t>Vietnam 2022</a:t>
            </a:r>
          </a:p>
        </p:txBody>
      </p:sp>
      <p:sp>
        <p:nvSpPr>
          <p:cNvPr id="11" name="Rectangle 10"/>
          <p:cNvSpPr/>
          <p:nvPr/>
        </p:nvSpPr>
        <p:spPr>
          <a:xfrm>
            <a:off x="510852" y="1108944"/>
            <a:ext cx="3139748" cy="2207172"/>
          </a:xfrm>
          <a:prstGeom prst="rect">
            <a:avLst/>
          </a:prstGeom>
          <a:noFill/>
          <a:ln>
            <a:solidFill>
              <a:srgbClr val="FE8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495086" y="793633"/>
            <a:ext cx="3547241" cy="369332"/>
          </a:xfrm>
          <a:prstGeom prst="rect">
            <a:avLst/>
          </a:prstGeom>
          <a:noFill/>
        </p:spPr>
        <p:txBody>
          <a:bodyPr wrap="square" rtlCol="0">
            <a:spAutoFit/>
          </a:bodyPr>
          <a:lstStyle/>
          <a:p>
            <a:r>
              <a:rPr lang="en-US" b="1" dirty="0">
                <a:solidFill>
                  <a:srgbClr val="FAA040"/>
                </a:solidFill>
              </a:rPr>
              <a:t>Kids – Early Childhood Education</a:t>
            </a:r>
          </a:p>
        </p:txBody>
      </p:sp>
      <p:sp>
        <p:nvSpPr>
          <p:cNvPr id="13" name="Rectangle 12"/>
          <p:cNvSpPr/>
          <p:nvPr/>
        </p:nvSpPr>
        <p:spPr>
          <a:xfrm>
            <a:off x="7688113" y="1108944"/>
            <a:ext cx="3936124" cy="2207172"/>
          </a:xfrm>
          <a:prstGeom prst="rect">
            <a:avLst/>
          </a:prstGeom>
          <a:noFill/>
          <a:ln>
            <a:solidFill>
              <a:srgbClr val="FE8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635601" y="793633"/>
            <a:ext cx="3547241" cy="369332"/>
          </a:xfrm>
          <a:prstGeom prst="rect">
            <a:avLst/>
          </a:prstGeom>
          <a:noFill/>
        </p:spPr>
        <p:txBody>
          <a:bodyPr wrap="square" rtlCol="0">
            <a:spAutoFit/>
          </a:bodyPr>
          <a:lstStyle/>
          <a:p>
            <a:r>
              <a:rPr lang="en-US" b="1" dirty="0">
                <a:solidFill>
                  <a:srgbClr val="FE8301"/>
                </a:solidFill>
              </a:rPr>
              <a:t>Students &amp; Workforce</a:t>
            </a:r>
          </a:p>
        </p:txBody>
      </p:sp>
      <p:sp>
        <p:nvSpPr>
          <p:cNvPr id="15" name="Rectangle 14"/>
          <p:cNvSpPr/>
          <p:nvPr/>
        </p:nvSpPr>
        <p:spPr>
          <a:xfrm>
            <a:off x="7294823" y="3741782"/>
            <a:ext cx="4313648" cy="2207172"/>
          </a:xfrm>
          <a:prstGeom prst="rect">
            <a:avLst/>
          </a:prstGeom>
          <a:noFill/>
          <a:ln>
            <a:solidFill>
              <a:srgbClr val="FE8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16" name="TextBox 15"/>
          <p:cNvSpPr txBox="1"/>
          <p:nvPr/>
        </p:nvSpPr>
        <p:spPr>
          <a:xfrm>
            <a:off x="7262946" y="3419404"/>
            <a:ext cx="3195895" cy="369332"/>
          </a:xfrm>
          <a:prstGeom prst="rect">
            <a:avLst/>
          </a:prstGeom>
          <a:noFill/>
        </p:spPr>
        <p:txBody>
          <a:bodyPr wrap="square" rtlCol="0">
            <a:spAutoFit/>
          </a:bodyPr>
          <a:lstStyle/>
          <a:p>
            <a:r>
              <a:rPr lang="en-US" b="1" dirty="0">
                <a:solidFill>
                  <a:srgbClr val="FE8301"/>
                </a:solidFill>
              </a:rPr>
              <a:t>Mentor &amp; Venture &amp; Agency</a:t>
            </a:r>
          </a:p>
        </p:txBody>
      </p:sp>
      <p:pic>
        <p:nvPicPr>
          <p:cNvPr id="31754" name="Picture 10" descr="Kết quả hình ảnh cho touchenglish logo"/>
          <p:cNvPicPr>
            <a:picLocks noChangeAspect="1" noChangeArrowheads="1"/>
          </p:cNvPicPr>
          <p:nvPr/>
        </p:nvPicPr>
        <p:blipFill>
          <a:blip r:embed="rId3"/>
          <a:srcRect/>
          <a:stretch>
            <a:fillRect/>
          </a:stretch>
        </p:blipFill>
        <p:spPr bwMode="auto">
          <a:xfrm>
            <a:off x="1665446" y="2889667"/>
            <a:ext cx="1110075" cy="241838"/>
          </a:xfrm>
          <a:prstGeom prst="rect">
            <a:avLst/>
          </a:prstGeom>
          <a:noFill/>
        </p:spPr>
      </p:pic>
      <p:pic>
        <p:nvPicPr>
          <p:cNvPr id="31756" name="Picture 12" descr="Kết quả hình ảnh cho monkey junior logo"/>
          <p:cNvPicPr>
            <a:picLocks noChangeAspect="1" noChangeArrowheads="1"/>
          </p:cNvPicPr>
          <p:nvPr/>
        </p:nvPicPr>
        <p:blipFill>
          <a:blip r:embed="rId4"/>
          <a:srcRect/>
          <a:stretch>
            <a:fillRect/>
          </a:stretch>
        </p:blipFill>
        <p:spPr bwMode="auto">
          <a:xfrm>
            <a:off x="728743" y="1897946"/>
            <a:ext cx="1435380" cy="302722"/>
          </a:xfrm>
          <a:prstGeom prst="rect">
            <a:avLst/>
          </a:prstGeom>
          <a:noFill/>
        </p:spPr>
      </p:pic>
      <p:pic>
        <p:nvPicPr>
          <p:cNvPr id="31766" name="Picture 22" descr="prev"/>
          <p:cNvPicPr>
            <a:picLocks noChangeAspect="1" noChangeArrowheads="1"/>
          </p:cNvPicPr>
          <p:nvPr/>
        </p:nvPicPr>
        <p:blipFill>
          <a:blip r:embed="rId5"/>
          <a:srcRect/>
          <a:stretch>
            <a:fillRect/>
          </a:stretch>
        </p:blipFill>
        <p:spPr bwMode="auto">
          <a:xfrm>
            <a:off x="2988049" y="1338235"/>
            <a:ext cx="489527" cy="352748"/>
          </a:xfrm>
          <a:prstGeom prst="rect">
            <a:avLst/>
          </a:prstGeom>
          <a:noFill/>
        </p:spPr>
      </p:pic>
      <p:pic>
        <p:nvPicPr>
          <p:cNvPr id="31768" name="Picture 24" descr="Kỹ năng thoát hiểm cho bé"/>
          <p:cNvPicPr>
            <a:picLocks noChangeAspect="1" noChangeArrowheads="1"/>
          </p:cNvPicPr>
          <p:nvPr/>
        </p:nvPicPr>
        <p:blipFill>
          <a:blip r:embed="rId6"/>
          <a:srcRect/>
          <a:stretch>
            <a:fillRect/>
          </a:stretch>
        </p:blipFill>
        <p:spPr bwMode="auto">
          <a:xfrm>
            <a:off x="642597" y="2809573"/>
            <a:ext cx="902945" cy="302722"/>
          </a:xfrm>
          <a:prstGeom prst="rect">
            <a:avLst/>
          </a:prstGeom>
          <a:noFill/>
        </p:spPr>
      </p:pic>
      <p:pic>
        <p:nvPicPr>
          <p:cNvPr id="31780" name="Picture 36" descr="=Học viện online Unica – Học từ chuyên gia"/>
          <p:cNvPicPr>
            <a:picLocks noChangeAspect="1" noChangeArrowheads="1"/>
          </p:cNvPicPr>
          <p:nvPr/>
        </p:nvPicPr>
        <p:blipFill>
          <a:blip r:embed="rId7" cstate="print"/>
          <a:srcRect/>
          <a:stretch>
            <a:fillRect/>
          </a:stretch>
        </p:blipFill>
        <p:spPr bwMode="auto">
          <a:xfrm>
            <a:off x="8850312" y="1336215"/>
            <a:ext cx="1132377" cy="314550"/>
          </a:xfrm>
          <a:prstGeom prst="rect">
            <a:avLst/>
          </a:prstGeom>
          <a:noFill/>
        </p:spPr>
      </p:pic>
      <p:pic>
        <p:nvPicPr>
          <p:cNvPr id="31805" name="Picture 61" descr="Kết quả hình ảnh cho leerit logo"/>
          <p:cNvPicPr>
            <a:picLocks noChangeAspect="1" noChangeArrowheads="1"/>
          </p:cNvPicPr>
          <p:nvPr/>
        </p:nvPicPr>
        <p:blipFill>
          <a:blip r:embed="rId8"/>
          <a:srcRect/>
          <a:stretch>
            <a:fillRect/>
          </a:stretch>
        </p:blipFill>
        <p:spPr bwMode="auto">
          <a:xfrm>
            <a:off x="760782" y="4980744"/>
            <a:ext cx="457200" cy="200025"/>
          </a:xfrm>
          <a:prstGeom prst="rect">
            <a:avLst/>
          </a:prstGeom>
          <a:noFill/>
        </p:spPr>
      </p:pic>
      <p:pic>
        <p:nvPicPr>
          <p:cNvPr id="31807" name="Picture 63" descr="Kết quả hình ảnh cho tienganh123 logo"/>
          <p:cNvPicPr>
            <a:picLocks noChangeAspect="1" noChangeArrowheads="1"/>
          </p:cNvPicPr>
          <p:nvPr/>
        </p:nvPicPr>
        <p:blipFill>
          <a:blip r:embed="rId9" cstate="print"/>
          <a:srcRect/>
          <a:stretch>
            <a:fillRect/>
          </a:stretch>
        </p:blipFill>
        <p:spPr bwMode="auto">
          <a:xfrm>
            <a:off x="683691" y="5423536"/>
            <a:ext cx="1042662" cy="262934"/>
          </a:xfrm>
          <a:prstGeom prst="rect">
            <a:avLst/>
          </a:prstGeom>
          <a:noFill/>
        </p:spPr>
      </p:pic>
      <p:pic>
        <p:nvPicPr>
          <p:cNvPr id="31813" name="Picture 69" descr="Kết quả hình ảnh cho cyberagent logo"/>
          <p:cNvPicPr>
            <a:picLocks noChangeAspect="1" noChangeArrowheads="1"/>
          </p:cNvPicPr>
          <p:nvPr/>
        </p:nvPicPr>
        <p:blipFill>
          <a:blip r:embed="rId10" cstate="print"/>
          <a:srcRect/>
          <a:stretch>
            <a:fillRect/>
          </a:stretch>
        </p:blipFill>
        <p:spPr bwMode="auto">
          <a:xfrm>
            <a:off x="8980259" y="4443597"/>
            <a:ext cx="1135117" cy="402967"/>
          </a:xfrm>
          <a:prstGeom prst="rect">
            <a:avLst/>
          </a:prstGeom>
          <a:noFill/>
        </p:spPr>
      </p:pic>
      <p:pic>
        <p:nvPicPr>
          <p:cNvPr id="31827" name="Picture 83"/>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9465397" y="5370561"/>
            <a:ext cx="826264" cy="413132"/>
          </a:xfrm>
          <a:prstGeom prst="rect">
            <a:avLst/>
          </a:prstGeom>
          <a:noFill/>
          <a:ln w="9525">
            <a:noFill/>
            <a:miter lim="800000"/>
            <a:headEnd/>
            <a:tailEnd/>
          </a:ln>
          <a:effectLst/>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63904" y="4519697"/>
            <a:ext cx="405121" cy="413333"/>
          </a:xfrm>
          <a:prstGeom prst="rect">
            <a:avLst/>
          </a:prstGeom>
        </p:spPr>
      </p:pic>
      <p:sp>
        <p:nvSpPr>
          <p:cNvPr id="57" name="TextBox 56"/>
          <p:cNvSpPr txBox="1"/>
          <p:nvPr/>
        </p:nvSpPr>
        <p:spPr>
          <a:xfrm>
            <a:off x="3825639" y="3419404"/>
            <a:ext cx="1914562" cy="369332"/>
          </a:xfrm>
          <a:prstGeom prst="rect">
            <a:avLst/>
          </a:prstGeom>
          <a:noFill/>
        </p:spPr>
        <p:txBody>
          <a:bodyPr wrap="square" rtlCol="0">
            <a:spAutoFit/>
          </a:bodyPr>
          <a:lstStyle/>
          <a:p>
            <a:r>
              <a:rPr lang="en-US" b="1" dirty="0">
                <a:solidFill>
                  <a:srgbClr val="FE8301"/>
                </a:solidFill>
              </a:rPr>
              <a:t>For enterprise</a:t>
            </a:r>
          </a:p>
        </p:txBody>
      </p:sp>
      <p:pic>
        <p:nvPicPr>
          <p:cNvPr id="20481" name="Picture 1"/>
          <p:cNvPicPr>
            <a:picLocks noChangeAspect="1" noChangeArrowheads="1"/>
          </p:cNvPicPr>
          <p:nvPr/>
        </p:nvPicPr>
        <p:blipFill>
          <a:blip r:embed="rId13" cstate="print"/>
          <a:srcRect/>
          <a:stretch>
            <a:fillRect/>
          </a:stretch>
        </p:blipFill>
        <p:spPr bwMode="auto">
          <a:xfrm>
            <a:off x="5662146" y="4815676"/>
            <a:ext cx="434170" cy="434170"/>
          </a:xfrm>
          <a:prstGeom prst="rect">
            <a:avLst/>
          </a:prstGeom>
          <a:noFill/>
          <a:ln w="9525">
            <a:noFill/>
            <a:miter lim="800000"/>
            <a:headEnd/>
            <a:tailEnd/>
          </a:ln>
          <a:effectLst/>
        </p:spPr>
      </p:pic>
      <p:pic>
        <p:nvPicPr>
          <p:cNvPr id="20482" name="Picture 2"/>
          <p:cNvPicPr>
            <a:picLocks noChangeAspect="1" noChangeArrowheads="1"/>
          </p:cNvPicPr>
          <p:nvPr/>
        </p:nvPicPr>
        <p:blipFill>
          <a:blip r:embed="rId14"/>
          <a:srcRect/>
          <a:stretch>
            <a:fillRect/>
          </a:stretch>
        </p:blipFill>
        <p:spPr bwMode="auto">
          <a:xfrm>
            <a:off x="5567515" y="5306416"/>
            <a:ext cx="658453" cy="379579"/>
          </a:xfrm>
          <a:prstGeom prst="rect">
            <a:avLst/>
          </a:prstGeom>
          <a:noFill/>
          <a:ln w="9525">
            <a:noFill/>
            <a:miter lim="800000"/>
            <a:headEnd/>
            <a:tailEnd/>
          </a:ln>
          <a:effectLst/>
        </p:spPr>
      </p:pic>
      <p:pic>
        <p:nvPicPr>
          <p:cNvPr id="20483" name="Picture 3"/>
          <p:cNvPicPr>
            <a:picLocks noChangeAspect="1" noChangeArrowheads="1"/>
          </p:cNvPicPr>
          <p:nvPr/>
        </p:nvPicPr>
        <p:blipFill>
          <a:blip r:embed="rId15" cstate="print"/>
          <a:srcRect/>
          <a:stretch>
            <a:fillRect/>
          </a:stretch>
        </p:blipFill>
        <p:spPr bwMode="auto">
          <a:xfrm>
            <a:off x="6368906" y="4828255"/>
            <a:ext cx="367544" cy="389461"/>
          </a:xfrm>
          <a:prstGeom prst="rect">
            <a:avLst/>
          </a:prstGeom>
          <a:noFill/>
          <a:ln w="9525">
            <a:noFill/>
            <a:miter lim="800000"/>
            <a:headEnd/>
            <a:tailEnd/>
          </a:ln>
          <a:effectLst/>
        </p:spPr>
      </p:pic>
      <p:pic>
        <p:nvPicPr>
          <p:cNvPr id="5125"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84925" y="2050148"/>
            <a:ext cx="988983" cy="27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43926" y="5311052"/>
            <a:ext cx="1820315" cy="54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descr="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6412" y="3951140"/>
            <a:ext cx="1374382" cy="327234"/>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81529" y="5014024"/>
            <a:ext cx="1023937"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370591" y="4466091"/>
            <a:ext cx="1000942" cy="475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043629" y="3836946"/>
            <a:ext cx="390276" cy="516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5" name="Picture 1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931446" y="4963779"/>
            <a:ext cx="979282" cy="36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9" name="Picture 19"/>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212791" y="4971819"/>
            <a:ext cx="1070630" cy="32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0" name="Picture 20"/>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187524" y="4598170"/>
            <a:ext cx="542686" cy="26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8" name="Picture 38" descr="Không có văn bản thay thế tự động nào."/>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3370" y="2355298"/>
            <a:ext cx="301505" cy="301505"/>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p:cNvSpPr/>
          <p:nvPr/>
        </p:nvSpPr>
        <p:spPr>
          <a:xfrm>
            <a:off x="511895" y="3741782"/>
            <a:ext cx="3134657" cy="2207172"/>
          </a:xfrm>
          <a:prstGeom prst="rect">
            <a:avLst/>
          </a:prstGeom>
          <a:noFill/>
          <a:ln>
            <a:solidFill>
              <a:srgbClr val="FE8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p:cNvSpPr txBox="1"/>
          <p:nvPr/>
        </p:nvSpPr>
        <p:spPr>
          <a:xfrm>
            <a:off x="517358" y="3419404"/>
            <a:ext cx="1689840" cy="369332"/>
          </a:xfrm>
          <a:prstGeom prst="rect">
            <a:avLst/>
          </a:prstGeom>
          <a:noFill/>
        </p:spPr>
        <p:txBody>
          <a:bodyPr wrap="square" rtlCol="0">
            <a:spAutoFit/>
          </a:bodyPr>
          <a:lstStyle/>
          <a:p>
            <a:r>
              <a:rPr lang="en-US" b="1" dirty="0">
                <a:solidFill>
                  <a:srgbClr val="FE8301"/>
                </a:solidFill>
              </a:rPr>
              <a:t>Language</a:t>
            </a:r>
          </a:p>
        </p:txBody>
      </p:sp>
      <p:pic>
        <p:nvPicPr>
          <p:cNvPr id="5162" name="Picture 4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204337" y="2470078"/>
            <a:ext cx="1087324" cy="3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65" name="Picture 45" descr="alada.vn"/>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915967" y="2450501"/>
            <a:ext cx="1054730" cy="304835"/>
          </a:xfrm>
          <a:prstGeom prst="rect">
            <a:avLst/>
          </a:prstGeom>
          <a:noFill/>
          <a:extLst>
            <a:ext uri="{909E8E84-426E-40DD-AFC4-6F175D3DCCD1}">
              <a14:hiddenFill xmlns:a14="http://schemas.microsoft.com/office/drawing/2010/main">
                <a:solidFill>
                  <a:srgbClr val="FFFFFF"/>
                </a:solidFill>
              </a14:hiddenFill>
            </a:ext>
          </a:extLst>
        </p:spPr>
      </p:pic>
      <p:pic>
        <p:nvPicPr>
          <p:cNvPr id="5173" name="Picture 53" descr="logo azabook"/>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887338" y="1993765"/>
            <a:ext cx="1434990" cy="370320"/>
          </a:xfrm>
          <a:prstGeom prst="rect">
            <a:avLst/>
          </a:prstGeom>
          <a:noFill/>
          <a:extLst>
            <a:ext uri="{909E8E84-426E-40DD-AFC4-6F175D3DCCD1}">
              <a14:hiddenFill xmlns:a14="http://schemas.microsoft.com/office/drawing/2010/main">
                <a:solidFill>
                  <a:srgbClr val="FFFFFF"/>
                </a:solidFill>
              </a14:hiddenFill>
            </a:ext>
          </a:extLst>
        </p:spPr>
      </p:pic>
      <p:pic>
        <p:nvPicPr>
          <p:cNvPr id="5176" name="Picture 56" descr="http://akira.edu.vn/hoc-tieng-nhat-online/wp-content/themes/truereview/trang_chu/images/logo-150x75.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819742" y="3864461"/>
            <a:ext cx="711516" cy="3557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671595" y="4441428"/>
            <a:ext cx="878034" cy="228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1">
            <a:clrChange>
              <a:clrFrom>
                <a:srgbClr val="FFFFFF"/>
              </a:clrFrom>
              <a:clrTo>
                <a:srgbClr val="FFFFFF">
                  <a:alpha val="0"/>
                </a:srgbClr>
              </a:clrTo>
            </a:clrChange>
          </a:blip>
          <a:stretch>
            <a:fillRect/>
          </a:stretch>
        </p:blipFill>
        <p:spPr>
          <a:xfrm>
            <a:off x="1937921" y="1339500"/>
            <a:ext cx="888024" cy="354212"/>
          </a:xfrm>
          <a:prstGeom prst="rect">
            <a:avLst/>
          </a:prstGeom>
        </p:spPr>
      </p:pic>
      <p:pic>
        <p:nvPicPr>
          <p:cNvPr id="19468" name="Picture 12" descr="KhÃ´ng cÃ³ vÄn báº£n thay tháº¿ tá»± Äá»ng nÃ o."/>
          <p:cNvPicPr>
            <a:picLocks noChangeAspect="1" noChangeArrowheads="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077" y="1241755"/>
            <a:ext cx="431823" cy="431823"/>
          </a:xfrm>
          <a:prstGeom prst="rect">
            <a:avLst/>
          </a:prstGeom>
          <a:noFill/>
          <a:extLst>
            <a:ext uri="{909E8E84-426E-40DD-AFC4-6F175D3DCCD1}">
              <a14:hiddenFill xmlns:a14="http://schemas.microsoft.com/office/drawing/2010/main">
                <a:solidFill>
                  <a:srgbClr val="FFFFFF"/>
                </a:solidFill>
              </a14:hiddenFill>
            </a:ext>
          </a:extLst>
        </p:spPr>
      </p:pic>
      <p:pic>
        <p:nvPicPr>
          <p:cNvPr id="19480" name="Picture 24" descr="dungmori logo"/>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812111" y="4430776"/>
            <a:ext cx="707030" cy="2828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34">
            <a:clrChange>
              <a:clrFrom>
                <a:srgbClr val="FFFFFF"/>
              </a:clrFrom>
              <a:clrTo>
                <a:srgbClr val="FFFFFF">
                  <a:alpha val="0"/>
                </a:srgbClr>
              </a:clrTo>
            </a:clrChange>
          </a:blip>
          <a:stretch>
            <a:fillRect/>
          </a:stretch>
        </p:blipFill>
        <p:spPr>
          <a:xfrm>
            <a:off x="3909414" y="5170580"/>
            <a:ext cx="664169" cy="300624"/>
          </a:xfrm>
          <a:prstGeom prst="rect">
            <a:avLst/>
          </a:prstGeom>
        </p:spPr>
      </p:pic>
      <p:pic>
        <p:nvPicPr>
          <p:cNvPr id="19490" name="Picture 34" descr="Wikilady"/>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224215" y="1929161"/>
            <a:ext cx="786360" cy="418276"/>
          </a:xfrm>
          <a:prstGeom prst="rect">
            <a:avLst/>
          </a:prstGeom>
          <a:noFill/>
          <a:extLst>
            <a:ext uri="{909E8E84-426E-40DD-AFC4-6F175D3DCCD1}">
              <a14:hiddenFill xmlns:a14="http://schemas.microsoft.com/office/drawing/2010/main">
                <a:solidFill>
                  <a:srgbClr val="FFFFFF"/>
                </a:solidFill>
              </a14:hiddenFill>
            </a:ext>
          </a:extLst>
        </p:spPr>
      </p:pic>
      <p:sp>
        <p:nvSpPr>
          <p:cNvPr id="117" name="Rectangle 116">
            <a:extLst>
              <a:ext uri="{FF2B5EF4-FFF2-40B4-BE49-F238E27FC236}">
                <a16:creationId xmlns:a16="http://schemas.microsoft.com/office/drawing/2014/main" id="{AC843789-604B-4AF4-9BBF-496DA971B2FD}"/>
              </a:ext>
            </a:extLst>
          </p:cNvPr>
          <p:cNvSpPr/>
          <p:nvPr/>
        </p:nvSpPr>
        <p:spPr>
          <a:xfrm>
            <a:off x="3887378" y="1108944"/>
            <a:ext cx="3563956" cy="2207172"/>
          </a:xfrm>
          <a:prstGeom prst="rect">
            <a:avLst/>
          </a:prstGeom>
          <a:noFill/>
          <a:ln>
            <a:solidFill>
              <a:srgbClr val="FE8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a:extLst>
              <a:ext uri="{FF2B5EF4-FFF2-40B4-BE49-F238E27FC236}">
                <a16:creationId xmlns:a16="http://schemas.microsoft.com/office/drawing/2014/main" id="{9A250277-38B8-4F9C-81DC-227E50CA03B6}"/>
              </a:ext>
            </a:extLst>
          </p:cNvPr>
          <p:cNvSpPr txBox="1"/>
          <p:nvPr/>
        </p:nvSpPr>
        <p:spPr>
          <a:xfrm>
            <a:off x="3880900" y="793633"/>
            <a:ext cx="1859301" cy="369332"/>
          </a:xfrm>
          <a:prstGeom prst="rect">
            <a:avLst/>
          </a:prstGeom>
          <a:noFill/>
        </p:spPr>
        <p:txBody>
          <a:bodyPr wrap="square" rtlCol="0">
            <a:spAutoFit/>
          </a:bodyPr>
          <a:lstStyle/>
          <a:p>
            <a:r>
              <a:rPr lang="en-US" b="1" dirty="0">
                <a:solidFill>
                  <a:srgbClr val="FAA040"/>
                </a:solidFill>
              </a:rPr>
              <a:t>K12</a:t>
            </a:r>
          </a:p>
        </p:txBody>
      </p:sp>
      <p:sp>
        <p:nvSpPr>
          <p:cNvPr id="24" name="TextBox 23">
            <a:extLst>
              <a:ext uri="{FF2B5EF4-FFF2-40B4-BE49-F238E27FC236}">
                <a16:creationId xmlns:a16="http://schemas.microsoft.com/office/drawing/2014/main" id="{787C5360-6078-4EA8-AE57-EA8467079602}"/>
              </a:ext>
            </a:extLst>
          </p:cNvPr>
          <p:cNvSpPr txBox="1"/>
          <p:nvPr/>
        </p:nvSpPr>
        <p:spPr>
          <a:xfrm>
            <a:off x="2856485" y="2555509"/>
            <a:ext cx="363502" cy="646331"/>
          </a:xfrm>
          <a:prstGeom prst="rect">
            <a:avLst/>
          </a:prstGeom>
          <a:noFill/>
        </p:spPr>
        <p:txBody>
          <a:bodyPr wrap="square" rtlCol="0">
            <a:spAutoFit/>
          </a:bodyPr>
          <a:lstStyle/>
          <a:p>
            <a:r>
              <a:rPr lang="en-US" sz="3600" dirty="0">
                <a:solidFill>
                  <a:srgbClr val="FE8301"/>
                </a:solidFill>
              </a:rPr>
              <a:t>…</a:t>
            </a:r>
          </a:p>
        </p:txBody>
      </p:sp>
      <p:pic>
        <p:nvPicPr>
          <p:cNvPr id="29" name="Graphic 28">
            <a:extLst>
              <a:ext uri="{FF2B5EF4-FFF2-40B4-BE49-F238E27FC236}">
                <a16:creationId xmlns:a16="http://schemas.microsoft.com/office/drawing/2014/main" id="{A14B91F6-C6DC-4C90-9C07-232B0150DC73}"/>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379563" y="1926312"/>
            <a:ext cx="1054012" cy="254417"/>
          </a:xfrm>
          <a:prstGeom prst="rect">
            <a:avLst/>
          </a:prstGeom>
        </p:spPr>
      </p:pic>
      <p:sp>
        <p:nvSpPr>
          <p:cNvPr id="124" name="TextBox 123">
            <a:extLst>
              <a:ext uri="{FF2B5EF4-FFF2-40B4-BE49-F238E27FC236}">
                <a16:creationId xmlns:a16="http://schemas.microsoft.com/office/drawing/2014/main" id="{871C1EDB-A883-41E1-A481-CA9ED282979F}"/>
              </a:ext>
            </a:extLst>
          </p:cNvPr>
          <p:cNvSpPr txBox="1"/>
          <p:nvPr/>
        </p:nvSpPr>
        <p:spPr>
          <a:xfrm>
            <a:off x="1046180" y="1342256"/>
            <a:ext cx="1033365" cy="400110"/>
          </a:xfrm>
          <a:prstGeom prst="rect">
            <a:avLst/>
          </a:prstGeom>
          <a:noFill/>
        </p:spPr>
        <p:txBody>
          <a:bodyPr wrap="square" rtlCol="0">
            <a:spAutoFit/>
          </a:bodyPr>
          <a:lstStyle/>
          <a:p>
            <a:r>
              <a:rPr lang="en-US" sz="2000" b="1" dirty="0">
                <a:solidFill>
                  <a:srgbClr val="ED7D31"/>
                </a:solidFill>
              </a:rPr>
              <a:t>sunbot</a:t>
            </a:r>
          </a:p>
        </p:txBody>
      </p:sp>
      <p:pic>
        <p:nvPicPr>
          <p:cNvPr id="2054" name="Picture 6" descr="Kết quả hình ảnh cho kynakid">
            <a:extLst>
              <a:ext uri="{FF2B5EF4-FFF2-40B4-BE49-F238E27FC236}">
                <a16:creationId xmlns:a16="http://schemas.microsoft.com/office/drawing/2014/main" id="{8FA8C4C8-B543-4577-AB59-DD726C3C1655}"/>
              </a:ext>
            </a:extLst>
          </p:cNvPr>
          <p:cNvPicPr>
            <a:picLocks noChangeAspect="1" noChangeArrowheads="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6286" y="2361116"/>
            <a:ext cx="1089136" cy="297037"/>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44" descr="Viettel Study">
            <a:extLst>
              <a:ext uri="{FF2B5EF4-FFF2-40B4-BE49-F238E27FC236}">
                <a16:creationId xmlns:a16="http://schemas.microsoft.com/office/drawing/2014/main" id="{E62CDCBD-F129-4F2A-8352-7BC8090C9A39}"/>
              </a:ext>
            </a:extLst>
          </p:cNvPr>
          <p:cNvPicPr>
            <a:picLocks noChangeAspect="1" noChangeArrowheads="1"/>
          </p:cNvPicPr>
          <p:nvPr/>
        </p:nvPicPr>
        <p:blipFill>
          <a:blip r:embed="rId39">
            <a:clrChange>
              <a:clrFrom>
                <a:srgbClr val="FFFFFF"/>
              </a:clrFrom>
              <a:clrTo>
                <a:srgbClr val="FFFFFF">
                  <a:alpha val="0"/>
                </a:srgbClr>
              </a:clrTo>
            </a:clrChange>
          </a:blip>
          <a:srcRect/>
          <a:stretch>
            <a:fillRect/>
          </a:stretch>
        </p:blipFill>
        <p:spPr bwMode="auto">
          <a:xfrm>
            <a:off x="4967561" y="2165162"/>
            <a:ext cx="832812" cy="832812"/>
          </a:xfrm>
          <a:prstGeom prst="rect">
            <a:avLst/>
          </a:prstGeom>
          <a:noFill/>
        </p:spPr>
      </p:pic>
      <p:pic>
        <p:nvPicPr>
          <p:cNvPr id="127" name="Picture 50" descr="Kết quả hình ảnh cho tuyensinh247 logo">
            <a:extLst>
              <a:ext uri="{FF2B5EF4-FFF2-40B4-BE49-F238E27FC236}">
                <a16:creationId xmlns:a16="http://schemas.microsoft.com/office/drawing/2014/main" id="{0C595CAA-7907-4B98-A354-E0DFC1342803}"/>
              </a:ext>
            </a:extLst>
          </p:cNvPr>
          <p:cNvPicPr>
            <a:picLocks noChangeAspect="1" noChangeArrowheads="1"/>
          </p:cNvPicPr>
          <p:nvPr/>
        </p:nvPicPr>
        <p:blipFill>
          <a:blip r:embed="rId40">
            <a:clrChange>
              <a:clrFrom>
                <a:srgbClr val="FFFFFF"/>
              </a:clrFrom>
              <a:clrTo>
                <a:srgbClr val="FFFFFF">
                  <a:alpha val="0"/>
                </a:srgbClr>
              </a:clrTo>
            </a:clrChange>
          </a:blip>
          <a:srcRect/>
          <a:stretch>
            <a:fillRect/>
          </a:stretch>
        </p:blipFill>
        <p:spPr bwMode="auto">
          <a:xfrm>
            <a:off x="4808631" y="1910980"/>
            <a:ext cx="765494" cy="232382"/>
          </a:xfrm>
          <a:prstGeom prst="rect">
            <a:avLst/>
          </a:prstGeom>
          <a:noFill/>
        </p:spPr>
      </p:pic>
      <p:pic>
        <p:nvPicPr>
          <p:cNvPr id="129" name="Picture 24" descr="hoc247.vn">
            <a:extLst>
              <a:ext uri="{FF2B5EF4-FFF2-40B4-BE49-F238E27FC236}">
                <a16:creationId xmlns:a16="http://schemas.microsoft.com/office/drawing/2014/main" id="{FBD6C7C2-D420-455E-8419-CCE4B7E13E97}"/>
              </a:ext>
            </a:extLst>
          </p:cNvPr>
          <p:cNvPicPr>
            <a:picLocks noChangeAspect="1" noChangeArrowheads="1"/>
          </p:cNvPicPr>
          <p:nvPr/>
        </p:nvPicPr>
        <p:blipFill>
          <a:blip r:embed="rId41">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009315" y="2450500"/>
            <a:ext cx="869812" cy="19962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0">
            <a:extLst>
              <a:ext uri="{FF2B5EF4-FFF2-40B4-BE49-F238E27FC236}">
                <a16:creationId xmlns:a16="http://schemas.microsoft.com/office/drawing/2014/main" id="{AD0FF49A-1302-42BD-87A9-E5F23E20E842}"/>
              </a:ext>
            </a:extLst>
          </p:cNvPr>
          <p:cNvPicPr>
            <a:picLocks noChangeAspect="1"/>
          </p:cNvPicPr>
          <p:nvPr/>
        </p:nvPicPr>
        <p:blipFill>
          <a:blip r:embed="rId42">
            <a:clrChange>
              <a:clrFrom>
                <a:srgbClr val="FFFFFF"/>
              </a:clrFrom>
              <a:clrTo>
                <a:srgbClr val="FFFFFF">
                  <a:alpha val="0"/>
                </a:srgbClr>
              </a:clrTo>
            </a:clrChange>
          </a:blip>
          <a:stretch>
            <a:fillRect/>
          </a:stretch>
        </p:blipFill>
        <p:spPr>
          <a:xfrm>
            <a:off x="5771694" y="2425891"/>
            <a:ext cx="864187" cy="252249"/>
          </a:xfrm>
          <a:prstGeom prst="rect">
            <a:avLst/>
          </a:prstGeom>
        </p:spPr>
      </p:pic>
      <p:pic>
        <p:nvPicPr>
          <p:cNvPr id="132" name="Picture 16" descr="https://vungoi.vn/images/logo-new.png">
            <a:extLst>
              <a:ext uri="{FF2B5EF4-FFF2-40B4-BE49-F238E27FC236}">
                <a16:creationId xmlns:a16="http://schemas.microsoft.com/office/drawing/2014/main" id="{5314A7C8-BA1C-41A9-9037-AFF952BC8842}"/>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929931" y="2901867"/>
            <a:ext cx="625374" cy="199395"/>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54" descr="Kết quả hình ảnh cho zuni logo">
            <a:extLst>
              <a:ext uri="{FF2B5EF4-FFF2-40B4-BE49-F238E27FC236}">
                <a16:creationId xmlns:a16="http://schemas.microsoft.com/office/drawing/2014/main" id="{D29754EC-653D-4A68-AEA4-3F4B7DDC7FA7}"/>
              </a:ext>
            </a:extLst>
          </p:cNvPr>
          <p:cNvPicPr>
            <a:picLocks noChangeAspect="1" noChangeArrowheads="1"/>
          </p:cNvPicPr>
          <p:nvPr/>
        </p:nvPicPr>
        <p:blipFill>
          <a:blip r:embed="rId44" cstate="print">
            <a:clrChange>
              <a:clrFrom>
                <a:srgbClr val="FFFFFF"/>
              </a:clrFrom>
              <a:clrTo>
                <a:srgbClr val="FFFFFF">
                  <a:alpha val="0"/>
                </a:srgbClr>
              </a:clrTo>
            </a:clrChange>
          </a:blip>
          <a:srcRect/>
          <a:stretch>
            <a:fillRect/>
          </a:stretch>
        </p:blipFill>
        <p:spPr bwMode="auto">
          <a:xfrm>
            <a:off x="6638077" y="2379853"/>
            <a:ext cx="781596" cy="353264"/>
          </a:xfrm>
          <a:prstGeom prst="rect">
            <a:avLst/>
          </a:prstGeom>
          <a:noFill/>
        </p:spPr>
      </p:pic>
      <p:pic>
        <p:nvPicPr>
          <p:cNvPr id="2056" name="Picture 8" descr="Kết quả hình ảnh cho vietjack logo">
            <a:extLst>
              <a:ext uri="{FF2B5EF4-FFF2-40B4-BE49-F238E27FC236}">
                <a16:creationId xmlns:a16="http://schemas.microsoft.com/office/drawing/2014/main" id="{356FA459-A874-42ED-A0C0-1B3A94F1C4C5}"/>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2132" y="2798065"/>
            <a:ext cx="861330" cy="421274"/>
          </a:xfrm>
          <a:prstGeom prst="rect">
            <a:avLst/>
          </a:prstGeom>
          <a:noFill/>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E763D45A-5111-4F2D-B064-93C94C094506}"/>
              </a:ext>
            </a:extLst>
          </p:cNvPr>
          <p:cNvSpPr txBox="1"/>
          <p:nvPr/>
        </p:nvSpPr>
        <p:spPr>
          <a:xfrm>
            <a:off x="6926276" y="2524819"/>
            <a:ext cx="363502" cy="646331"/>
          </a:xfrm>
          <a:prstGeom prst="rect">
            <a:avLst/>
          </a:prstGeom>
          <a:noFill/>
        </p:spPr>
        <p:txBody>
          <a:bodyPr wrap="square" rtlCol="0">
            <a:spAutoFit/>
          </a:bodyPr>
          <a:lstStyle/>
          <a:p>
            <a:r>
              <a:rPr lang="en-US" sz="3600" dirty="0">
                <a:solidFill>
                  <a:srgbClr val="FE8301"/>
                </a:solidFill>
              </a:rPr>
              <a:t>…</a:t>
            </a:r>
          </a:p>
        </p:txBody>
      </p:sp>
      <p:sp>
        <p:nvSpPr>
          <p:cNvPr id="137" name="Rectangle 136">
            <a:extLst>
              <a:ext uri="{FF2B5EF4-FFF2-40B4-BE49-F238E27FC236}">
                <a16:creationId xmlns:a16="http://schemas.microsoft.com/office/drawing/2014/main" id="{AFF3FD24-AE3A-4AEB-8D77-37FACBB53E3C}"/>
              </a:ext>
            </a:extLst>
          </p:cNvPr>
          <p:cNvSpPr/>
          <p:nvPr/>
        </p:nvSpPr>
        <p:spPr>
          <a:xfrm>
            <a:off x="3870580" y="3741782"/>
            <a:ext cx="1338505" cy="2207172"/>
          </a:xfrm>
          <a:prstGeom prst="rect">
            <a:avLst/>
          </a:prstGeom>
          <a:noFill/>
          <a:ln>
            <a:solidFill>
              <a:srgbClr val="FE8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141" name="Picture 2" descr="https://theme.hstatic.net/1000272761/1000348922/14/izi_logo.png?v=659">
            <a:extLst>
              <a:ext uri="{FF2B5EF4-FFF2-40B4-BE49-F238E27FC236}">
                <a16:creationId xmlns:a16="http://schemas.microsoft.com/office/drawing/2014/main" id="{E69CA6CC-404E-40FB-BED8-E2D845611D3E}"/>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4688560" y="4808576"/>
            <a:ext cx="374502" cy="176849"/>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6" descr="Káº¿t quáº£ hÃ¬nh áº£nh cho omt logo viá»t nam">
            <a:extLst>
              <a:ext uri="{FF2B5EF4-FFF2-40B4-BE49-F238E27FC236}">
                <a16:creationId xmlns:a16="http://schemas.microsoft.com/office/drawing/2014/main" id="{776D9ED2-B5F4-40D8-9F4A-78A499D614A3}"/>
              </a:ext>
            </a:extLst>
          </p:cNvPr>
          <p:cNvPicPr>
            <a:picLocks noChangeAspect="1" noChangeArrowheads="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7234" y="5135580"/>
            <a:ext cx="555937" cy="370624"/>
          </a:xfrm>
          <a:prstGeom prst="rect">
            <a:avLst/>
          </a:prstGeom>
          <a:noFill/>
          <a:extLst>
            <a:ext uri="{909E8E84-426E-40DD-AFC4-6F175D3DCCD1}">
              <a14:hiddenFill xmlns:a14="http://schemas.microsoft.com/office/drawing/2010/main">
                <a:solidFill>
                  <a:srgbClr val="FFFFFF"/>
                </a:solidFill>
              </a14:hiddenFill>
            </a:ext>
          </a:extLst>
        </p:spPr>
      </p:pic>
      <p:sp>
        <p:nvSpPr>
          <p:cNvPr id="148" name="TextBox 147">
            <a:extLst>
              <a:ext uri="{FF2B5EF4-FFF2-40B4-BE49-F238E27FC236}">
                <a16:creationId xmlns:a16="http://schemas.microsoft.com/office/drawing/2014/main" id="{5107E2BB-4046-4C4A-A5B1-82F04AC17546}"/>
              </a:ext>
            </a:extLst>
          </p:cNvPr>
          <p:cNvSpPr txBox="1"/>
          <p:nvPr/>
        </p:nvSpPr>
        <p:spPr>
          <a:xfrm>
            <a:off x="5411625" y="3419404"/>
            <a:ext cx="1914562" cy="369332"/>
          </a:xfrm>
          <a:prstGeom prst="rect">
            <a:avLst/>
          </a:prstGeom>
          <a:noFill/>
        </p:spPr>
        <p:txBody>
          <a:bodyPr wrap="square" rtlCol="0">
            <a:spAutoFit/>
          </a:bodyPr>
          <a:lstStyle/>
          <a:p>
            <a:r>
              <a:rPr lang="en-US" b="1" dirty="0">
                <a:solidFill>
                  <a:srgbClr val="FE8301"/>
                </a:solidFill>
              </a:rPr>
              <a:t>LMS, SAAS, Tool</a:t>
            </a:r>
          </a:p>
        </p:txBody>
      </p:sp>
      <p:sp>
        <p:nvSpPr>
          <p:cNvPr id="149" name="Rectangle 148">
            <a:extLst>
              <a:ext uri="{FF2B5EF4-FFF2-40B4-BE49-F238E27FC236}">
                <a16:creationId xmlns:a16="http://schemas.microsoft.com/office/drawing/2014/main" id="{110350F9-A051-4588-8CA5-71F914FCF1A2}"/>
              </a:ext>
            </a:extLst>
          </p:cNvPr>
          <p:cNvSpPr/>
          <p:nvPr/>
        </p:nvSpPr>
        <p:spPr>
          <a:xfrm>
            <a:off x="5433113" y="3741782"/>
            <a:ext cx="1637683" cy="2207172"/>
          </a:xfrm>
          <a:prstGeom prst="rect">
            <a:avLst/>
          </a:prstGeom>
          <a:noFill/>
          <a:ln>
            <a:solidFill>
              <a:srgbClr val="FE8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150" name="Picture 149">
            <a:extLst>
              <a:ext uri="{FF2B5EF4-FFF2-40B4-BE49-F238E27FC236}">
                <a16:creationId xmlns:a16="http://schemas.microsoft.com/office/drawing/2014/main" id="{A4814C9F-ED9B-4426-A618-F9ED90AEDD8D}"/>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5636250" y="3917670"/>
            <a:ext cx="1334144" cy="333535"/>
          </a:xfrm>
          <a:prstGeom prst="rect">
            <a:avLst/>
          </a:prstGeom>
        </p:spPr>
      </p:pic>
      <p:sp>
        <p:nvSpPr>
          <p:cNvPr id="151" name="TextBox 150">
            <a:extLst>
              <a:ext uri="{FF2B5EF4-FFF2-40B4-BE49-F238E27FC236}">
                <a16:creationId xmlns:a16="http://schemas.microsoft.com/office/drawing/2014/main" id="{51468764-4407-4B3F-A9C8-3F0C9D055BF4}"/>
              </a:ext>
            </a:extLst>
          </p:cNvPr>
          <p:cNvSpPr txBox="1"/>
          <p:nvPr/>
        </p:nvSpPr>
        <p:spPr>
          <a:xfrm>
            <a:off x="6275570" y="5050983"/>
            <a:ext cx="363502" cy="646331"/>
          </a:xfrm>
          <a:prstGeom prst="rect">
            <a:avLst/>
          </a:prstGeom>
          <a:noFill/>
        </p:spPr>
        <p:txBody>
          <a:bodyPr wrap="square" rtlCol="0">
            <a:spAutoFit/>
          </a:bodyPr>
          <a:lstStyle/>
          <a:p>
            <a:r>
              <a:rPr lang="en-US" sz="3600" dirty="0">
                <a:solidFill>
                  <a:srgbClr val="FE8301"/>
                </a:solidFill>
              </a:rPr>
              <a:t>…</a:t>
            </a:r>
          </a:p>
        </p:txBody>
      </p:sp>
      <p:pic>
        <p:nvPicPr>
          <p:cNvPr id="153" name="Picture 2" descr="Kết quả hình ảnh cho edumall logo">
            <a:extLst>
              <a:ext uri="{FF2B5EF4-FFF2-40B4-BE49-F238E27FC236}">
                <a16:creationId xmlns:a16="http://schemas.microsoft.com/office/drawing/2014/main" id="{6F319725-D721-4A2C-B11B-A63E9F94D08F}"/>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7969591" y="1235986"/>
            <a:ext cx="620937" cy="620937"/>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8" descr="Kết quả hình ảnh cho kyna logo">
            <a:extLst>
              <a:ext uri="{FF2B5EF4-FFF2-40B4-BE49-F238E27FC236}">
                <a16:creationId xmlns:a16="http://schemas.microsoft.com/office/drawing/2014/main" id="{3408C8FC-EA33-4EC4-9192-30716994B3B5}"/>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10266069" y="1211425"/>
            <a:ext cx="1209987" cy="635243"/>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7" descr="http://eduzing.com/wp-content/uploads/2017/05/eduzing-logo.png">
            <a:extLst>
              <a:ext uri="{FF2B5EF4-FFF2-40B4-BE49-F238E27FC236}">
                <a16:creationId xmlns:a16="http://schemas.microsoft.com/office/drawing/2014/main" id="{8F41C2E6-B340-463E-A38C-6055225D2650}"/>
              </a:ext>
            </a:extLst>
          </p:cNvPr>
          <p:cNvPicPr>
            <a:picLocks noChangeAspect="1" noChangeArrowheads="1"/>
          </p:cNvPicPr>
          <p:nvPr/>
        </p:nvPicPr>
        <p:blipFill>
          <a:blip r:embed="rId51">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573518" y="2481118"/>
            <a:ext cx="885133" cy="236036"/>
          </a:xfrm>
          <a:prstGeom prst="rect">
            <a:avLst/>
          </a:prstGeom>
          <a:noFill/>
          <a:extLst>
            <a:ext uri="{909E8E84-426E-40DD-AFC4-6F175D3DCCD1}">
              <a14:hiddenFill xmlns:a14="http://schemas.microsoft.com/office/drawing/2010/main">
                <a:solidFill>
                  <a:srgbClr val="FFFFFF"/>
                </a:solidFill>
              </a14:hiddenFill>
            </a:ext>
          </a:extLst>
        </p:spPr>
      </p:pic>
      <p:sp>
        <p:nvSpPr>
          <p:cNvPr id="157" name="TextBox 156">
            <a:extLst>
              <a:ext uri="{FF2B5EF4-FFF2-40B4-BE49-F238E27FC236}">
                <a16:creationId xmlns:a16="http://schemas.microsoft.com/office/drawing/2014/main" id="{36E109FB-F242-4F29-B45C-E36E73C13F6C}"/>
              </a:ext>
            </a:extLst>
          </p:cNvPr>
          <p:cNvSpPr txBox="1"/>
          <p:nvPr/>
        </p:nvSpPr>
        <p:spPr>
          <a:xfrm>
            <a:off x="9321504" y="2573008"/>
            <a:ext cx="363502" cy="646331"/>
          </a:xfrm>
          <a:prstGeom prst="rect">
            <a:avLst/>
          </a:prstGeom>
          <a:noFill/>
        </p:spPr>
        <p:txBody>
          <a:bodyPr wrap="square" rtlCol="0">
            <a:spAutoFit/>
          </a:bodyPr>
          <a:lstStyle/>
          <a:p>
            <a:r>
              <a:rPr lang="en-US" sz="3600" dirty="0">
                <a:solidFill>
                  <a:srgbClr val="FE8301"/>
                </a:solidFill>
              </a:rPr>
              <a:t>…</a:t>
            </a:r>
          </a:p>
        </p:txBody>
      </p:sp>
      <p:sp>
        <p:nvSpPr>
          <p:cNvPr id="158" name="TextBox 157">
            <a:extLst>
              <a:ext uri="{FF2B5EF4-FFF2-40B4-BE49-F238E27FC236}">
                <a16:creationId xmlns:a16="http://schemas.microsoft.com/office/drawing/2014/main" id="{2B49BEB5-1030-488B-8F32-A68BBA2F975A}"/>
              </a:ext>
            </a:extLst>
          </p:cNvPr>
          <p:cNvSpPr txBox="1"/>
          <p:nvPr/>
        </p:nvSpPr>
        <p:spPr>
          <a:xfrm>
            <a:off x="4191265" y="5148039"/>
            <a:ext cx="363502" cy="646331"/>
          </a:xfrm>
          <a:prstGeom prst="rect">
            <a:avLst/>
          </a:prstGeom>
          <a:noFill/>
        </p:spPr>
        <p:txBody>
          <a:bodyPr wrap="square" rtlCol="0">
            <a:spAutoFit/>
          </a:bodyPr>
          <a:lstStyle/>
          <a:p>
            <a:r>
              <a:rPr lang="en-US" sz="3600" dirty="0">
                <a:solidFill>
                  <a:srgbClr val="FE8301"/>
                </a:solidFill>
              </a:rPr>
              <a:t>…</a:t>
            </a:r>
          </a:p>
        </p:txBody>
      </p:sp>
      <p:sp>
        <p:nvSpPr>
          <p:cNvPr id="159" name="TextBox 158">
            <a:extLst>
              <a:ext uri="{FF2B5EF4-FFF2-40B4-BE49-F238E27FC236}">
                <a16:creationId xmlns:a16="http://schemas.microsoft.com/office/drawing/2014/main" id="{C613A63D-1961-43F4-A883-72B4F1FB13A3}"/>
              </a:ext>
            </a:extLst>
          </p:cNvPr>
          <p:cNvSpPr txBox="1"/>
          <p:nvPr/>
        </p:nvSpPr>
        <p:spPr>
          <a:xfrm>
            <a:off x="2700009" y="5172100"/>
            <a:ext cx="363502" cy="646331"/>
          </a:xfrm>
          <a:prstGeom prst="rect">
            <a:avLst/>
          </a:prstGeom>
          <a:noFill/>
        </p:spPr>
        <p:txBody>
          <a:bodyPr wrap="square" rtlCol="0">
            <a:spAutoFit/>
          </a:bodyPr>
          <a:lstStyle/>
          <a:p>
            <a:r>
              <a:rPr lang="en-US" sz="3600" dirty="0">
                <a:solidFill>
                  <a:srgbClr val="FE8301"/>
                </a:solidFill>
              </a:rPr>
              <a:t>…</a:t>
            </a:r>
          </a:p>
        </p:txBody>
      </p:sp>
      <p:pic>
        <p:nvPicPr>
          <p:cNvPr id="2060" name="Picture 12" descr="Kết quả hình ảnh cho antoree logo">
            <a:extLst>
              <a:ext uri="{FF2B5EF4-FFF2-40B4-BE49-F238E27FC236}">
                <a16:creationId xmlns:a16="http://schemas.microsoft.com/office/drawing/2014/main" id="{CE55ADC3-9467-495A-BF54-027910FCB601}"/>
              </a:ext>
            </a:extLst>
          </p:cNvPr>
          <p:cNvPicPr>
            <a:picLocks noChangeAspect="1" noChangeArrowheads="1"/>
          </p:cNvPicPr>
          <p:nvPr/>
        </p:nvPicPr>
        <p:blipFill>
          <a:blip r:embed="rId5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6286" y="4444786"/>
            <a:ext cx="910955" cy="236020"/>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60">
            <a:extLst>
              <a:ext uri="{FF2B5EF4-FFF2-40B4-BE49-F238E27FC236}">
                <a16:creationId xmlns:a16="http://schemas.microsoft.com/office/drawing/2014/main" id="{45DD4CF0-18D5-4861-8B88-AE465D1BACE9}"/>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7818362" y="2847985"/>
            <a:ext cx="1493905" cy="317418"/>
          </a:xfrm>
          <a:prstGeom prst="rect">
            <a:avLst/>
          </a:prstGeom>
        </p:spPr>
      </p:pic>
      <p:sp>
        <p:nvSpPr>
          <p:cNvPr id="162" name="TextBox 161">
            <a:extLst>
              <a:ext uri="{FF2B5EF4-FFF2-40B4-BE49-F238E27FC236}">
                <a16:creationId xmlns:a16="http://schemas.microsoft.com/office/drawing/2014/main" id="{EE01E7B1-3A7E-48EE-A088-4AC69E550EC2}"/>
              </a:ext>
            </a:extLst>
          </p:cNvPr>
          <p:cNvSpPr txBox="1"/>
          <p:nvPr/>
        </p:nvSpPr>
        <p:spPr>
          <a:xfrm>
            <a:off x="10493972" y="5132988"/>
            <a:ext cx="363502" cy="646331"/>
          </a:xfrm>
          <a:prstGeom prst="rect">
            <a:avLst/>
          </a:prstGeom>
          <a:noFill/>
        </p:spPr>
        <p:txBody>
          <a:bodyPr wrap="square" rtlCol="0">
            <a:spAutoFit/>
          </a:bodyPr>
          <a:lstStyle/>
          <a:p>
            <a:r>
              <a:rPr lang="en-US" sz="3600" dirty="0">
                <a:solidFill>
                  <a:srgbClr val="FE8301"/>
                </a:solidFill>
              </a:rPr>
              <a:t>…</a:t>
            </a:r>
          </a:p>
        </p:txBody>
      </p:sp>
      <p:pic>
        <p:nvPicPr>
          <p:cNvPr id="2062" name="Picture 14" descr="Kết quả hình ảnh cho hellochao logo">
            <a:extLst>
              <a:ext uri="{FF2B5EF4-FFF2-40B4-BE49-F238E27FC236}">
                <a16:creationId xmlns:a16="http://schemas.microsoft.com/office/drawing/2014/main" id="{53C09A39-D662-43E1-B04B-9127D147F5C5}"/>
              </a:ext>
            </a:extLst>
          </p:cNvPr>
          <p:cNvPicPr>
            <a:picLocks noChangeAspect="1" noChangeArrowheads="1"/>
          </p:cNvPicPr>
          <p:nvPr/>
        </p:nvPicPr>
        <p:blipFill>
          <a:blip r:embed="rId5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3746" y="4906036"/>
            <a:ext cx="1256306" cy="26625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Kết quả hình ảnh cho voca logo">
            <a:extLst>
              <a:ext uri="{FF2B5EF4-FFF2-40B4-BE49-F238E27FC236}">
                <a16:creationId xmlns:a16="http://schemas.microsoft.com/office/drawing/2014/main" id="{3816F29A-3BA7-4BF1-8169-861A8FA5A0DD}"/>
              </a:ext>
            </a:extLst>
          </p:cNvPr>
          <p:cNvPicPr>
            <a:picLocks noChangeAspect="1" noChangeArrowheads="1"/>
          </p:cNvPicPr>
          <p:nvPr/>
        </p:nvPicPr>
        <p:blipFill>
          <a:blip r:embed="rId5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4404" y="4979143"/>
            <a:ext cx="622963" cy="27810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Kết quả hình ảnh cho tflat logo">
            <a:extLst>
              <a:ext uri="{FF2B5EF4-FFF2-40B4-BE49-F238E27FC236}">
                <a16:creationId xmlns:a16="http://schemas.microsoft.com/office/drawing/2014/main" id="{9183305F-6CD5-4390-A02A-22D376EBF5F9}"/>
              </a:ext>
            </a:extLst>
          </p:cNvPr>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1928663" y="5306994"/>
            <a:ext cx="598027" cy="4568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tIt-Dark-Logo-LARGE-e1439572805884 | Shields Health Care Group">
            <a:extLst>
              <a:ext uri="{FF2B5EF4-FFF2-40B4-BE49-F238E27FC236}">
                <a16:creationId xmlns:a16="http://schemas.microsoft.com/office/drawing/2014/main" id="{585CFCAD-59BA-45EB-B84B-644F999C0606}"/>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4015486" y="1794568"/>
            <a:ext cx="679549" cy="3171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i thử HSK online, nền tảng thi thử hsk 1,2,3,4,5,6 miễn phí | HSK Online">
            <a:extLst>
              <a:ext uri="{FF2B5EF4-FFF2-40B4-BE49-F238E27FC236}">
                <a16:creationId xmlns:a16="http://schemas.microsoft.com/office/drawing/2014/main" id="{1351941A-2F7A-4AB2-9C38-D709759C3B3F}"/>
              </a:ext>
            </a:extLst>
          </p:cNvPr>
          <p:cNvPicPr>
            <a:picLocks noChangeAspect="1" noChangeArrowheads="1"/>
          </p:cNvPicPr>
          <p:nvPr/>
        </p:nvPicPr>
        <p:blipFill>
          <a:blip r:embed="rId5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956" y="3920388"/>
            <a:ext cx="1164821" cy="355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SchoolOnline">
            <a:extLst>
              <a:ext uri="{FF2B5EF4-FFF2-40B4-BE49-F238E27FC236}">
                <a16:creationId xmlns:a16="http://schemas.microsoft.com/office/drawing/2014/main" id="{F1AE6F02-456E-4490-9874-029F53D26D7B}"/>
              </a:ext>
            </a:extLst>
          </p:cNvPr>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5667564" y="4369323"/>
            <a:ext cx="761108" cy="2877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Edtech Agency - Transfer careers, change lives">
            <a:extLst>
              <a:ext uri="{FF2B5EF4-FFF2-40B4-BE49-F238E27FC236}">
                <a16:creationId xmlns:a16="http://schemas.microsoft.com/office/drawing/2014/main" id="{C81584DF-2058-48B7-8870-CD18E460262B}"/>
              </a:ext>
            </a:extLst>
          </p:cNvPr>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7492531" y="3886401"/>
            <a:ext cx="592087" cy="44175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O VENTURES tuyển dụng việc làm mới nhất | Canavi">
            <a:extLst>
              <a:ext uri="{FF2B5EF4-FFF2-40B4-BE49-F238E27FC236}">
                <a16:creationId xmlns:a16="http://schemas.microsoft.com/office/drawing/2014/main" id="{A11BDA1C-4642-43F0-832E-9F25D3D0D222}"/>
              </a:ext>
            </a:extLst>
          </p:cNvPr>
          <p:cNvPicPr>
            <a:picLocks noChangeAspect="1" noChangeArrowheads="1"/>
          </p:cNvPicPr>
          <p:nvPr/>
        </p:nvPicPr>
        <p:blipFill>
          <a:blip r:embed="rId6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87607" y="3791033"/>
            <a:ext cx="566341" cy="5663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ã số N1165: MVV Everlearn - Hệ thống quản trị trải nghiệm học tập — Sở  Khoa học và Công nghệ Thành phố Hồ Chí Minh">
            <a:extLst>
              <a:ext uri="{FF2B5EF4-FFF2-40B4-BE49-F238E27FC236}">
                <a16:creationId xmlns:a16="http://schemas.microsoft.com/office/drawing/2014/main" id="{A3B2BDB7-B6A1-4BA4-90F8-F90B6B044AFE}"/>
              </a:ext>
            </a:extLst>
          </p:cNvPr>
          <p:cNvPicPr>
            <a:picLocks noChangeAspect="1" noChangeArrowheads="1"/>
          </p:cNvPicPr>
          <p:nvPr/>
        </p:nvPicPr>
        <p:blipFill>
          <a:blip r:embed="rId6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5892" y="4597977"/>
            <a:ext cx="622891" cy="6228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ietED | Cty CP Công nghệ Giáo dục thông minh tuyển dụng việc làm IT mới và  chất nhất | ITviec">
            <a:extLst>
              <a:ext uri="{FF2B5EF4-FFF2-40B4-BE49-F238E27FC236}">
                <a16:creationId xmlns:a16="http://schemas.microsoft.com/office/drawing/2014/main" id="{B897596E-41AE-4ADA-B762-7CCBBB3D912B}"/>
              </a:ext>
            </a:extLst>
          </p:cNvPr>
          <p:cNvPicPr>
            <a:picLocks noChangeAspect="1" noChangeArrowheads="1"/>
          </p:cNvPicPr>
          <p:nvPr/>
        </p:nvPicPr>
        <p:blipFill>
          <a:blip r:embed="rId6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1596" y="4268950"/>
            <a:ext cx="493888" cy="4938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wewiin">
            <a:extLst>
              <a:ext uri="{FF2B5EF4-FFF2-40B4-BE49-F238E27FC236}">
                <a16:creationId xmlns:a16="http://schemas.microsoft.com/office/drawing/2014/main" id="{0C893F5E-40A1-4E46-BE44-D78882D323B3}"/>
              </a:ext>
            </a:extLst>
          </p:cNvPr>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1943872" y="3976820"/>
            <a:ext cx="830929" cy="2282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96EA3BB-3BBD-4A3E-AEE6-386AFDD83475}"/>
              </a:ext>
            </a:extLst>
          </p:cNvPr>
          <p:cNvPicPr>
            <a:picLocks noChangeAspect="1"/>
          </p:cNvPicPr>
          <p:nvPr/>
        </p:nvPicPr>
        <p:blipFill>
          <a:blip r:embed="rId65">
            <a:clrChange>
              <a:clrFrom>
                <a:srgbClr val="FFFFFF"/>
              </a:clrFrom>
              <a:clrTo>
                <a:srgbClr val="FFFFFF">
                  <a:alpha val="0"/>
                </a:srgbClr>
              </a:clrTo>
            </a:clrChange>
          </a:blip>
          <a:stretch>
            <a:fillRect/>
          </a:stretch>
        </p:blipFill>
        <p:spPr>
          <a:xfrm>
            <a:off x="4009316" y="3808704"/>
            <a:ext cx="719210" cy="545607"/>
          </a:xfrm>
          <a:prstGeom prst="rect">
            <a:avLst/>
          </a:prstGeom>
        </p:spPr>
      </p:pic>
      <p:pic>
        <p:nvPicPr>
          <p:cNvPr id="4106" name="Picture 10" descr="Lazi.vn - Cộng đồng tri thức &amp; Giáo dục | Lazi.vn - Cộng đồng Tri thức &amp;  Giáo dục">
            <a:extLst>
              <a:ext uri="{FF2B5EF4-FFF2-40B4-BE49-F238E27FC236}">
                <a16:creationId xmlns:a16="http://schemas.microsoft.com/office/drawing/2014/main" id="{EFD52E1C-A1C1-4856-9043-BD443438978E}"/>
              </a:ext>
            </a:extLst>
          </p:cNvPr>
          <p:cNvPicPr>
            <a:picLocks noChangeAspect="1" noChangeArrowheads="1"/>
          </p:cNvPicPr>
          <p:nvPr/>
        </p:nvPicPr>
        <p:blipFill>
          <a:blip r:embed="rId6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8922" y="2878674"/>
            <a:ext cx="372797" cy="23234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52" descr="Kết quả hình ảnh cho hocmai logo">
            <a:extLst>
              <a:ext uri="{FF2B5EF4-FFF2-40B4-BE49-F238E27FC236}">
                <a16:creationId xmlns:a16="http://schemas.microsoft.com/office/drawing/2014/main" id="{033CE2AD-C3A9-4758-B440-0CDF0898241B}"/>
              </a:ext>
            </a:extLst>
          </p:cNvPr>
          <p:cNvPicPr>
            <a:picLocks noChangeAspect="1" noChangeArrowheads="1"/>
          </p:cNvPicPr>
          <p:nvPr/>
        </p:nvPicPr>
        <p:blipFill>
          <a:blip r:embed="rId67"/>
          <a:srcRect/>
          <a:stretch>
            <a:fillRect/>
          </a:stretch>
        </p:blipFill>
        <p:spPr bwMode="auto">
          <a:xfrm>
            <a:off x="5854171" y="1282083"/>
            <a:ext cx="417073" cy="394829"/>
          </a:xfrm>
          <a:prstGeom prst="rect">
            <a:avLst/>
          </a:prstGeom>
          <a:noFill/>
        </p:spPr>
      </p:pic>
      <p:pic>
        <p:nvPicPr>
          <p:cNvPr id="97" name="Picture 25">
            <a:extLst>
              <a:ext uri="{FF2B5EF4-FFF2-40B4-BE49-F238E27FC236}">
                <a16:creationId xmlns:a16="http://schemas.microsoft.com/office/drawing/2014/main" id="{E11826FF-22FF-405E-8137-18CEF8EEEB2B}"/>
              </a:ext>
            </a:extLst>
          </p:cNvPr>
          <p:cNvPicPr>
            <a:picLocks noChangeAspect="1" noChangeArrowheads="1"/>
          </p:cNvPicPr>
          <p:nvPr/>
        </p:nvPicPr>
        <p:blipFill>
          <a:blip r:embed="rId6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1983" y="1348311"/>
            <a:ext cx="867378" cy="325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2" descr="Công ty Cổ phần Đào Tạo công nghệ trẻ TEKY tuyển dụng 2021">
            <a:extLst>
              <a:ext uri="{FF2B5EF4-FFF2-40B4-BE49-F238E27FC236}">
                <a16:creationId xmlns:a16="http://schemas.microsoft.com/office/drawing/2014/main" id="{A4BB5E13-EF27-4ED5-B2BC-AFF155DFDFD5}"/>
              </a:ext>
            </a:extLst>
          </p:cNvPr>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4880867" y="1300915"/>
            <a:ext cx="781279" cy="369332"/>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Trường THPT Phan Văn Hùng">
            <a:extLst>
              <a:ext uri="{FF2B5EF4-FFF2-40B4-BE49-F238E27FC236}">
                <a16:creationId xmlns:a16="http://schemas.microsoft.com/office/drawing/2014/main" id="{DEE85AF8-D879-4C87-AF47-3BFB181CA905}"/>
              </a:ext>
            </a:extLst>
          </p:cNvPr>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6111473" y="2865650"/>
            <a:ext cx="658203" cy="2820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OPPY - Anh ngữ thời đại">
            <a:extLst>
              <a:ext uri="{FF2B5EF4-FFF2-40B4-BE49-F238E27FC236}">
                <a16:creationId xmlns:a16="http://schemas.microsoft.com/office/drawing/2014/main" id="{B9072CAE-C148-4DC1-9B42-FA243CFB0211}"/>
              </a:ext>
            </a:extLst>
          </p:cNvPr>
          <p:cNvPicPr>
            <a:picLocks noChangeAspect="1" noChangeArrowheads="1"/>
          </p:cNvPicPr>
          <p:nvPr/>
        </p:nvPicPr>
        <p:blipFill>
          <a:blip r:embed="rId7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7763" y="1937273"/>
            <a:ext cx="729152" cy="2756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ường học công nghệ MindX">
            <a:extLst>
              <a:ext uri="{FF2B5EF4-FFF2-40B4-BE49-F238E27FC236}">
                <a16:creationId xmlns:a16="http://schemas.microsoft.com/office/drawing/2014/main" id="{CC1C5C94-0971-48BB-A3A1-26E22699BECC}"/>
              </a:ext>
            </a:extLst>
          </p:cNvPr>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5681562" y="1897946"/>
            <a:ext cx="638826" cy="3024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hông có mô tả.">
            <a:extLst>
              <a:ext uri="{FF2B5EF4-FFF2-40B4-BE49-F238E27FC236}">
                <a16:creationId xmlns:a16="http://schemas.microsoft.com/office/drawing/2014/main" id="{5704587D-3B2B-466F-8F09-DC3A79426C49}"/>
              </a:ext>
            </a:extLst>
          </p:cNvPr>
          <p:cNvPicPr>
            <a:picLocks noChangeAspect="1" noChangeArrowheads="1"/>
          </p:cNvPicPr>
          <p:nvPr/>
        </p:nvPicPr>
        <p:blipFill>
          <a:blip r:embed="rId7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8748" y="4080490"/>
            <a:ext cx="622891" cy="62289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hào mừng tới KOMT">
            <a:extLst>
              <a:ext uri="{FF2B5EF4-FFF2-40B4-BE49-F238E27FC236}">
                <a16:creationId xmlns:a16="http://schemas.microsoft.com/office/drawing/2014/main" id="{D3F944BB-2DE1-424F-B570-3194761ED1DB}"/>
              </a:ext>
            </a:extLst>
          </p:cNvPr>
          <p:cNvPicPr>
            <a:picLocks noChangeAspect="1" noChangeArrowheads="1"/>
          </p:cNvPicPr>
          <p:nvPr/>
        </p:nvPicPr>
        <p:blipFill>
          <a:blip r:embed="rId7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5493" y="2340975"/>
            <a:ext cx="564667" cy="3016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zota - Nền Tảng Tạo Đề Thi, Bài Tập Online.">
            <a:extLst>
              <a:ext uri="{FF2B5EF4-FFF2-40B4-BE49-F238E27FC236}">
                <a16:creationId xmlns:a16="http://schemas.microsoft.com/office/drawing/2014/main" id="{854956C0-B169-41CC-9B6B-23B9E0308B39}"/>
              </a:ext>
            </a:extLst>
          </p:cNvPr>
          <p:cNvPicPr>
            <a:picLocks noChangeAspect="1" noChangeArrowheads="1"/>
          </p:cNvPicPr>
          <p:nvPr/>
        </p:nvPicPr>
        <p:blipFill>
          <a:blip r:embed="rId7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8060" y="1370281"/>
            <a:ext cx="869812" cy="26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772978"/>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8ADA734-B552-9FB3-3FB0-1E3ABEA3F8E1}"/>
              </a:ext>
            </a:extLst>
          </p:cNvPr>
          <p:cNvSpPr/>
          <p:nvPr/>
        </p:nvSpPr>
        <p:spPr>
          <a:xfrm>
            <a:off x="7203317" y="2518172"/>
            <a:ext cx="3205852" cy="1043276"/>
          </a:xfrm>
          <a:custGeom>
            <a:avLst/>
            <a:gdLst>
              <a:gd name="connsiteX0" fmla="*/ 0 w 3205852"/>
              <a:gd name="connsiteY0" fmla="*/ 0 h 1043276"/>
              <a:gd name="connsiteX1" fmla="*/ 3205852 w 3205852"/>
              <a:gd name="connsiteY1" fmla="*/ 0 h 1043276"/>
              <a:gd name="connsiteX2" fmla="*/ 3205852 w 3205852"/>
              <a:gd name="connsiteY2" fmla="*/ 1043276 h 1043276"/>
              <a:gd name="connsiteX3" fmla="*/ 0 w 3205852"/>
              <a:gd name="connsiteY3" fmla="*/ 1043276 h 1043276"/>
              <a:gd name="connsiteX4" fmla="*/ 0 w 3205852"/>
              <a:gd name="connsiteY4" fmla="*/ 0 h 1043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852" h="1043276">
                <a:moveTo>
                  <a:pt x="0" y="0"/>
                </a:moveTo>
                <a:lnTo>
                  <a:pt x="3205852" y="0"/>
                </a:lnTo>
                <a:lnTo>
                  <a:pt x="3205852" y="1043276"/>
                </a:lnTo>
                <a:lnTo>
                  <a:pt x="0" y="10432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PH" sz="1800" kern="1200">
                <a:latin typeface="+mj-lt"/>
              </a:rPr>
              <a:t>Improvement in </a:t>
            </a:r>
            <a:r>
              <a:rPr lang="en-PH" sz="1800" b="1" kern="1200">
                <a:solidFill>
                  <a:srgbClr val="0070C0"/>
                </a:solidFill>
                <a:latin typeface="+mj-lt"/>
              </a:rPr>
              <a:t>listening</a:t>
            </a:r>
            <a:r>
              <a:rPr lang="en-PH" sz="1800" kern="1200">
                <a:latin typeface="+mj-lt"/>
              </a:rPr>
              <a:t>, </a:t>
            </a:r>
            <a:r>
              <a:rPr lang="en-PH" sz="1800" b="1" kern="1200">
                <a:solidFill>
                  <a:srgbClr val="0070C0"/>
                </a:solidFill>
                <a:latin typeface="+mj-lt"/>
              </a:rPr>
              <a:t>speaking</a:t>
            </a:r>
            <a:r>
              <a:rPr lang="en-PH" sz="1800" kern="1200">
                <a:latin typeface="+mj-lt"/>
              </a:rPr>
              <a:t>, and </a:t>
            </a:r>
            <a:r>
              <a:rPr lang="en-PH" sz="1800" b="1" kern="1200">
                <a:solidFill>
                  <a:srgbClr val="0070C0"/>
                </a:solidFill>
                <a:latin typeface="+mj-lt"/>
              </a:rPr>
              <a:t>communication</a:t>
            </a:r>
            <a:r>
              <a:rPr lang="en-PH" sz="1800" kern="1200">
                <a:latin typeface="+mj-lt"/>
              </a:rPr>
              <a:t> skills in </a:t>
            </a:r>
            <a:r>
              <a:rPr lang="en-PH" sz="1800" b="1" kern="1200">
                <a:solidFill>
                  <a:srgbClr val="0070C0"/>
                </a:solidFill>
                <a:latin typeface="+mj-lt"/>
              </a:rPr>
              <a:t>English.</a:t>
            </a:r>
            <a:endParaRPr lang="en-US" sz="1800" b="1" kern="1200">
              <a:solidFill>
                <a:srgbClr val="0070C0"/>
              </a:solidFill>
              <a:latin typeface="+mj-lt"/>
            </a:endParaRPr>
          </a:p>
        </p:txBody>
      </p:sp>
      <p:sp>
        <p:nvSpPr>
          <p:cNvPr id="16" name="Rectangle 15">
            <a:extLst>
              <a:ext uri="{FF2B5EF4-FFF2-40B4-BE49-F238E27FC236}">
                <a16:creationId xmlns:a16="http://schemas.microsoft.com/office/drawing/2014/main" id="{F755CE0C-5299-1422-8EEF-E761716F03EB}"/>
              </a:ext>
            </a:extLst>
          </p:cNvPr>
          <p:cNvSpPr/>
          <p:nvPr/>
        </p:nvSpPr>
        <p:spPr>
          <a:xfrm>
            <a:off x="6286957" y="4006629"/>
            <a:ext cx="1940494" cy="104327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TextBox 6">
            <a:extLst>
              <a:ext uri="{FF2B5EF4-FFF2-40B4-BE49-F238E27FC236}">
                <a16:creationId xmlns:a16="http://schemas.microsoft.com/office/drawing/2014/main" id="{19662277-1984-4C6E-0172-53F291018A34}"/>
              </a:ext>
            </a:extLst>
          </p:cNvPr>
          <p:cNvSpPr txBox="1"/>
          <p:nvPr/>
        </p:nvSpPr>
        <p:spPr>
          <a:xfrm>
            <a:off x="6278055" y="1276240"/>
            <a:ext cx="2661501" cy="584775"/>
          </a:xfrm>
          <a:prstGeom prst="rect">
            <a:avLst/>
          </a:prstGeom>
          <a:noFill/>
        </p:spPr>
        <p:txBody>
          <a:bodyPr wrap="square" rtlCol="0">
            <a:spAutoFit/>
          </a:bodyPr>
          <a:lstStyle/>
          <a:p>
            <a:r>
              <a:rPr lang="en-PH" sz="1600">
                <a:latin typeface="+mj-lt"/>
                <a:ea typeface="Times New Roman" panose="02020603050405020304" pitchFamily="18" charset="0"/>
              </a:rPr>
              <a:t>C</a:t>
            </a:r>
            <a:r>
              <a:rPr lang="en-PH" sz="1600">
                <a:effectLst/>
                <a:latin typeface="+mj-lt"/>
                <a:ea typeface="Times New Roman" panose="02020603050405020304" pitchFamily="18" charset="0"/>
              </a:rPr>
              <a:t>apacity to support learning with technology</a:t>
            </a:r>
            <a:endParaRPr lang="en-US" sz="1600">
              <a:latin typeface="+mj-lt"/>
            </a:endParaRPr>
          </a:p>
        </p:txBody>
      </p:sp>
      <p:sp>
        <p:nvSpPr>
          <p:cNvPr id="9" name="TextBox 8">
            <a:extLst>
              <a:ext uri="{FF2B5EF4-FFF2-40B4-BE49-F238E27FC236}">
                <a16:creationId xmlns:a16="http://schemas.microsoft.com/office/drawing/2014/main" id="{4902229F-5423-B03D-47C2-B88F83B950E9}"/>
              </a:ext>
            </a:extLst>
          </p:cNvPr>
          <p:cNvSpPr txBox="1"/>
          <p:nvPr/>
        </p:nvSpPr>
        <p:spPr>
          <a:xfrm>
            <a:off x="6533365" y="4232636"/>
            <a:ext cx="3764437" cy="584775"/>
          </a:xfrm>
          <a:prstGeom prst="rect">
            <a:avLst/>
          </a:prstGeom>
          <a:noFill/>
        </p:spPr>
        <p:txBody>
          <a:bodyPr wrap="square" rtlCol="0">
            <a:spAutoFit/>
          </a:bodyPr>
          <a:lstStyle/>
          <a:p>
            <a:r>
              <a:rPr lang="en-PH" sz="1600">
                <a:effectLst/>
                <a:latin typeface="+mj-lt"/>
                <a:ea typeface="Times New Roman" panose="02020603050405020304" pitchFamily="18" charset="0"/>
              </a:rPr>
              <a:t>The potential to integrate the use of EdTech tools into the national curriculum</a:t>
            </a:r>
            <a:endParaRPr lang="en-US" sz="1600">
              <a:latin typeface="+mj-lt"/>
            </a:endParaRPr>
          </a:p>
        </p:txBody>
      </p:sp>
      <p:grpSp>
        <p:nvGrpSpPr>
          <p:cNvPr id="18" name="Group 17">
            <a:extLst>
              <a:ext uri="{FF2B5EF4-FFF2-40B4-BE49-F238E27FC236}">
                <a16:creationId xmlns:a16="http://schemas.microsoft.com/office/drawing/2014/main" id="{B592464D-BC26-5BFF-3966-0CD65D51AB98}"/>
              </a:ext>
            </a:extLst>
          </p:cNvPr>
          <p:cNvGrpSpPr/>
          <p:nvPr/>
        </p:nvGrpSpPr>
        <p:grpSpPr>
          <a:xfrm>
            <a:off x="566057" y="759656"/>
            <a:ext cx="6368987" cy="4695906"/>
            <a:chOff x="566057" y="759656"/>
            <a:chExt cx="6368987" cy="4695906"/>
          </a:xfrm>
        </p:grpSpPr>
        <p:sp>
          <p:nvSpPr>
            <p:cNvPr id="3" name="Freeform: Shape 2">
              <a:extLst>
                <a:ext uri="{FF2B5EF4-FFF2-40B4-BE49-F238E27FC236}">
                  <a16:creationId xmlns:a16="http://schemas.microsoft.com/office/drawing/2014/main" id="{0E8CF71D-20F8-0426-5526-6D7A959DC991}"/>
                </a:ext>
              </a:extLst>
            </p:cNvPr>
            <p:cNvSpPr/>
            <p:nvPr/>
          </p:nvSpPr>
          <p:spPr>
            <a:xfrm>
              <a:off x="4580028" y="764020"/>
              <a:ext cx="1512752" cy="1738795"/>
            </a:xfrm>
            <a:custGeom>
              <a:avLst/>
              <a:gdLst>
                <a:gd name="connsiteX0" fmla="*/ 0 w 1738794"/>
                <a:gd name="connsiteY0" fmla="*/ 756376 h 1512751"/>
                <a:gd name="connsiteX1" fmla="*/ 378188 w 1738794"/>
                <a:gd name="connsiteY1" fmla="*/ 0 h 1512751"/>
                <a:gd name="connsiteX2" fmla="*/ 1360606 w 1738794"/>
                <a:gd name="connsiteY2" fmla="*/ 0 h 1512751"/>
                <a:gd name="connsiteX3" fmla="*/ 1738794 w 1738794"/>
                <a:gd name="connsiteY3" fmla="*/ 756376 h 1512751"/>
                <a:gd name="connsiteX4" fmla="*/ 1360606 w 1738794"/>
                <a:gd name="connsiteY4" fmla="*/ 1512751 h 1512751"/>
                <a:gd name="connsiteX5" fmla="*/ 378188 w 1738794"/>
                <a:gd name="connsiteY5" fmla="*/ 1512751 h 1512751"/>
                <a:gd name="connsiteX6" fmla="*/ 0 w 1738794"/>
                <a:gd name="connsiteY6" fmla="*/ 756376 h 151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794" h="1512751">
                  <a:moveTo>
                    <a:pt x="869396" y="0"/>
                  </a:moveTo>
                  <a:lnTo>
                    <a:pt x="1738793" y="329024"/>
                  </a:lnTo>
                  <a:lnTo>
                    <a:pt x="1738793" y="1183727"/>
                  </a:lnTo>
                  <a:lnTo>
                    <a:pt x="869396" y="1512751"/>
                  </a:lnTo>
                  <a:lnTo>
                    <a:pt x="1" y="1183727"/>
                  </a:lnTo>
                  <a:lnTo>
                    <a:pt x="1" y="329024"/>
                  </a:lnTo>
                  <a:lnTo>
                    <a:pt x="869396"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1937" tIns="347163" rIns="311938" bIns="347162"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C00000"/>
                  </a:solidFill>
                  <a:latin typeface="+mj-lt"/>
                </a:rPr>
                <a:t>Teachers</a:t>
              </a:r>
            </a:p>
          </p:txBody>
        </p:sp>
        <p:sp>
          <p:nvSpPr>
            <p:cNvPr id="8" name="Freeform: Shape 7">
              <a:extLst>
                <a:ext uri="{FF2B5EF4-FFF2-40B4-BE49-F238E27FC236}">
                  <a16:creationId xmlns:a16="http://schemas.microsoft.com/office/drawing/2014/main" id="{61AB1D02-886C-4DF5-0F5A-703B78ACE2B3}"/>
                </a:ext>
              </a:extLst>
            </p:cNvPr>
            <p:cNvSpPr/>
            <p:nvPr/>
          </p:nvSpPr>
          <p:spPr>
            <a:xfrm>
              <a:off x="2964682" y="759656"/>
              <a:ext cx="1512752" cy="1738795"/>
            </a:xfrm>
            <a:custGeom>
              <a:avLst/>
              <a:gdLst>
                <a:gd name="connsiteX0" fmla="*/ 0 w 1738794"/>
                <a:gd name="connsiteY0" fmla="*/ 756376 h 1512751"/>
                <a:gd name="connsiteX1" fmla="*/ 378188 w 1738794"/>
                <a:gd name="connsiteY1" fmla="*/ 0 h 1512751"/>
                <a:gd name="connsiteX2" fmla="*/ 1360606 w 1738794"/>
                <a:gd name="connsiteY2" fmla="*/ 0 h 1512751"/>
                <a:gd name="connsiteX3" fmla="*/ 1738794 w 1738794"/>
                <a:gd name="connsiteY3" fmla="*/ 756376 h 1512751"/>
                <a:gd name="connsiteX4" fmla="*/ 1360606 w 1738794"/>
                <a:gd name="connsiteY4" fmla="*/ 1512751 h 1512751"/>
                <a:gd name="connsiteX5" fmla="*/ 378188 w 1738794"/>
                <a:gd name="connsiteY5" fmla="*/ 1512751 h 1512751"/>
                <a:gd name="connsiteX6" fmla="*/ 0 w 1738794"/>
                <a:gd name="connsiteY6" fmla="*/ 756376 h 151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794" h="1512751">
                  <a:moveTo>
                    <a:pt x="869396" y="0"/>
                  </a:moveTo>
                  <a:lnTo>
                    <a:pt x="1738793" y="329024"/>
                  </a:lnTo>
                  <a:lnTo>
                    <a:pt x="1738793" y="1183727"/>
                  </a:lnTo>
                  <a:lnTo>
                    <a:pt x="869396" y="1512751"/>
                  </a:lnTo>
                  <a:lnTo>
                    <a:pt x="1" y="1183727"/>
                  </a:lnTo>
                  <a:lnTo>
                    <a:pt x="1" y="329024"/>
                  </a:lnTo>
                  <a:lnTo>
                    <a:pt x="869396"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35737" tIns="270963" rIns="235738" bIns="270962"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rPr>
                <a:t>Software</a:t>
              </a:r>
            </a:p>
            <a:p>
              <a:pPr marL="0" lvl="0" indent="0" algn="ctr" defTabSz="889000">
                <a:lnSpc>
                  <a:spcPct val="90000"/>
                </a:lnSpc>
                <a:spcBef>
                  <a:spcPct val="0"/>
                </a:spcBef>
                <a:spcAft>
                  <a:spcPct val="35000"/>
                </a:spcAft>
                <a:buNone/>
              </a:pPr>
              <a:r>
                <a:rPr lang="en-US" sz="1600" kern="1200">
                  <a:latin typeface="+mj-lt"/>
                </a:rPr>
                <a:t>Elsa Speak</a:t>
              </a:r>
            </a:p>
          </p:txBody>
        </p:sp>
        <p:sp>
          <p:nvSpPr>
            <p:cNvPr id="12" name="Freeform: Shape 11">
              <a:extLst>
                <a:ext uri="{FF2B5EF4-FFF2-40B4-BE49-F238E27FC236}">
                  <a16:creationId xmlns:a16="http://schemas.microsoft.com/office/drawing/2014/main" id="{3EF7416A-FDC2-1791-AA32-ABE84632C88E}"/>
                </a:ext>
              </a:extLst>
            </p:cNvPr>
            <p:cNvSpPr/>
            <p:nvPr/>
          </p:nvSpPr>
          <p:spPr>
            <a:xfrm>
              <a:off x="3784149" y="2236379"/>
              <a:ext cx="1512752" cy="1738795"/>
            </a:xfrm>
            <a:custGeom>
              <a:avLst/>
              <a:gdLst>
                <a:gd name="connsiteX0" fmla="*/ 0 w 1738794"/>
                <a:gd name="connsiteY0" fmla="*/ 756376 h 1512751"/>
                <a:gd name="connsiteX1" fmla="*/ 378188 w 1738794"/>
                <a:gd name="connsiteY1" fmla="*/ 0 h 1512751"/>
                <a:gd name="connsiteX2" fmla="*/ 1360606 w 1738794"/>
                <a:gd name="connsiteY2" fmla="*/ 0 h 1512751"/>
                <a:gd name="connsiteX3" fmla="*/ 1738794 w 1738794"/>
                <a:gd name="connsiteY3" fmla="*/ 756376 h 1512751"/>
                <a:gd name="connsiteX4" fmla="*/ 1360606 w 1738794"/>
                <a:gd name="connsiteY4" fmla="*/ 1512751 h 1512751"/>
                <a:gd name="connsiteX5" fmla="*/ 378188 w 1738794"/>
                <a:gd name="connsiteY5" fmla="*/ 1512751 h 1512751"/>
                <a:gd name="connsiteX6" fmla="*/ 0 w 1738794"/>
                <a:gd name="connsiteY6" fmla="*/ 756376 h 151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794" h="1512751">
                  <a:moveTo>
                    <a:pt x="869396" y="0"/>
                  </a:moveTo>
                  <a:lnTo>
                    <a:pt x="1738793" y="329024"/>
                  </a:lnTo>
                  <a:lnTo>
                    <a:pt x="1738793" y="1183727"/>
                  </a:lnTo>
                  <a:lnTo>
                    <a:pt x="869396" y="1512751"/>
                  </a:lnTo>
                  <a:lnTo>
                    <a:pt x="1" y="1183727"/>
                  </a:lnTo>
                  <a:lnTo>
                    <a:pt x="1" y="329024"/>
                  </a:lnTo>
                  <a:lnTo>
                    <a:pt x="869396"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96697" tIns="331923" rIns="296698" bIns="331922" numCol="1" spcCol="1270" anchor="ctr" anchorCtr="0">
              <a:noAutofit/>
            </a:bodyPr>
            <a:lstStyle/>
            <a:p>
              <a:pPr marL="0" lvl="0" indent="0" algn="ctr" defTabSz="711200">
                <a:lnSpc>
                  <a:spcPct val="90000"/>
                </a:lnSpc>
                <a:spcBef>
                  <a:spcPct val="0"/>
                </a:spcBef>
                <a:spcAft>
                  <a:spcPct val="35000"/>
                </a:spcAft>
                <a:buNone/>
              </a:pPr>
              <a:r>
                <a:rPr lang="en-US" sz="1600" b="1" kern="1200">
                  <a:latin typeface="+mj-lt"/>
                </a:rPr>
                <a:t>Blended learning</a:t>
              </a:r>
            </a:p>
            <a:p>
              <a:pPr marL="0" lvl="0" indent="0" algn="ctr" defTabSz="711200">
                <a:lnSpc>
                  <a:spcPct val="90000"/>
                </a:lnSpc>
                <a:spcBef>
                  <a:spcPct val="0"/>
                </a:spcBef>
                <a:spcAft>
                  <a:spcPct val="35000"/>
                </a:spcAft>
                <a:buNone/>
              </a:pPr>
              <a:r>
                <a:rPr lang="en-US" sz="1400" kern="1200">
                  <a:latin typeface="+mj-lt"/>
                </a:rPr>
                <a:t>(Mobile learning)</a:t>
              </a:r>
            </a:p>
          </p:txBody>
        </p:sp>
        <p:sp>
          <p:nvSpPr>
            <p:cNvPr id="13" name="Freeform: Shape 12">
              <a:extLst>
                <a:ext uri="{FF2B5EF4-FFF2-40B4-BE49-F238E27FC236}">
                  <a16:creationId xmlns:a16="http://schemas.microsoft.com/office/drawing/2014/main" id="{6863F8CC-4EAF-20F1-A86F-DFAAFE574C94}"/>
                </a:ext>
              </a:extLst>
            </p:cNvPr>
            <p:cNvSpPr/>
            <p:nvPr/>
          </p:nvSpPr>
          <p:spPr>
            <a:xfrm>
              <a:off x="566057" y="2563134"/>
              <a:ext cx="2740375" cy="1043276"/>
            </a:xfrm>
            <a:custGeom>
              <a:avLst/>
              <a:gdLst>
                <a:gd name="connsiteX0" fmla="*/ 0 w 1877898"/>
                <a:gd name="connsiteY0" fmla="*/ 0 h 1043276"/>
                <a:gd name="connsiteX1" fmla="*/ 1877898 w 1877898"/>
                <a:gd name="connsiteY1" fmla="*/ 0 h 1043276"/>
                <a:gd name="connsiteX2" fmla="*/ 1877898 w 1877898"/>
                <a:gd name="connsiteY2" fmla="*/ 1043276 h 1043276"/>
                <a:gd name="connsiteX3" fmla="*/ 0 w 1877898"/>
                <a:gd name="connsiteY3" fmla="*/ 1043276 h 1043276"/>
                <a:gd name="connsiteX4" fmla="*/ 0 w 1877898"/>
                <a:gd name="connsiteY4" fmla="*/ 0 h 1043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898" h="1043276">
                  <a:moveTo>
                    <a:pt x="0" y="0"/>
                  </a:moveTo>
                  <a:lnTo>
                    <a:pt x="1877898" y="0"/>
                  </a:lnTo>
                  <a:lnTo>
                    <a:pt x="1877898" y="1043276"/>
                  </a:lnTo>
                  <a:lnTo>
                    <a:pt x="0" y="10432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sz="2800" b="1" kern="1200">
                  <a:solidFill>
                    <a:srgbClr val="0070C0"/>
                  </a:solidFill>
                  <a:latin typeface="Calibri (Body)"/>
                </a:rPr>
                <a:t>EdTech Pilot Intervention </a:t>
              </a:r>
            </a:p>
          </p:txBody>
        </p:sp>
        <p:sp>
          <p:nvSpPr>
            <p:cNvPr id="14" name="Freeform: Shape 13">
              <a:extLst>
                <a:ext uri="{FF2B5EF4-FFF2-40B4-BE49-F238E27FC236}">
                  <a16:creationId xmlns:a16="http://schemas.microsoft.com/office/drawing/2014/main" id="{B7697B47-5A92-1925-3327-AA68FA51DFB0}"/>
                </a:ext>
              </a:extLst>
            </p:cNvPr>
            <p:cNvSpPr/>
            <p:nvPr/>
          </p:nvSpPr>
          <p:spPr>
            <a:xfrm>
              <a:off x="5422292" y="2221061"/>
              <a:ext cx="1512752" cy="1738795"/>
            </a:xfrm>
            <a:custGeom>
              <a:avLst/>
              <a:gdLst>
                <a:gd name="connsiteX0" fmla="*/ 0 w 1738794"/>
                <a:gd name="connsiteY0" fmla="*/ 756376 h 1512751"/>
                <a:gd name="connsiteX1" fmla="*/ 378188 w 1738794"/>
                <a:gd name="connsiteY1" fmla="*/ 0 h 1512751"/>
                <a:gd name="connsiteX2" fmla="*/ 1360606 w 1738794"/>
                <a:gd name="connsiteY2" fmla="*/ 0 h 1512751"/>
                <a:gd name="connsiteX3" fmla="*/ 1738794 w 1738794"/>
                <a:gd name="connsiteY3" fmla="*/ 756376 h 1512751"/>
                <a:gd name="connsiteX4" fmla="*/ 1360606 w 1738794"/>
                <a:gd name="connsiteY4" fmla="*/ 1512751 h 1512751"/>
                <a:gd name="connsiteX5" fmla="*/ 378188 w 1738794"/>
                <a:gd name="connsiteY5" fmla="*/ 1512751 h 1512751"/>
                <a:gd name="connsiteX6" fmla="*/ 0 w 1738794"/>
                <a:gd name="connsiteY6" fmla="*/ 756376 h 151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794" h="1512751">
                  <a:moveTo>
                    <a:pt x="869396" y="0"/>
                  </a:moveTo>
                  <a:lnTo>
                    <a:pt x="1738793" y="329024"/>
                  </a:lnTo>
                  <a:lnTo>
                    <a:pt x="1738793" y="1183727"/>
                  </a:lnTo>
                  <a:lnTo>
                    <a:pt x="869396" y="1512751"/>
                  </a:lnTo>
                  <a:lnTo>
                    <a:pt x="1" y="1183727"/>
                  </a:lnTo>
                  <a:lnTo>
                    <a:pt x="1" y="329024"/>
                  </a:lnTo>
                  <a:lnTo>
                    <a:pt x="869396"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35737" tIns="270963" rIns="235738" bIns="270962" numCol="1" spcCol="1270" anchor="ctr" anchorCtr="0">
              <a:noAutofit/>
            </a:bodyPr>
            <a:lstStyle/>
            <a:p>
              <a:pPr marL="0" lvl="0" indent="0" algn="ctr" defTabSz="933450">
                <a:lnSpc>
                  <a:spcPct val="90000"/>
                </a:lnSpc>
                <a:spcBef>
                  <a:spcPct val="0"/>
                </a:spcBef>
                <a:spcAft>
                  <a:spcPct val="35000"/>
                </a:spcAft>
                <a:buNone/>
              </a:pPr>
              <a:r>
                <a:rPr lang="en-US" sz="2100" b="1" kern="1200">
                  <a:solidFill>
                    <a:srgbClr val="C00000"/>
                  </a:solidFill>
                  <a:latin typeface="+mj-lt"/>
                </a:rPr>
                <a:t>Students</a:t>
              </a:r>
            </a:p>
          </p:txBody>
        </p:sp>
        <p:sp>
          <p:nvSpPr>
            <p:cNvPr id="15" name="Freeform: Shape 14">
              <a:extLst>
                <a:ext uri="{FF2B5EF4-FFF2-40B4-BE49-F238E27FC236}">
                  <a16:creationId xmlns:a16="http://schemas.microsoft.com/office/drawing/2014/main" id="{C4C2EB2E-37B1-C698-0C15-3050EFD7A12B}"/>
                </a:ext>
              </a:extLst>
            </p:cNvPr>
            <p:cNvSpPr/>
            <p:nvPr/>
          </p:nvSpPr>
          <p:spPr>
            <a:xfrm>
              <a:off x="4595851" y="3704071"/>
              <a:ext cx="1571400" cy="1738794"/>
            </a:xfrm>
            <a:custGeom>
              <a:avLst/>
              <a:gdLst>
                <a:gd name="connsiteX0" fmla="*/ 0 w 1738794"/>
                <a:gd name="connsiteY0" fmla="*/ 785700 h 1571400"/>
                <a:gd name="connsiteX1" fmla="*/ 392850 w 1738794"/>
                <a:gd name="connsiteY1" fmla="*/ 0 h 1571400"/>
                <a:gd name="connsiteX2" fmla="*/ 1345944 w 1738794"/>
                <a:gd name="connsiteY2" fmla="*/ 0 h 1571400"/>
                <a:gd name="connsiteX3" fmla="*/ 1738794 w 1738794"/>
                <a:gd name="connsiteY3" fmla="*/ 785700 h 1571400"/>
                <a:gd name="connsiteX4" fmla="*/ 1345944 w 1738794"/>
                <a:gd name="connsiteY4" fmla="*/ 1571400 h 1571400"/>
                <a:gd name="connsiteX5" fmla="*/ 392850 w 1738794"/>
                <a:gd name="connsiteY5" fmla="*/ 1571400 h 1571400"/>
                <a:gd name="connsiteX6" fmla="*/ 0 w 1738794"/>
                <a:gd name="connsiteY6" fmla="*/ 785700 h 157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794" h="1571400">
                  <a:moveTo>
                    <a:pt x="869397" y="0"/>
                  </a:moveTo>
                  <a:lnTo>
                    <a:pt x="1738794" y="355030"/>
                  </a:lnTo>
                  <a:lnTo>
                    <a:pt x="1738794" y="1216370"/>
                  </a:lnTo>
                  <a:lnTo>
                    <a:pt x="869397" y="1571400"/>
                  </a:lnTo>
                  <a:lnTo>
                    <a:pt x="0" y="1216370"/>
                  </a:lnTo>
                  <a:lnTo>
                    <a:pt x="0" y="355030"/>
                  </a:lnTo>
                  <a:lnTo>
                    <a:pt x="869397"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4063" tIns="340621" rIns="314063" bIns="340618" numCol="1" spcCol="1270" anchor="ctr" anchorCtr="0">
              <a:noAutofit/>
            </a:bodyPr>
            <a:lstStyle/>
            <a:p>
              <a:pPr marL="0" lvl="0" indent="0" algn="ctr" defTabSz="755650">
                <a:lnSpc>
                  <a:spcPct val="90000"/>
                </a:lnSpc>
                <a:spcBef>
                  <a:spcPct val="0"/>
                </a:spcBef>
                <a:spcAft>
                  <a:spcPts val="0"/>
                </a:spcAft>
                <a:buNone/>
              </a:pPr>
              <a:r>
                <a:rPr lang="en-US" sz="1700" b="1" kern="1200">
                  <a:solidFill>
                    <a:srgbClr val="C00000"/>
                  </a:solidFill>
                  <a:latin typeface="+mj-lt"/>
                </a:rPr>
                <a:t>National</a:t>
              </a:r>
            </a:p>
            <a:p>
              <a:pPr marL="0" lvl="0" indent="0" algn="ctr" defTabSz="755650">
                <a:lnSpc>
                  <a:spcPct val="90000"/>
                </a:lnSpc>
                <a:spcBef>
                  <a:spcPct val="0"/>
                </a:spcBef>
                <a:spcAft>
                  <a:spcPts val="0"/>
                </a:spcAft>
                <a:buNone/>
              </a:pPr>
              <a:r>
                <a:rPr lang="en-US" sz="1700" b="1" kern="1200">
                  <a:solidFill>
                    <a:srgbClr val="C00000"/>
                  </a:solidFill>
                  <a:latin typeface="+mj-lt"/>
                </a:rPr>
                <a:t>Curriculum</a:t>
              </a:r>
            </a:p>
            <a:p>
              <a:pPr marL="0" lvl="0" indent="0" algn="ctr" defTabSz="755650">
                <a:lnSpc>
                  <a:spcPct val="90000"/>
                </a:lnSpc>
                <a:spcBef>
                  <a:spcPct val="0"/>
                </a:spcBef>
                <a:spcAft>
                  <a:spcPts val="0"/>
                </a:spcAft>
                <a:buNone/>
              </a:pPr>
              <a:endParaRPr lang="en-US" sz="1050" b="1" kern="1200">
                <a:latin typeface="+mj-lt"/>
              </a:endParaRPr>
            </a:p>
            <a:p>
              <a:pPr marL="0" lvl="0" indent="0" algn="ctr" defTabSz="755650">
                <a:lnSpc>
                  <a:spcPct val="90000"/>
                </a:lnSpc>
                <a:spcBef>
                  <a:spcPct val="0"/>
                </a:spcBef>
                <a:spcAft>
                  <a:spcPts val="0"/>
                </a:spcAft>
                <a:buNone/>
              </a:pPr>
              <a:r>
                <a:rPr lang="en-US" sz="1500" kern="1200">
                  <a:latin typeface="+mj-lt"/>
                </a:rPr>
                <a:t>(Blended curriculum)</a:t>
              </a:r>
            </a:p>
          </p:txBody>
        </p:sp>
        <p:sp>
          <p:nvSpPr>
            <p:cNvPr id="17" name="Freeform: Shape 16">
              <a:extLst>
                <a:ext uri="{FF2B5EF4-FFF2-40B4-BE49-F238E27FC236}">
                  <a16:creationId xmlns:a16="http://schemas.microsoft.com/office/drawing/2014/main" id="{B4A1F526-E5A0-0C74-5BFA-D651C88B23A7}"/>
                </a:ext>
              </a:extLst>
            </p:cNvPr>
            <p:cNvSpPr/>
            <p:nvPr/>
          </p:nvSpPr>
          <p:spPr>
            <a:xfrm>
              <a:off x="2934844" y="3716767"/>
              <a:ext cx="1512752" cy="1738795"/>
            </a:xfrm>
            <a:custGeom>
              <a:avLst/>
              <a:gdLst>
                <a:gd name="connsiteX0" fmla="*/ 0 w 1738794"/>
                <a:gd name="connsiteY0" fmla="*/ 756376 h 1512751"/>
                <a:gd name="connsiteX1" fmla="*/ 378188 w 1738794"/>
                <a:gd name="connsiteY1" fmla="*/ 0 h 1512751"/>
                <a:gd name="connsiteX2" fmla="*/ 1360606 w 1738794"/>
                <a:gd name="connsiteY2" fmla="*/ 0 h 1512751"/>
                <a:gd name="connsiteX3" fmla="*/ 1738794 w 1738794"/>
                <a:gd name="connsiteY3" fmla="*/ 756376 h 1512751"/>
                <a:gd name="connsiteX4" fmla="*/ 1360606 w 1738794"/>
                <a:gd name="connsiteY4" fmla="*/ 1512751 h 1512751"/>
                <a:gd name="connsiteX5" fmla="*/ 378188 w 1738794"/>
                <a:gd name="connsiteY5" fmla="*/ 1512751 h 1512751"/>
                <a:gd name="connsiteX6" fmla="*/ 0 w 1738794"/>
                <a:gd name="connsiteY6" fmla="*/ 756376 h 151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794" h="1512751">
                  <a:moveTo>
                    <a:pt x="869396" y="0"/>
                  </a:moveTo>
                  <a:lnTo>
                    <a:pt x="1738793" y="329024"/>
                  </a:lnTo>
                  <a:lnTo>
                    <a:pt x="1738793" y="1183727"/>
                  </a:lnTo>
                  <a:lnTo>
                    <a:pt x="869396" y="1512751"/>
                  </a:lnTo>
                  <a:lnTo>
                    <a:pt x="1" y="1183727"/>
                  </a:lnTo>
                  <a:lnTo>
                    <a:pt x="1" y="329024"/>
                  </a:lnTo>
                  <a:lnTo>
                    <a:pt x="869396"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35737" tIns="270963" rIns="235738" bIns="270962" numCol="1" spcCol="1270" anchor="ctr" anchorCtr="0">
              <a:noAutofit/>
            </a:bodyPr>
            <a:lstStyle/>
            <a:p>
              <a:pPr marL="0" lvl="0" indent="0" algn="ctr" defTabSz="889000">
                <a:lnSpc>
                  <a:spcPct val="90000"/>
                </a:lnSpc>
                <a:spcBef>
                  <a:spcPct val="0"/>
                </a:spcBef>
                <a:spcAft>
                  <a:spcPct val="35000"/>
                </a:spcAft>
                <a:buNone/>
              </a:pPr>
              <a:r>
                <a:rPr lang="en-US" sz="2000" b="1" kern="1200">
                  <a:latin typeface="+mj-lt"/>
                </a:rPr>
                <a:t>Hardware</a:t>
              </a:r>
            </a:p>
            <a:p>
              <a:pPr marL="0" lvl="0" indent="0" algn="ctr" defTabSz="889000">
                <a:lnSpc>
                  <a:spcPct val="90000"/>
                </a:lnSpc>
                <a:spcBef>
                  <a:spcPct val="0"/>
                </a:spcBef>
                <a:spcAft>
                  <a:spcPct val="35000"/>
                </a:spcAft>
                <a:buNone/>
              </a:pPr>
              <a:r>
                <a:rPr lang="en-US" sz="1400" b="0" kern="1200">
                  <a:latin typeface="+mj-lt"/>
                </a:rPr>
                <a:t>Smartphones</a:t>
              </a:r>
            </a:p>
          </p:txBody>
        </p:sp>
        <p:sp>
          <p:nvSpPr>
            <p:cNvPr id="6" name="Arrow: Right 5">
              <a:extLst>
                <a:ext uri="{FF2B5EF4-FFF2-40B4-BE49-F238E27FC236}">
                  <a16:creationId xmlns:a16="http://schemas.microsoft.com/office/drawing/2014/main" id="{726349BB-A7F4-F902-0D73-39E02A4083F1}"/>
                </a:ext>
              </a:extLst>
            </p:cNvPr>
            <p:cNvSpPr/>
            <p:nvPr/>
          </p:nvSpPr>
          <p:spPr>
            <a:xfrm>
              <a:off x="5305915" y="2863238"/>
              <a:ext cx="252875" cy="378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62FB013A-70B7-EDF5-69AD-6D4EEEBFC27D}"/>
                </a:ext>
              </a:extLst>
            </p:cNvPr>
            <p:cNvSpPr/>
            <p:nvPr/>
          </p:nvSpPr>
          <p:spPr>
            <a:xfrm rot="3903463">
              <a:off x="4866945" y="3713648"/>
              <a:ext cx="263950" cy="377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4735F6E-5F0F-8C9D-9148-550E5B211AF6}"/>
                </a:ext>
              </a:extLst>
            </p:cNvPr>
            <p:cNvSpPr/>
            <p:nvPr/>
          </p:nvSpPr>
          <p:spPr>
            <a:xfrm rot="17880336">
              <a:off x="4839267" y="2107947"/>
              <a:ext cx="248760" cy="398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737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64AA8F4-A476-4C60-A16C-0D75B4763380}"/>
              </a:ext>
            </a:extLst>
          </p:cNvPr>
          <p:cNvGrpSpPr/>
          <p:nvPr/>
        </p:nvGrpSpPr>
        <p:grpSpPr>
          <a:xfrm>
            <a:off x="262952" y="5833923"/>
            <a:ext cx="11711470" cy="980122"/>
            <a:chOff x="326452" y="5859323"/>
            <a:chExt cx="11711470" cy="980122"/>
          </a:xfrm>
        </p:grpSpPr>
        <p:pic>
          <p:nvPicPr>
            <p:cNvPr id="19" name="Picture 18">
              <a:extLst>
                <a:ext uri="{FF2B5EF4-FFF2-40B4-BE49-F238E27FC236}">
                  <a16:creationId xmlns:a16="http://schemas.microsoft.com/office/drawing/2014/main" id="{0B0D8D37-82A3-454E-B5EE-EC7BACB0DA07}"/>
                </a:ext>
              </a:extLst>
            </p:cNvPr>
            <p:cNvPicPr>
              <a:picLocks noChangeAspect="1"/>
            </p:cNvPicPr>
            <p:nvPr/>
          </p:nvPicPr>
          <p:blipFill rotWithShape="1">
            <a:blip r:embed="rId2"/>
            <a:srcRect l="69060" t="9686" r="2466" b="24157"/>
            <a:stretch/>
          </p:blipFill>
          <p:spPr>
            <a:xfrm>
              <a:off x="8720298" y="5953016"/>
              <a:ext cx="3317624" cy="886429"/>
            </a:xfrm>
            <a:prstGeom prst="rect">
              <a:avLst/>
            </a:prstGeom>
          </p:spPr>
        </p:pic>
        <p:pic>
          <p:nvPicPr>
            <p:cNvPr id="25" name="Picture 24">
              <a:extLst>
                <a:ext uri="{FF2B5EF4-FFF2-40B4-BE49-F238E27FC236}">
                  <a16:creationId xmlns:a16="http://schemas.microsoft.com/office/drawing/2014/main" id="{31B6F21C-FF18-41C7-8D62-F15B58595C16}"/>
                </a:ext>
              </a:extLst>
            </p:cNvPr>
            <p:cNvPicPr>
              <a:picLocks noChangeAspect="1"/>
            </p:cNvPicPr>
            <p:nvPr/>
          </p:nvPicPr>
          <p:blipFill rotWithShape="1">
            <a:blip r:embed="rId2"/>
            <a:srcRect l="38385" r="34415" b="32170"/>
            <a:stretch/>
          </p:blipFill>
          <p:spPr>
            <a:xfrm>
              <a:off x="4715606" y="5859323"/>
              <a:ext cx="3090988" cy="886429"/>
            </a:xfrm>
            <a:prstGeom prst="rect">
              <a:avLst/>
            </a:prstGeom>
          </p:spPr>
        </p:pic>
        <p:pic>
          <p:nvPicPr>
            <p:cNvPr id="1026" name="Picture 5">
              <a:extLst>
                <a:ext uri="{FF2B5EF4-FFF2-40B4-BE49-F238E27FC236}">
                  <a16:creationId xmlns:a16="http://schemas.microsoft.com/office/drawing/2014/main" id="{8D47D5F3-E54E-4A20-9CDE-FF39B97807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380"/>
            <a:stretch/>
          </p:blipFill>
          <p:spPr bwMode="auto">
            <a:xfrm>
              <a:off x="326452" y="5953016"/>
              <a:ext cx="3317624" cy="886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Content Placeholder 4">
            <a:extLst>
              <a:ext uri="{FF2B5EF4-FFF2-40B4-BE49-F238E27FC236}">
                <a16:creationId xmlns:a16="http://schemas.microsoft.com/office/drawing/2014/main" id="{577E58B7-F998-7CCD-C755-BFB990B6897E}"/>
              </a:ext>
            </a:extLst>
          </p:cNvPr>
          <p:cNvSpPr txBox="1">
            <a:spLocks/>
          </p:cNvSpPr>
          <p:nvPr/>
        </p:nvSpPr>
        <p:spPr>
          <a:xfrm>
            <a:off x="516367" y="731519"/>
            <a:ext cx="11556184" cy="59781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01168" lvl="1"/>
            <a:r>
              <a:rPr lang="en-GB" sz="2800" b="1" dirty="0">
                <a:solidFill>
                  <a:srgbClr val="0070C0"/>
                </a:solidFill>
              </a:rPr>
              <a:t>National and Regional workshops</a:t>
            </a:r>
          </a:p>
          <a:p>
            <a:pPr marL="201168" lvl="1"/>
            <a:endParaRPr lang="en-GB" sz="2400" dirty="0"/>
          </a:p>
          <a:p>
            <a:pPr marL="201168" lvl="1" algn="l"/>
            <a:r>
              <a:rPr lang="en-GB" dirty="0"/>
              <a:t>In-person events impossible during early 2022 due to prevailing travel restrictions</a:t>
            </a:r>
          </a:p>
          <a:p>
            <a:pPr marL="201168" lvl="1" algn="l"/>
            <a:endParaRPr lang="en-GB" dirty="0"/>
          </a:p>
          <a:p>
            <a:pPr marL="201168" lvl="1" algn="l"/>
            <a:r>
              <a:rPr lang="en-GB" i="1" dirty="0"/>
              <a:t>The following workshops and knowledge-sharing events took place as webinars:</a:t>
            </a:r>
          </a:p>
          <a:p>
            <a:pPr marL="544068" lvl="1" indent="-342900" algn="l">
              <a:buFont typeface="Arial" panose="020B0604020202020204" pitchFamily="34" charset="0"/>
              <a:buChar char="•"/>
            </a:pPr>
            <a:r>
              <a:rPr lang="en-GB" dirty="0"/>
              <a:t>Early January, 2022 – individual country workshops for knowledge sharing and ideation in Cambodia, Indonesia, Philippines and Viet Nam</a:t>
            </a:r>
          </a:p>
          <a:p>
            <a:pPr marL="544068" lvl="1" indent="-342900" algn="l">
              <a:buFont typeface="Arial" panose="020B0604020202020204" pitchFamily="34" charset="0"/>
              <a:buChar char="•"/>
            </a:pPr>
            <a:r>
              <a:rPr lang="en-GB" dirty="0"/>
              <a:t>February, 2022 – Regional workshop with high-level representation from JFPR, ADB and Education Ministries</a:t>
            </a:r>
          </a:p>
          <a:p>
            <a:pPr marL="201168" lvl="1" algn="l"/>
            <a:endParaRPr lang="en-GB" dirty="0"/>
          </a:p>
          <a:p>
            <a:pPr marL="201168" lvl="1" algn="l"/>
            <a:r>
              <a:rPr lang="en-GB" i="1" dirty="0"/>
              <a:t>Current opportunities for face to face and hybrid workshops</a:t>
            </a:r>
          </a:p>
          <a:p>
            <a:pPr marL="544068" lvl="1" indent="-342900" algn="l">
              <a:buFont typeface="Arial" panose="020B0604020202020204" pitchFamily="34" charset="0"/>
              <a:buChar char="•"/>
            </a:pPr>
            <a:r>
              <a:rPr lang="en-GB" dirty="0"/>
              <a:t>October, 2022 – Regional workshop as part of </a:t>
            </a:r>
            <a:r>
              <a:rPr lang="en-GB" dirty="0" err="1"/>
              <a:t>BETTAsia</a:t>
            </a:r>
            <a:r>
              <a:rPr lang="en-GB" dirty="0"/>
              <a:t> ‘22</a:t>
            </a:r>
          </a:p>
          <a:p>
            <a:pPr marL="544068" lvl="1" indent="-342900" algn="l">
              <a:buFont typeface="Arial" panose="020B0604020202020204" pitchFamily="34" charset="0"/>
              <a:buChar char="•"/>
            </a:pPr>
            <a:r>
              <a:rPr lang="en-GB" dirty="0"/>
              <a:t>September, 2023 country workshops / F2F and online /</a:t>
            </a:r>
          </a:p>
          <a:p>
            <a:pPr marL="544068" lvl="1" indent="-342900" algn="l">
              <a:buFont typeface="Arial" panose="020B0604020202020204" pitchFamily="34" charset="0"/>
              <a:buChar char="•"/>
            </a:pPr>
            <a:r>
              <a:rPr lang="en-GB" dirty="0"/>
              <a:t>Final Major Project closeout conference – F2F and online</a:t>
            </a:r>
          </a:p>
          <a:p>
            <a:pPr marL="201168" lvl="1"/>
            <a:endParaRPr lang="en-GB" sz="2400" dirty="0"/>
          </a:p>
          <a:p>
            <a:pPr marL="201168" lvl="1"/>
            <a:endParaRPr lang="en-GB" sz="2400" dirty="0"/>
          </a:p>
          <a:p>
            <a:pPr marL="201168" lvl="1"/>
            <a:endParaRPr lang="en-GB" sz="2400" dirty="0"/>
          </a:p>
          <a:p>
            <a:pPr lvl="1">
              <a:buFont typeface="Wingdings" panose="05000000000000000000" pitchFamily="2" charset="2"/>
              <a:buChar char="§"/>
            </a:pPr>
            <a:endParaRPr lang="en-GB" dirty="0"/>
          </a:p>
          <a:p>
            <a:pPr lvl="1">
              <a:buFont typeface="Wingdings" panose="05000000000000000000" pitchFamily="2" charset="2"/>
              <a:buChar char="§"/>
            </a:pPr>
            <a:endParaRPr lang="en-GB" dirty="0"/>
          </a:p>
          <a:p>
            <a:pPr lvl="1">
              <a:buFont typeface="Wingdings" panose="05000000000000000000" pitchFamily="2" charset="2"/>
              <a:buChar char="§"/>
            </a:pPr>
            <a:endParaRPr lang="en-GB" dirty="0"/>
          </a:p>
        </p:txBody>
      </p:sp>
    </p:spTree>
    <p:extLst>
      <p:ext uri="{BB962C8B-B14F-4D97-AF65-F5344CB8AC3E}">
        <p14:creationId xmlns:p14="http://schemas.microsoft.com/office/powerpoint/2010/main" val="35884081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EE1F36B-DEBE-CB44-94EA-54630FC71BC9}"/>
              </a:ext>
            </a:extLst>
          </p:cNvPr>
          <p:cNvSpPr>
            <a:spLocks noGrp="1"/>
          </p:cNvSpPr>
          <p:nvPr>
            <p:ph type="subTitle" idx="1"/>
          </p:nvPr>
        </p:nvSpPr>
        <p:spPr>
          <a:xfrm>
            <a:off x="957862" y="795128"/>
            <a:ext cx="10276275" cy="5559969"/>
          </a:xfrm>
        </p:spPr>
        <p:txBody>
          <a:bodyPr>
            <a:normAutofit/>
          </a:bodyPr>
          <a:lstStyle/>
          <a:p>
            <a:endParaRPr lang="en-PH" sz="1800" dirty="0"/>
          </a:p>
          <a:p>
            <a:r>
              <a:rPr lang="en-PH" sz="5400" b="1" dirty="0">
                <a:cs typeface="Arial" panose="020B0604020202020204" pitchFamily="34" charset="0"/>
              </a:rPr>
              <a:t>Thank you!</a:t>
            </a:r>
          </a:p>
          <a:p>
            <a:endParaRPr lang="en-PH" sz="3600" b="1" dirty="0">
              <a:cs typeface="Arial" panose="020B0604020202020204" pitchFamily="34" charset="0"/>
            </a:endParaRPr>
          </a:p>
          <a:p>
            <a:r>
              <a:rPr lang="en-PH" sz="4400" b="1" dirty="0">
                <a:cs typeface="Arial" panose="020B0604020202020204" pitchFamily="34" charset="0"/>
              </a:rPr>
              <a:t>For more information on the TIESEA project, visit our website: </a:t>
            </a:r>
          </a:p>
          <a:p>
            <a:r>
              <a:rPr lang="en-PH" sz="4400" b="1" dirty="0">
                <a:cs typeface="Arial" panose="020B0604020202020204" pitchFamily="34" charset="0"/>
                <a:hlinkClick r:id="rId2"/>
              </a:rPr>
              <a:t>www.tiesea.org</a:t>
            </a:r>
            <a:r>
              <a:rPr lang="en-PH" sz="4400" b="1" dirty="0">
                <a:cs typeface="Arial" panose="020B0604020202020204" pitchFamily="34" charset="0"/>
              </a:rPr>
              <a:t> </a:t>
            </a:r>
          </a:p>
        </p:txBody>
      </p:sp>
      <p:sp>
        <p:nvSpPr>
          <p:cNvPr id="2" name="Rectangle 1"/>
          <p:cNvSpPr/>
          <p:nvPr/>
        </p:nvSpPr>
        <p:spPr>
          <a:xfrm>
            <a:off x="696686" y="-2295644"/>
            <a:ext cx="8447314" cy="369332"/>
          </a:xfrm>
          <a:prstGeom prst="rect">
            <a:avLst/>
          </a:prstGeom>
        </p:spPr>
        <p:txBody>
          <a:bodyPr wrap="square">
            <a:spAutoFit/>
          </a:bodyPr>
          <a:lstStyle/>
          <a:p>
            <a:pPr algn="just"/>
            <a:r>
              <a:rPr lang="en-PH" dirty="0">
                <a:latin typeface="Verdana" panose="020B0604030504040204" pitchFamily="34" charset="0"/>
                <a:ea typeface="Times New Roman" panose="02020603050405020304" pitchFamily="18" charset="0"/>
              </a:rPr>
              <a:t> </a:t>
            </a:r>
            <a:endParaRPr lang="en-PH" sz="20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1420585" y="889844"/>
            <a:ext cx="9421585" cy="369332"/>
          </a:xfrm>
          <a:prstGeom prst="rect">
            <a:avLst/>
          </a:prstGeom>
        </p:spPr>
        <p:txBody>
          <a:bodyPr wrap="square">
            <a:spAutoFit/>
          </a:bodyPr>
          <a:lstStyle/>
          <a:p>
            <a:pPr algn="just"/>
            <a:r>
              <a:rPr lang="en-US" dirty="0">
                <a:solidFill>
                  <a:srgbClr val="000000"/>
                </a:solidFill>
                <a:latin typeface="Arial" panose="020B0604020202020204" pitchFamily="34" charset="0"/>
                <a:ea typeface="Times New Roman" panose="02020603050405020304" pitchFamily="18" charset="0"/>
              </a:rPr>
              <a:t> </a:t>
            </a:r>
            <a:endParaRPr lang="en-PH"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3048000" y="1859340"/>
            <a:ext cx="6096000" cy="369332"/>
          </a:xfrm>
          <a:prstGeom prst="rect">
            <a:avLst/>
          </a:prstGeom>
        </p:spPr>
        <p:txBody>
          <a:bodyPr>
            <a:spAutoFit/>
          </a:bodyPr>
          <a:lstStyle/>
          <a:p>
            <a:pPr indent="-6985" algn="just"/>
            <a:r>
              <a:rPr lang="en-PH" dirty="0">
                <a:latin typeface="Arial" panose="020B0604020202020204" pitchFamily="34" charset="0"/>
                <a:ea typeface="Times New Roman" panose="02020603050405020304" pitchFamily="18" charset="0"/>
              </a:rPr>
              <a:t> </a:t>
            </a:r>
            <a:endParaRPr lang="en-PH"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19967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64AA8F4-A476-4C60-A16C-0D75B4763380}"/>
              </a:ext>
            </a:extLst>
          </p:cNvPr>
          <p:cNvGrpSpPr/>
          <p:nvPr/>
        </p:nvGrpSpPr>
        <p:grpSpPr>
          <a:xfrm>
            <a:off x="262952" y="5833923"/>
            <a:ext cx="11711470" cy="980122"/>
            <a:chOff x="326452" y="5859323"/>
            <a:chExt cx="11711470" cy="980122"/>
          </a:xfrm>
        </p:grpSpPr>
        <p:pic>
          <p:nvPicPr>
            <p:cNvPr id="19" name="Picture 18">
              <a:extLst>
                <a:ext uri="{FF2B5EF4-FFF2-40B4-BE49-F238E27FC236}">
                  <a16:creationId xmlns:a16="http://schemas.microsoft.com/office/drawing/2014/main" id="{0B0D8D37-82A3-454E-B5EE-EC7BACB0DA07}"/>
                </a:ext>
              </a:extLst>
            </p:cNvPr>
            <p:cNvPicPr>
              <a:picLocks noChangeAspect="1"/>
            </p:cNvPicPr>
            <p:nvPr/>
          </p:nvPicPr>
          <p:blipFill rotWithShape="1">
            <a:blip r:embed="rId2"/>
            <a:srcRect l="69060" t="9686" r="2466" b="24157"/>
            <a:stretch/>
          </p:blipFill>
          <p:spPr>
            <a:xfrm>
              <a:off x="8720298" y="5953016"/>
              <a:ext cx="3317624" cy="886429"/>
            </a:xfrm>
            <a:prstGeom prst="rect">
              <a:avLst/>
            </a:prstGeom>
          </p:spPr>
        </p:pic>
        <p:pic>
          <p:nvPicPr>
            <p:cNvPr id="25" name="Picture 24">
              <a:extLst>
                <a:ext uri="{FF2B5EF4-FFF2-40B4-BE49-F238E27FC236}">
                  <a16:creationId xmlns:a16="http://schemas.microsoft.com/office/drawing/2014/main" id="{31B6F21C-FF18-41C7-8D62-F15B58595C16}"/>
                </a:ext>
              </a:extLst>
            </p:cNvPr>
            <p:cNvPicPr>
              <a:picLocks noChangeAspect="1"/>
            </p:cNvPicPr>
            <p:nvPr/>
          </p:nvPicPr>
          <p:blipFill rotWithShape="1">
            <a:blip r:embed="rId2"/>
            <a:srcRect l="38385" r="34415" b="32170"/>
            <a:stretch/>
          </p:blipFill>
          <p:spPr>
            <a:xfrm>
              <a:off x="4715606" y="5859323"/>
              <a:ext cx="3090988" cy="886429"/>
            </a:xfrm>
            <a:prstGeom prst="rect">
              <a:avLst/>
            </a:prstGeom>
          </p:spPr>
        </p:pic>
        <p:pic>
          <p:nvPicPr>
            <p:cNvPr id="1026" name="Picture 5">
              <a:extLst>
                <a:ext uri="{FF2B5EF4-FFF2-40B4-BE49-F238E27FC236}">
                  <a16:creationId xmlns:a16="http://schemas.microsoft.com/office/drawing/2014/main" id="{8D47D5F3-E54E-4A20-9CDE-FF39B97807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380"/>
            <a:stretch/>
          </p:blipFill>
          <p:spPr bwMode="auto">
            <a:xfrm>
              <a:off x="326452" y="5953016"/>
              <a:ext cx="3317624" cy="886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Content Placeholder 4">
            <a:extLst>
              <a:ext uri="{FF2B5EF4-FFF2-40B4-BE49-F238E27FC236}">
                <a16:creationId xmlns:a16="http://schemas.microsoft.com/office/drawing/2014/main" id="{F0655044-2EBE-ABA3-24A3-EB3F8A4B68DD}"/>
              </a:ext>
            </a:extLst>
          </p:cNvPr>
          <p:cNvSpPr txBox="1">
            <a:spLocks/>
          </p:cNvSpPr>
          <p:nvPr/>
        </p:nvSpPr>
        <p:spPr>
          <a:xfrm>
            <a:off x="376518" y="731520"/>
            <a:ext cx="10916322" cy="5257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solidFill>
                  <a:srgbClr val="0070C0"/>
                </a:solidFill>
              </a:rPr>
              <a:t>Outline of proposed interventions in the four partner countries</a:t>
            </a:r>
          </a:p>
          <a:p>
            <a:endParaRPr lang="en-GB" b="1" dirty="0"/>
          </a:p>
          <a:p>
            <a:pPr marL="800100" lvl="1" indent="-342900" algn="l">
              <a:buFont typeface="Arial" panose="020B0604020202020204" pitchFamily="34" charset="0"/>
              <a:buChar char="•"/>
            </a:pPr>
            <a:r>
              <a:rPr lang="en-GB" sz="2200" b="1" dirty="0"/>
              <a:t>Cambodia</a:t>
            </a:r>
            <a:r>
              <a:rPr lang="en-GB" sz="2200" dirty="0"/>
              <a:t> – STEM learning with digital resources and offline access</a:t>
            </a:r>
          </a:p>
          <a:p>
            <a:pPr marL="544068" lvl="1" indent="-342900" algn="l">
              <a:buFont typeface="Arial" panose="020B0604020202020204" pitchFamily="34" charset="0"/>
              <a:buChar char="•"/>
            </a:pPr>
            <a:endParaRPr lang="en-GB" sz="2200" dirty="0"/>
          </a:p>
          <a:p>
            <a:pPr marL="793750" lvl="1" indent="-342900" algn="l">
              <a:buFont typeface="Arial" panose="020B0604020202020204" pitchFamily="34" charset="0"/>
              <a:buChar char="•"/>
            </a:pPr>
            <a:r>
              <a:rPr lang="en-GB" sz="2200" b="1" dirty="0"/>
              <a:t>Indonesia</a:t>
            </a:r>
            <a:r>
              <a:rPr lang="en-GB" sz="2200" dirty="0"/>
              <a:t> – Support and development of existing digital initiatives for teachers’ continuous professional development</a:t>
            </a:r>
          </a:p>
          <a:p>
            <a:pPr marL="525462" lvl="1" indent="-342900" algn="l">
              <a:buFont typeface="Arial" panose="020B0604020202020204" pitchFamily="34" charset="0"/>
              <a:buChar char="•"/>
            </a:pPr>
            <a:endParaRPr lang="en-GB" sz="2200" dirty="0"/>
          </a:p>
          <a:p>
            <a:pPr marL="800100" lvl="1" indent="-342900" algn="l">
              <a:buFont typeface="Arial" panose="020B0604020202020204" pitchFamily="34" charset="0"/>
              <a:buChar char="•"/>
            </a:pPr>
            <a:r>
              <a:rPr lang="en-GB" sz="2200" b="1" dirty="0"/>
              <a:t>Philippines</a:t>
            </a:r>
            <a:r>
              <a:rPr lang="en-GB" sz="2200" dirty="0"/>
              <a:t> – work with the training agency responsible for Technical and Vocation Education (TESDA) for hybrid and offline instances of digitally-enhanced skills training</a:t>
            </a:r>
          </a:p>
          <a:p>
            <a:pPr marL="800100" lvl="1" indent="-342900" algn="l">
              <a:buFont typeface="Arial" panose="020B0604020202020204" pitchFamily="34" charset="0"/>
              <a:buChar char="•"/>
            </a:pPr>
            <a:endParaRPr lang="en-GB" sz="2200" dirty="0"/>
          </a:p>
          <a:p>
            <a:pPr marL="800100" lvl="1" indent="-342900" algn="l">
              <a:buFont typeface="Arial" panose="020B0604020202020204" pitchFamily="34" charset="0"/>
              <a:buChar char="•"/>
            </a:pPr>
            <a:r>
              <a:rPr lang="en-GB" sz="2200" b="1" dirty="0"/>
              <a:t>Viet Nam </a:t>
            </a:r>
            <a:r>
              <a:rPr lang="en-GB" sz="2200" dirty="0"/>
              <a:t>– Development of communicative approach and enhancements to speaking and listing skills through student access to language learning app on mobile devices</a:t>
            </a:r>
          </a:p>
          <a:p>
            <a:pPr marL="201168" lvl="1"/>
            <a:endParaRPr lang="en-GB" dirty="0"/>
          </a:p>
        </p:txBody>
      </p:sp>
    </p:spTree>
    <p:extLst>
      <p:ext uri="{BB962C8B-B14F-4D97-AF65-F5344CB8AC3E}">
        <p14:creationId xmlns:p14="http://schemas.microsoft.com/office/powerpoint/2010/main" val="3197250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E089-BD2E-4145-9238-2E79750F2FF6}"/>
              </a:ext>
            </a:extLst>
          </p:cNvPr>
          <p:cNvSpPr>
            <a:spLocks noGrp="1"/>
          </p:cNvSpPr>
          <p:nvPr>
            <p:ph type="ctrTitle"/>
          </p:nvPr>
        </p:nvSpPr>
        <p:spPr>
          <a:xfrm>
            <a:off x="512476" y="1640411"/>
            <a:ext cx="11167048" cy="1146013"/>
          </a:xfrm>
        </p:spPr>
        <p:txBody>
          <a:bodyPr anchor="t">
            <a:normAutofit fontScale="90000"/>
          </a:bodyPr>
          <a:lstStyle/>
          <a:p>
            <a:r>
              <a:rPr kumimoji="0" lang="en-US" sz="31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j-ea"/>
                <a:cs typeface="+mj-cs"/>
              </a:rPr>
              <a:t>Assessment of EdTech Readiness &amp; </a:t>
            </a:r>
            <a:r>
              <a:rPr lang="en-US" sz="3100" b="1" dirty="0">
                <a:solidFill>
                  <a:schemeClr val="accent1">
                    <a:lumMod val="75000"/>
                  </a:schemeClr>
                </a:solidFill>
                <a:latin typeface="Calibri" panose="020F0502020204030204" pitchFamily="34" charset="0"/>
                <a:ea typeface="+mj-ea"/>
                <a:cs typeface="+mj-cs"/>
              </a:rPr>
              <a:t>TIESEA </a:t>
            </a:r>
            <a:r>
              <a:rPr kumimoji="0" lang="en-US" sz="31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j-ea"/>
                <a:cs typeface="+mj-cs"/>
              </a:rPr>
              <a:t>Intervention</a:t>
            </a:r>
            <a:br>
              <a:rPr kumimoji="0" lang="en-US" sz="31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j-ea"/>
                <a:cs typeface="+mj-cs"/>
              </a:rPr>
            </a:br>
            <a:r>
              <a:rPr kumimoji="0" lang="en-US" sz="31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mj-ea"/>
                <a:cs typeface="+mj-cs"/>
              </a:rPr>
              <a:t>CAMBODIA</a:t>
            </a:r>
            <a:br>
              <a:rPr kumimoji="0" lang="en-US" sz="4000" b="1" i="0" u="none" strike="noStrike" kern="1200" cap="none" spc="0" normalizeH="0" baseline="0" noProof="0" dirty="0">
                <a:ln>
                  <a:noFill/>
                </a:ln>
                <a:effectLst/>
                <a:uLnTx/>
                <a:uFillTx/>
                <a:latin typeface="Calibri" panose="020F0502020204030204" pitchFamily="34" charset="0"/>
                <a:ea typeface="+mj-ea"/>
                <a:cs typeface="+mj-cs"/>
              </a:rPr>
            </a:br>
            <a:br>
              <a:rPr lang="en-US" sz="2500" dirty="0">
                <a:solidFill>
                  <a:schemeClr val="tx2"/>
                </a:solidFill>
              </a:rPr>
            </a:br>
            <a:r>
              <a:rPr lang="en-US" sz="2500" b="1" dirty="0">
                <a:solidFill>
                  <a:schemeClr val="tx2"/>
                </a:solidFill>
              </a:rPr>
              <a:t> </a:t>
            </a:r>
            <a:endParaRPr lang="en-US" sz="2500" dirty="0">
              <a:solidFill>
                <a:schemeClr val="tx2"/>
              </a:solidFill>
            </a:endParaRPr>
          </a:p>
        </p:txBody>
      </p:sp>
      <p:sp>
        <p:nvSpPr>
          <p:cNvPr id="3" name="Subtitle 2">
            <a:extLst>
              <a:ext uri="{FF2B5EF4-FFF2-40B4-BE49-F238E27FC236}">
                <a16:creationId xmlns:a16="http://schemas.microsoft.com/office/drawing/2014/main" id="{1EE1F36B-DEBE-CB44-94EA-54630FC71BC9}"/>
              </a:ext>
            </a:extLst>
          </p:cNvPr>
          <p:cNvSpPr>
            <a:spLocks noGrp="1"/>
          </p:cNvSpPr>
          <p:nvPr>
            <p:ph type="subTitle" idx="1"/>
          </p:nvPr>
        </p:nvSpPr>
        <p:spPr>
          <a:xfrm>
            <a:off x="2745840" y="3965452"/>
            <a:ext cx="6673686" cy="1824515"/>
          </a:xfrm>
        </p:spPr>
        <p:txBody>
          <a:bodyPr anchor="b">
            <a:noAutofit/>
          </a:bodyPr>
          <a:lstStyle/>
          <a:p>
            <a:pPr>
              <a:lnSpc>
                <a:spcPct val="110000"/>
              </a:lnSpc>
              <a:spcBef>
                <a:spcPts val="0"/>
              </a:spcBef>
            </a:pPr>
            <a:r>
              <a:rPr lang="en-US" sz="2000" b="1" dirty="0"/>
              <a:t>Expert Forum – opportunities and risks for EdTech in Southeast Asia </a:t>
            </a:r>
          </a:p>
          <a:p>
            <a:pPr>
              <a:lnSpc>
                <a:spcPct val="110000"/>
              </a:lnSpc>
              <a:spcBef>
                <a:spcPts val="0"/>
              </a:spcBef>
            </a:pPr>
            <a:r>
              <a:rPr lang="en-US" sz="2000" b="1" dirty="0"/>
              <a:t>(TIESEA project)</a:t>
            </a:r>
            <a:br>
              <a:rPr lang="en-US" sz="2000" b="1" dirty="0"/>
            </a:br>
            <a:r>
              <a:rPr lang="en-US" sz="2000" b="1" dirty="0">
                <a:solidFill>
                  <a:schemeClr val="tx2"/>
                </a:solidFill>
              </a:rPr>
              <a:t> </a:t>
            </a:r>
            <a:r>
              <a:rPr lang="en-US" sz="2000" b="1" dirty="0"/>
              <a:t>11</a:t>
            </a:r>
            <a:r>
              <a:rPr lang="en-US" sz="2000" b="1" baseline="30000" dirty="0"/>
              <a:t>th</a:t>
            </a:r>
            <a:r>
              <a:rPr lang="es-ES" sz="2000" b="1" dirty="0"/>
              <a:t> October 2022, BETT Asia, Bangkok</a:t>
            </a:r>
            <a:endParaRPr lang="en-PH" sz="2000" dirty="0"/>
          </a:p>
          <a:p>
            <a:pPr>
              <a:lnSpc>
                <a:spcPct val="110000"/>
              </a:lnSpc>
              <a:spcBef>
                <a:spcPts val="600"/>
              </a:spcBef>
            </a:pPr>
            <a:endParaRPr lang="en-US" sz="2000" b="1" dirty="0">
              <a:solidFill>
                <a:schemeClr val="tx2"/>
              </a:solidFill>
            </a:endParaRPr>
          </a:p>
        </p:txBody>
      </p:sp>
      <p:grpSp>
        <p:nvGrpSpPr>
          <p:cNvPr id="6" name="Group 5">
            <a:extLst>
              <a:ext uri="{FF2B5EF4-FFF2-40B4-BE49-F238E27FC236}">
                <a16:creationId xmlns:a16="http://schemas.microsoft.com/office/drawing/2014/main" id="{164AA8F4-A476-4C60-A16C-0D75B4763380}"/>
              </a:ext>
            </a:extLst>
          </p:cNvPr>
          <p:cNvGrpSpPr/>
          <p:nvPr/>
        </p:nvGrpSpPr>
        <p:grpSpPr>
          <a:xfrm>
            <a:off x="262952" y="5833923"/>
            <a:ext cx="11711470" cy="980122"/>
            <a:chOff x="326452" y="5859323"/>
            <a:chExt cx="11711470" cy="980122"/>
          </a:xfrm>
        </p:grpSpPr>
        <p:pic>
          <p:nvPicPr>
            <p:cNvPr id="19" name="Picture 18">
              <a:extLst>
                <a:ext uri="{FF2B5EF4-FFF2-40B4-BE49-F238E27FC236}">
                  <a16:creationId xmlns:a16="http://schemas.microsoft.com/office/drawing/2014/main" id="{0B0D8D37-82A3-454E-B5EE-EC7BACB0DA07}"/>
                </a:ext>
              </a:extLst>
            </p:cNvPr>
            <p:cNvPicPr>
              <a:picLocks noChangeAspect="1"/>
            </p:cNvPicPr>
            <p:nvPr/>
          </p:nvPicPr>
          <p:blipFill rotWithShape="1">
            <a:blip r:embed="rId3"/>
            <a:srcRect l="69060" t="9686" r="2466" b="24157"/>
            <a:stretch/>
          </p:blipFill>
          <p:spPr>
            <a:xfrm>
              <a:off x="8720298" y="5953016"/>
              <a:ext cx="3317624" cy="886429"/>
            </a:xfrm>
            <a:prstGeom prst="rect">
              <a:avLst/>
            </a:prstGeom>
          </p:spPr>
        </p:pic>
        <p:pic>
          <p:nvPicPr>
            <p:cNvPr id="25" name="Picture 24">
              <a:extLst>
                <a:ext uri="{FF2B5EF4-FFF2-40B4-BE49-F238E27FC236}">
                  <a16:creationId xmlns:a16="http://schemas.microsoft.com/office/drawing/2014/main" id="{31B6F21C-FF18-41C7-8D62-F15B58595C16}"/>
                </a:ext>
              </a:extLst>
            </p:cNvPr>
            <p:cNvPicPr>
              <a:picLocks noChangeAspect="1"/>
            </p:cNvPicPr>
            <p:nvPr/>
          </p:nvPicPr>
          <p:blipFill rotWithShape="1">
            <a:blip r:embed="rId3"/>
            <a:srcRect l="38385" r="34415" b="32170"/>
            <a:stretch/>
          </p:blipFill>
          <p:spPr>
            <a:xfrm>
              <a:off x="4715606" y="5859323"/>
              <a:ext cx="3090988" cy="886429"/>
            </a:xfrm>
            <a:prstGeom prst="rect">
              <a:avLst/>
            </a:prstGeom>
          </p:spPr>
        </p:pic>
        <p:pic>
          <p:nvPicPr>
            <p:cNvPr id="1026" name="Picture 5">
              <a:extLst>
                <a:ext uri="{FF2B5EF4-FFF2-40B4-BE49-F238E27FC236}">
                  <a16:creationId xmlns:a16="http://schemas.microsoft.com/office/drawing/2014/main" id="{8D47D5F3-E54E-4A20-9CDE-FF39B97807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5380"/>
            <a:stretch/>
          </p:blipFill>
          <p:spPr bwMode="auto">
            <a:xfrm>
              <a:off x="326452" y="5953016"/>
              <a:ext cx="3317624" cy="8864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A red and white flag&#10;&#10;Description automatically generated with medium confidence">
            <a:extLst>
              <a:ext uri="{FF2B5EF4-FFF2-40B4-BE49-F238E27FC236}">
                <a16:creationId xmlns:a16="http://schemas.microsoft.com/office/drawing/2014/main" id="{10EE3B42-DF05-4F48-B683-212ADEE594DA}"/>
              </a:ext>
            </a:extLst>
          </p:cNvPr>
          <p:cNvPicPr>
            <a:picLocks noChangeAspect="1"/>
          </p:cNvPicPr>
          <p:nvPr/>
        </p:nvPicPr>
        <p:blipFill>
          <a:blip r:embed="rId5"/>
          <a:stretch>
            <a:fillRect/>
          </a:stretch>
        </p:blipFill>
        <p:spPr>
          <a:xfrm>
            <a:off x="5352573" y="2786424"/>
            <a:ext cx="1460221" cy="934313"/>
          </a:xfrm>
          <a:prstGeom prst="rect">
            <a:avLst/>
          </a:prstGeom>
        </p:spPr>
      </p:pic>
    </p:spTree>
    <p:extLst>
      <p:ext uri="{BB962C8B-B14F-4D97-AF65-F5344CB8AC3E}">
        <p14:creationId xmlns:p14="http://schemas.microsoft.com/office/powerpoint/2010/main" val="2143900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E089-BD2E-4145-9238-2E79750F2FF6}"/>
              </a:ext>
            </a:extLst>
          </p:cNvPr>
          <p:cNvSpPr>
            <a:spLocks noGrp="1"/>
          </p:cNvSpPr>
          <p:nvPr>
            <p:ph type="title"/>
          </p:nvPr>
        </p:nvSpPr>
        <p:spPr>
          <a:xfrm>
            <a:off x="1141413" y="17720"/>
            <a:ext cx="9905998" cy="1478570"/>
          </a:xfrm>
        </p:spPr>
        <p:txBody>
          <a:bodyPr>
            <a:normAutofit/>
          </a:bodyPr>
          <a:lstStyle/>
          <a:p>
            <a:pPr algn="ctr"/>
            <a:r>
              <a:rPr lang="en-US" b="1" dirty="0"/>
              <a:t>Presentation Outline </a:t>
            </a:r>
          </a:p>
        </p:txBody>
      </p:sp>
      <p:sp>
        <p:nvSpPr>
          <p:cNvPr id="3" name="Subtitle 2">
            <a:extLst>
              <a:ext uri="{FF2B5EF4-FFF2-40B4-BE49-F238E27FC236}">
                <a16:creationId xmlns:a16="http://schemas.microsoft.com/office/drawing/2014/main" id="{1EE1F36B-DEBE-CB44-94EA-54630FC71BC9}"/>
              </a:ext>
            </a:extLst>
          </p:cNvPr>
          <p:cNvSpPr>
            <a:spLocks noGrp="1"/>
          </p:cNvSpPr>
          <p:nvPr>
            <p:ph idx="1"/>
          </p:nvPr>
        </p:nvSpPr>
        <p:spPr>
          <a:xfrm>
            <a:off x="1252249" y="1496290"/>
            <a:ext cx="9905999" cy="3980874"/>
          </a:xfrm>
        </p:spPr>
        <p:txBody>
          <a:bodyPr>
            <a:noAutofit/>
          </a:bodyPr>
          <a:lstStyle/>
          <a:p>
            <a:pPr marL="444500" indent="-444500">
              <a:lnSpc>
                <a:spcPct val="100000"/>
              </a:lnSpc>
              <a:buClr>
                <a:srgbClr val="0070C0"/>
              </a:buClr>
              <a:buFont typeface="Wingdings" panose="05000000000000000000" pitchFamily="2" charset="2"/>
              <a:buChar char="§"/>
            </a:pPr>
            <a:r>
              <a:rPr lang="en-US" sz="2800" dirty="0"/>
              <a:t>Introduction</a:t>
            </a:r>
          </a:p>
          <a:p>
            <a:pPr marL="444500" indent="-444500">
              <a:lnSpc>
                <a:spcPct val="100000"/>
              </a:lnSpc>
              <a:buClr>
                <a:srgbClr val="0070C0"/>
              </a:buClr>
              <a:buFont typeface="Wingdings" panose="05000000000000000000" pitchFamily="2" charset="2"/>
              <a:buChar char="§"/>
            </a:pPr>
            <a:r>
              <a:rPr lang="en-US" sz="2800" dirty="0"/>
              <a:t>5 pillars of  E-Readiness</a:t>
            </a:r>
          </a:p>
          <a:p>
            <a:pPr marL="1257300" lvl="1" indent="-444500">
              <a:lnSpc>
                <a:spcPct val="100000"/>
              </a:lnSpc>
              <a:buClr>
                <a:srgbClr val="0070C0"/>
              </a:buClr>
            </a:pPr>
            <a:r>
              <a:rPr lang="en-US" sz="2800" dirty="0"/>
              <a:t>Infrastructure</a:t>
            </a:r>
          </a:p>
          <a:p>
            <a:pPr marL="1257300" lvl="1" indent="-444500">
              <a:lnSpc>
                <a:spcPct val="100000"/>
              </a:lnSpc>
              <a:buClr>
                <a:srgbClr val="0070C0"/>
              </a:buClr>
            </a:pPr>
            <a:r>
              <a:rPr lang="en-US" sz="2800" dirty="0"/>
              <a:t>Government</a:t>
            </a:r>
          </a:p>
          <a:p>
            <a:pPr marL="1257300" lvl="1" indent="-444500">
              <a:lnSpc>
                <a:spcPct val="100000"/>
              </a:lnSpc>
              <a:buClr>
                <a:srgbClr val="0070C0"/>
              </a:buClr>
            </a:pPr>
            <a:r>
              <a:rPr lang="en-US" sz="2800" dirty="0"/>
              <a:t>Schools/Teachers</a:t>
            </a:r>
          </a:p>
          <a:p>
            <a:pPr marL="1257300" lvl="1" indent="-444500">
              <a:lnSpc>
                <a:spcPct val="100000"/>
              </a:lnSpc>
              <a:buClr>
                <a:srgbClr val="0070C0"/>
              </a:buClr>
            </a:pPr>
            <a:r>
              <a:rPr lang="en-US" sz="2800" dirty="0"/>
              <a:t>Home students/parents</a:t>
            </a:r>
          </a:p>
          <a:p>
            <a:pPr marL="1257300" lvl="1" indent="-444500">
              <a:lnSpc>
                <a:spcPct val="100000"/>
              </a:lnSpc>
              <a:buClr>
                <a:srgbClr val="0070C0"/>
              </a:buClr>
            </a:pPr>
            <a:r>
              <a:rPr lang="en-US" sz="2800" dirty="0"/>
              <a:t>EdTech providers</a:t>
            </a:r>
          </a:p>
          <a:p>
            <a:pPr marL="444500" indent="-444500">
              <a:lnSpc>
                <a:spcPct val="100000"/>
              </a:lnSpc>
              <a:buClr>
                <a:srgbClr val="0070C0"/>
              </a:buClr>
              <a:buFont typeface="Wingdings" panose="05000000000000000000" pitchFamily="2" charset="2"/>
              <a:buChar char="§"/>
            </a:pPr>
            <a:r>
              <a:rPr lang="en-US" dirty="0"/>
              <a:t>Review of potential pilot intervention</a:t>
            </a:r>
            <a:r>
              <a:rPr lang="en-US" sz="2800" dirty="0"/>
              <a:t> for Edtech in Cambodia</a:t>
            </a:r>
          </a:p>
        </p:txBody>
      </p:sp>
    </p:spTree>
    <p:extLst>
      <p:ext uri="{BB962C8B-B14F-4D97-AF65-F5344CB8AC3E}">
        <p14:creationId xmlns:p14="http://schemas.microsoft.com/office/powerpoint/2010/main" val="831444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E089-BD2E-4145-9238-2E79750F2FF6}"/>
              </a:ext>
            </a:extLst>
          </p:cNvPr>
          <p:cNvSpPr>
            <a:spLocks noGrp="1"/>
          </p:cNvSpPr>
          <p:nvPr>
            <p:ph type="title"/>
          </p:nvPr>
        </p:nvSpPr>
        <p:spPr>
          <a:xfrm>
            <a:off x="1141413" y="165936"/>
            <a:ext cx="9905998" cy="1478570"/>
          </a:xfrm>
        </p:spPr>
        <p:txBody>
          <a:bodyPr>
            <a:normAutofit/>
          </a:bodyPr>
          <a:lstStyle/>
          <a:p>
            <a:pPr algn="ctr"/>
            <a:r>
              <a:rPr lang="en-US" b="1" dirty="0"/>
              <a:t>Introduction:</a:t>
            </a:r>
            <a:br>
              <a:rPr lang="en-US" b="1" dirty="0"/>
            </a:br>
            <a:r>
              <a:rPr lang="en-US" b="1" dirty="0"/>
              <a:t>Cambodia stats at a glance (Jan 2021)</a:t>
            </a:r>
          </a:p>
        </p:txBody>
      </p:sp>
      <p:sp>
        <p:nvSpPr>
          <p:cNvPr id="3" name="Subtitle 2">
            <a:extLst>
              <a:ext uri="{FF2B5EF4-FFF2-40B4-BE49-F238E27FC236}">
                <a16:creationId xmlns:a16="http://schemas.microsoft.com/office/drawing/2014/main" id="{1EE1F36B-DEBE-CB44-94EA-54630FC71BC9}"/>
              </a:ext>
            </a:extLst>
          </p:cNvPr>
          <p:cNvSpPr>
            <a:spLocks noGrp="1"/>
          </p:cNvSpPr>
          <p:nvPr>
            <p:ph idx="1"/>
          </p:nvPr>
        </p:nvSpPr>
        <p:spPr>
          <a:xfrm>
            <a:off x="1141413" y="1847706"/>
            <a:ext cx="9905999" cy="4017385"/>
          </a:xfrm>
        </p:spPr>
        <p:txBody>
          <a:bodyPr>
            <a:normAutofit fontScale="92500"/>
          </a:bodyPr>
          <a:lstStyle/>
          <a:p>
            <a:pPr marL="444500" lvl="0" indent="-444500">
              <a:lnSpc>
                <a:spcPct val="100000"/>
              </a:lnSpc>
              <a:buClr>
                <a:srgbClr val="0070C0"/>
              </a:buClr>
              <a:buFont typeface="Wingdings" panose="05000000000000000000" pitchFamily="2" charset="2"/>
              <a:buChar char="§"/>
            </a:pPr>
            <a:r>
              <a:rPr lang="en-US" dirty="0"/>
              <a:t>Cambodian population: </a:t>
            </a:r>
            <a:r>
              <a:rPr lang="en-US" b="1" dirty="0"/>
              <a:t>16.83 million </a:t>
            </a:r>
            <a:r>
              <a:rPr lang="en-US" i="1" dirty="0"/>
              <a:t>(</a:t>
            </a:r>
            <a:r>
              <a:rPr lang="en-US" b="1" i="1" dirty="0"/>
              <a:t>51.2%</a:t>
            </a:r>
            <a:r>
              <a:rPr lang="en-US" i="1" dirty="0"/>
              <a:t> female)</a:t>
            </a:r>
          </a:p>
          <a:p>
            <a:pPr marL="444500" indent="-444500">
              <a:lnSpc>
                <a:spcPct val="100000"/>
              </a:lnSpc>
              <a:buClr>
                <a:srgbClr val="0070C0"/>
              </a:buClr>
              <a:buFont typeface="Wingdings" panose="05000000000000000000" pitchFamily="2" charset="2"/>
              <a:buChar char="§"/>
            </a:pPr>
            <a:r>
              <a:rPr lang="en-US" dirty="0"/>
              <a:t>Internet users in Cambodia : </a:t>
            </a:r>
            <a:r>
              <a:rPr lang="en-US" b="1" dirty="0"/>
              <a:t>8.86 million </a:t>
            </a:r>
            <a:r>
              <a:rPr lang="en-US" dirty="0"/>
              <a:t>(</a:t>
            </a:r>
            <a:r>
              <a:rPr lang="en-US" b="1" dirty="0"/>
              <a:t>52.6%</a:t>
            </a:r>
            <a:r>
              <a:rPr lang="en-US" dirty="0"/>
              <a:t> internet penetration)</a:t>
            </a:r>
          </a:p>
          <a:p>
            <a:pPr marL="444500" indent="-444500">
              <a:lnSpc>
                <a:spcPct val="100000"/>
              </a:lnSpc>
              <a:buClr>
                <a:srgbClr val="0070C0"/>
              </a:buClr>
              <a:buFont typeface="Wingdings" panose="05000000000000000000" pitchFamily="2" charset="2"/>
              <a:buChar char="§"/>
            </a:pPr>
            <a:r>
              <a:rPr lang="en-US" dirty="0"/>
              <a:t>Social media users: </a:t>
            </a:r>
            <a:r>
              <a:rPr lang="en-US" b="1" dirty="0"/>
              <a:t>12.00 million (71.3% </a:t>
            </a:r>
            <a:r>
              <a:rPr lang="en-US" dirty="0"/>
              <a:t>of the total population)</a:t>
            </a:r>
          </a:p>
          <a:p>
            <a:pPr marL="444500" indent="-444500">
              <a:lnSpc>
                <a:spcPct val="100000"/>
              </a:lnSpc>
              <a:buClr>
                <a:srgbClr val="0070C0"/>
              </a:buClr>
              <a:buFont typeface="Wingdings" panose="05000000000000000000" pitchFamily="2" charset="2"/>
              <a:buChar char="§"/>
            </a:pPr>
            <a:r>
              <a:rPr lang="en-US" dirty="0"/>
              <a:t>Mobile connections:</a:t>
            </a:r>
            <a:r>
              <a:rPr lang="en-US" b="1" dirty="0"/>
              <a:t> 21.18 million</a:t>
            </a:r>
            <a:r>
              <a:rPr lang="en-US" dirty="0"/>
              <a:t> mobile connections </a:t>
            </a:r>
            <a:r>
              <a:rPr lang="en-US" b="1" dirty="0"/>
              <a:t>125.8%</a:t>
            </a:r>
            <a:r>
              <a:rPr lang="en-US" dirty="0"/>
              <a:t> of the total population</a:t>
            </a:r>
            <a:endParaRPr lang="en-US" b="1" dirty="0"/>
          </a:p>
          <a:p>
            <a:pPr marL="444500" lvl="0" indent="-444500">
              <a:lnSpc>
                <a:spcPct val="100000"/>
              </a:lnSpc>
              <a:buClr>
                <a:srgbClr val="0070C0"/>
              </a:buClr>
              <a:buFont typeface="Wingdings" panose="05000000000000000000" pitchFamily="2" charset="2"/>
              <a:buChar char="§"/>
            </a:pPr>
            <a:r>
              <a:rPr lang="en-US" dirty="0"/>
              <a:t>Network Readiness Index (NRI) ranking: </a:t>
            </a:r>
            <a:r>
              <a:rPr lang="en-US" b="1" dirty="0"/>
              <a:t>106</a:t>
            </a:r>
            <a:r>
              <a:rPr lang="en-US" b="1" baseline="30000" dirty="0"/>
              <a:t>th</a:t>
            </a:r>
            <a:r>
              <a:rPr lang="en-US" dirty="0"/>
              <a:t> out of the 130 economies included  in the NRI 2021</a:t>
            </a:r>
            <a:endParaRPr lang="en-US" dirty="0">
              <a:solidFill>
                <a:srgbClr val="FFFF00"/>
              </a:solidFill>
            </a:endParaRPr>
          </a:p>
        </p:txBody>
      </p:sp>
    </p:spTree>
    <p:extLst>
      <p:ext uri="{BB962C8B-B14F-4D97-AF65-F5344CB8AC3E}">
        <p14:creationId xmlns:p14="http://schemas.microsoft.com/office/powerpoint/2010/main" val="4231237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4989</Words>
  <Application>Microsoft Office PowerPoint</Application>
  <PresentationFormat>Widescreen</PresentationFormat>
  <Paragraphs>545</Paragraphs>
  <Slides>50</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Arial</vt:lpstr>
      <vt:lpstr>Calibri</vt:lpstr>
      <vt:lpstr>Calibri (Body)</vt:lpstr>
      <vt:lpstr>Calibri Light</vt:lpstr>
      <vt:lpstr>Droid Sans</vt:lpstr>
      <vt:lpstr>Helvetica</vt:lpstr>
      <vt:lpstr>Lato Light</vt:lpstr>
      <vt:lpstr>Lato Medium</vt:lpstr>
      <vt:lpstr>Times New Roman</vt:lpstr>
      <vt:lpstr>Verdana</vt:lpstr>
      <vt:lpstr>Wingdings</vt:lpstr>
      <vt:lpstr>Office Theme</vt:lpstr>
      <vt:lpstr>TIESEA Project Summary  </vt:lpstr>
      <vt:lpstr>What works with EdTech ?  </vt:lpstr>
      <vt:lpstr>PowerPoint Presentation</vt:lpstr>
      <vt:lpstr>PowerPoint Presentation</vt:lpstr>
      <vt:lpstr>PowerPoint Presentation</vt:lpstr>
      <vt:lpstr>PowerPoint Presentation</vt:lpstr>
      <vt:lpstr>Assessment of EdTech Readiness &amp; TIESEA Intervention CAMBODIA   </vt:lpstr>
      <vt:lpstr>Presentation Outline </vt:lpstr>
      <vt:lpstr>Introduction: Cambodia stats at a glance (Jan 2021)</vt:lpstr>
      <vt:lpstr>Infrastructure: Telephony and Internet</vt:lpstr>
      <vt:lpstr>Government: Policy and Funding</vt:lpstr>
      <vt:lpstr>School/teachers: Teacher capacity in Edtech</vt:lpstr>
      <vt:lpstr>Home students/parents: Digital literacy of students</vt:lpstr>
      <vt:lpstr>Providers – public/private partnerships: E learning systems</vt:lpstr>
      <vt:lpstr>Key Finding for Edtech in Cambodia</vt:lpstr>
      <vt:lpstr>TIESEA Cambodia Proposed Pilot Intervention</vt:lpstr>
      <vt:lpstr>PowerPoint Presentation</vt:lpstr>
      <vt:lpstr>PowerPoint Presentation</vt:lpstr>
      <vt:lpstr>Agenda</vt:lpstr>
      <vt:lpstr>PowerPoint Presentation</vt:lpstr>
      <vt:lpstr>1. Infrastructure: Electricity, Internet Access, Digital Devices</vt:lpstr>
      <vt:lpstr>PowerPoint Presentation</vt:lpstr>
      <vt:lpstr>3. Schools/Teachers &amp; Principals</vt:lpstr>
      <vt:lpstr>4. Home students/parents</vt:lpstr>
      <vt:lpstr>5. Providers/Public-Private Partnership</vt:lpstr>
      <vt:lpstr>TIESEA Intervention</vt:lpstr>
      <vt:lpstr>Target Beneficiaries</vt:lpstr>
      <vt:lpstr>Strategy</vt:lpstr>
      <vt:lpstr>Technology</vt:lpstr>
      <vt:lpstr>1st TIESEA TPD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Project Description</vt:lpstr>
      <vt:lpstr>PowerPoint Presentation</vt:lpstr>
      <vt:lpstr>PowerPoint Presentation</vt:lpstr>
      <vt:lpstr>PowerPoint Presentation</vt:lpstr>
      <vt:lpstr>Brief country profile on education</vt:lpstr>
      <vt:lpstr>Brief Insights</vt:lpstr>
      <vt:lpstr>5 Pillars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Lightfoot</dc:creator>
  <cp:lastModifiedBy>Maeva Mottin</cp:lastModifiedBy>
  <cp:revision>8</cp:revision>
  <dcterms:created xsi:type="dcterms:W3CDTF">2022-10-07T07:33:27Z</dcterms:created>
  <dcterms:modified xsi:type="dcterms:W3CDTF">2022-10-09T13:27:50Z</dcterms:modified>
</cp:coreProperties>
</file>